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89" r:id="rId5"/>
    <p:sldId id="260" r:id="rId6"/>
    <p:sldId id="261" r:id="rId7"/>
    <p:sldId id="276" r:id="rId8"/>
    <p:sldId id="269" r:id="rId9"/>
    <p:sldId id="279" r:id="rId10"/>
    <p:sldId id="281" r:id="rId11"/>
    <p:sldId id="301" r:id="rId12"/>
    <p:sldId id="302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44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93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8A89-DEA8-9744-A70D-899223276FF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7E97-D4ED-054A-819D-9C959DF70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1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8A89-DEA8-9744-A70D-899223276FF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7E97-D4ED-054A-819D-9C959DF70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7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8A89-DEA8-9744-A70D-899223276FF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7E97-D4ED-054A-819D-9C959DF70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8A89-DEA8-9744-A70D-899223276FF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7E97-D4ED-054A-819D-9C959DF70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8A89-DEA8-9744-A70D-899223276FF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7E97-D4ED-054A-819D-9C959DF70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8A89-DEA8-9744-A70D-899223276FF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7E97-D4ED-054A-819D-9C959DF70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0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8A89-DEA8-9744-A70D-899223276FF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7E97-D4ED-054A-819D-9C959DF70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9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8A89-DEA8-9744-A70D-899223276FF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7E97-D4ED-054A-819D-9C959DF70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8A89-DEA8-9744-A70D-899223276FF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7E97-D4ED-054A-819D-9C959DF70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5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8A89-DEA8-9744-A70D-899223276FF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7E97-D4ED-054A-819D-9C959DF70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8A89-DEA8-9744-A70D-899223276FF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7E97-D4ED-054A-819D-9C959DF70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7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38A89-DEA8-9744-A70D-899223276FF9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E7E97-D4ED-054A-819D-9C959DF70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johann_hari_everything_you_think_you_know_about_addiction_is_wrong/transcript?language=en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ho.int/features/factfiles/mental_health/en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ave_logo_rgb_horz_300dp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14" y="1061810"/>
            <a:ext cx="6895204" cy="1690085"/>
          </a:xfrm>
          <a:prstGeom prst="rect">
            <a:avLst/>
          </a:prstGeom>
        </p:spPr>
      </p:pic>
      <p:pic>
        <p:nvPicPr>
          <p:cNvPr id="3" name="Picture 2" descr="20151110-IMG_338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14" y="4792132"/>
            <a:ext cx="2127250" cy="1418167"/>
          </a:xfrm>
          <a:prstGeom prst="rect">
            <a:avLst/>
          </a:prstGeom>
        </p:spPr>
      </p:pic>
      <p:pic>
        <p:nvPicPr>
          <p:cNvPr id="6" name="Picture 5" descr="BC_BTS_19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964" y="4796366"/>
            <a:ext cx="2513659" cy="1413933"/>
          </a:xfrm>
          <a:prstGeom prst="rect">
            <a:avLst/>
          </a:prstGeom>
        </p:spPr>
      </p:pic>
      <p:pic>
        <p:nvPicPr>
          <p:cNvPr id="7" name="Picture 6" descr="20151110-IMG_739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623" y="4792132"/>
            <a:ext cx="2127251" cy="14181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4714" y="3035300"/>
            <a:ext cx="666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4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200" y="67310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Impact Label"/>
              <a:cs typeface="Impact La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6314" y="547300"/>
            <a:ext cx="6562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Impact Label Reversed"/>
                <a:cs typeface="Impact Label Reversed"/>
              </a:rPr>
              <a:t>Speak Out </a:t>
            </a:r>
            <a:r>
              <a:rPr lang="en-US" sz="3000" dirty="0">
                <a:latin typeface="Impact Label Reversed"/>
                <a:cs typeface="Impact Label Reversed"/>
              </a:rPr>
              <a:t>D</a:t>
            </a:r>
            <a:r>
              <a:rPr lang="en-US" sz="3000" dirty="0" smtClean="0">
                <a:latin typeface="Impact Label Reversed"/>
                <a:cs typeface="Impact Label Reversed"/>
              </a:rPr>
              <a:t>ual </a:t>
            </a:r>
            <a:r>
              <a:rPr lang="en-US" sz="3000" dirty="0">
                <a:latin typeface="Impact Label Reversed"/>
                <a:cs typeface="Impact Label Reversed"/>
              </a:rPr>
              <a:t>D</a:t>
            </a:r>
            <a:r>
              <a:rPr lang="en-US" sz="3000" dirty="0" smtClean="0">
                <a:latin typeface="Impact Label Reversed"/>
                <a:cs typeface="Impact Label Reversed"/>
              </a:rPr>
              <a:t>iagnosis </a:t>
            </a:r>
            <a:r>
              <a:rPr lang="en-US" sz="3000" dirty="0">
                <a:latin typeface="Impact Label Reversed"/>
                <a:cs typeface="Impact Label Reversed"/>
              </a:rPr>
              <a:t>P</a:t>
            </a:r>
            <a:r>
              <a:rPr lang="en-US" sz="3000" dirty="0" smtClean="0">
                <a:latin typeface="Impact Label Reversed"/>
                <a:cs typeface="Impact Label Reversed"/>
              </a:rPr>
              <a:t>rogram</a:t>
            </a:r>
            <a:endParaRPr lang="en-US" sz="3000" dirty="0">
              <a:latin typeface="Impact Label Reversed"/>
              <a:cs typeface="Impact Label Rever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810" y="1592164"/>
            <a:ext cx="77085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 dirty="0" smtClean="0">
                <a:latin typeface="Avenir Book"/>
                <a:cs typeface="Avenir Book"/>
              </a:rPr>
              <a:t>We are a team of 10 - </a:t>
            </a:r>
            <a:r>
              <a:rPr lang="en-US" sz="1900" dirty="0" err="1" smtClean="0">
                <a:latin typeface="Avenir Book"/>
                <a:cs typeface="Avenir Book"/>
              </a:rPr>
              <a:t>counsellors</a:t>
            </a:r>
            <a:r>
              <a:rPr lang="en-US" sz="1900" dirty="0" smtClean="0">
                <a:latin typeface="Avenir Book"/>
                <a:cs typeface="Avenir Book"/>
              </a:rPr>
              <a:t>, caseworkers and project workers</a:t>
            </a:r>
          </a:p>
          <a:p>
            <a:pPr marL="285750" indent="-285750">
              <a:buFont typeface="Arial"/>
              <a:buChar char="•"/>
            </a:pPr>
            <a:r>
              <a:rPr lang="en-US" sz="1900" dirty="0" smtClean="0">
                <a:latin typeface="Avenir Book"/>
                <a:cs typeface="Avenir Book"/>
              </a:rPr>
              <a:t>We currently have 80 clients engaged in long-term counselling and casework support</a:t>
            </a:r>
          </a:p>
          <a:p>
            <a:pPr marL="285750" indent="-285750">
              <a:buFont typeface="Arial"/>
              <a:buChar char="•"/>
            </a:pPr>
            <a:r>
              <a:rPr lang="en-US" sz="1900" dirty="0" smtClean="0">
                <a:latin typeface="Avenir Book"/>
                <a:cs typeface="Avenir Book"/>
              </a:rPr>
              <a:t>Of these, 69% identify as Aboriginal people</a:t>
            </a:r>
          </a:p>
          <a:p>
            <a:pPr marL="285750" indent="-285750">
              <a:buFont typeface="Arial"/>
              <a:buChar char="•"/>
            </a:pPr>
            <a:r>
              <a:rPr lang="en-US" sz="1900" dirty="0" smtClean="0">
                <a:latin typeface="Avenir Book"/>
                <a:cs typeface="Avenir Book"/>
              </a:rPr>
              <a:t>50% are male and 50% are female</a:t>
            </a:r>
            <a:endParaRPr lang="en-US" sz="1900" dirty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sz="1900" dirty="0" smtClean="0">
                <a:latin typeface="Avenir Book"/>
                <a:cs typeface="Avenir Book"/>
              </a:rPr>
              <a:t>80% of our clients are self referral</a:t>
            </a:r>
          </a:p>
        </p:txBody>
      </p:sp>
      <p:pic>
        <p:nvPicPr>
          <p:cNvPr id="3" name="Picture 2" descr="IMG_7102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100" y="4102100"/>
            <a:ext cx="3181349" cy="2120899"/>
          </a:xfrm>
          <a:prstGeom prst="rect">
            <a:avLst/>
          </a:prstGeom>
        </p:spPr>
      </p:pic>
      <p:pic>
        <p:nvPicPr>
          <p:cNvPr id="4" name="Picture 3" descr="IMG_37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0" y="4097865"/>
            <a:ext cx="3187700" cy="212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200" y="67310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Impact Label"/>
              <a:cs typeface="Impact Labe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701" y="1844644"/>
            <a:ext cx="848359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Mental 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health is defined as a state of well-being in which every individual </a:t>
            </a: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realizes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 his or her own </a:t>
            </a:r>
            <a:r>
              <a:rPr lang="en-US" sz="2000" dirty="0" smtClean="0">
                <a:solidFill>
                  <a:srgbClr val="000000"/>
                </a:solidFill>
                <a:latin typeface="Avenir Black"/>
                <a:cs typeface="Avenir Black"/>
              </a:rPr>
              <a:t>potential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, can </a:t>
            </a: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cope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 with the </a:t>
            </a:r>
            <a:r>
              <a:rPr lang="en-US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normal stresses 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of life, </a:t>
            </a: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can work productively 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and fruitfully, and is </a:t>
            </a:r>
            <a:r>
              <a:rPr lang="en-US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able to </a:t>
            </a: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make a contribution </a:t>
            </a:r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to her or his community</a:t>
            </a:r>
            <a:r>
              <a:rPr lang="en-US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.</a:t>
            </a:r>
            <a:endParaRPr lang="en-US" sz="20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Avenir Book"/>
                <a:cs typeface="Avenir Book"/>
              </a:rPr>
              <a:t>Ref: World Health </a:t>
            </a:r>
            <a:r>
              <a:rPr lang="en-US" sz="1000" dirty="0" err="1">
                <a:solidFill>
                  <a:srgbClr val="000000"/>
                </a:solidFill>
                <a:latin typeface="Avenir Book"/>
                <a:cs typeface="Avenir Book"/>
              </a:rPr>
              <a:t>Organisation</a:t>
            </a:r>
            <a:r>
              <a:rPr lang="en-US" sz="1000" dirty="0">
                <a:solidFill>
                  <a:srgbClr val="000000"/>
                </a:solidFill>
                <a:latin typeface="Avenir Book"/>
                <a:cs typeface="Avenir Book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venir Book"/>
                <a:cs typeface="Avenir Book"/>
                <a:hlinkClick r:id="rId2"/>
              </a:rPr>
              <a:t>http://www.who.int/features/factfiles/mental_health/en</a:t>
            </a:r>
            <a:r>
              <a:rPr lang="en-US" sz="1000" dirty="0" smtClean="0">
                <a:solidFill>
                  <a:srgbClr val="000000"/>
                </a:solidFill>
                <a:latin typeface="Avenir Book"/>
                <a:cs typeface="Avenir Book"/>
                <a:hlinkClick r:id="rId2"/>
              </a:rPr>
              <a:t>/</a:t>
            </a:r>
            <a:endParaRPr lang="en-US" sz="10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algn="ctr"/>
            <a:endParaRPr lang="en-US" sz="10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algn="ctr"/>
            <a:r>
              <a:rPr lang="en-US" sz="2000" dirty="0">
                <a:latin typeface="Avenir Book"/>
                <a:cs typeface="Avenir Book"/>
              </a:rPr>
              <a:t>The opposite of addiction is not sobriety. </a:t>
            </a:r>
            <a:endParaRPr lang="en-US" sz="2000" dirty="0" smtClean="0">
              <a:latin typeface="Avenir Book"/>
              <a:cs typeface="Avenir Book"/>
            </a:endParaRPr>
          </a:p>
          <a:p>
            <a:pPr algn="ctr"/>
            <a:r>
              <a:rPr lang="en-US" sz="2000" dirty="0" smtClean="0">
                <a:latin typeface="Avenir Book"/>
                <a:cs typeface="Avenir Book"/>
              </a:rPr>
              <a:t>The </a:t>
            </a:r>
            <a:r>
              <a:rPr lang="en-US" sz="2000" dirty="0">
                <a:latin typeface="Avenir Book"/>
                <a:cs typeface="Avenir Book"/>
              </a:rPr>
              <a:t>opposite of addiction is </a:t>
            </a:r>
            <a:r>
              <a:rPr lang="en-US" sz="2000" dirty="0">
                <a:solidFill>
                  <a:srgbClr val="000000"/>
                </a:solidFill>
                <a:latin typeface="Avenir Black"/>
                <a:cs typeface="Avenir Black"/>
              </a:rPr>
              <a:t>connection</a:t>
            </a:r>
            <a:r>
              <a:rPr lang="en-US" sz="2000" dirty="0">
                <a:latin typeface="Avenir Book"/>
                <a:cs typeface="Avenir Book"/>
              </a:rPr>
              <a:t>.</a:t>
            </a:r>
          </a:p>
          <a:p>
            <a:pPr algn="ctr"/>
            <a:r>
              <a:rPr lang="en-US" sz="1000" dirty="0">
                <a:latin typeface="Avenir Book"/>
                <a:cs typeface="Avenir Book"/>
              </a:rPr>
              <a:t>Ref: Johann </a:t>
            </a:r>
            <a:r>
              <a:rPr lang="en-US" sz="1000" dirty="0" err="1">
                <a:latin typeface="Avenir Book"/>
                <a:cs typeface="Avenir Book"/>
              </a:rPr>
              <a:t>Hari</a:t>
            </a:r>
            <a:r>
              <a:rPr lang="en-US" sz="1000" dirty="0">
                <a:latin typeface="Avenir Book"/>
                <a:cs typeface="Avenir Book"/>
              </a:rPr>
              <a:t> Ted </a:t>
            </a:r>
            <a:r>
              <a:rPr lang="en-US" sz="1000" dirty="0" smtClean="0">
                <a:latin typeface="Avenir Book"/>
                <a:cs typeface="Avenir Book"/>
              </a:rPr>
              <a:t>Talk </a:t>
            </a:r>
            <a:r>
              <a:rPr lang="en-US" sz="1000" dirty="0" smtClean="0">
                <a:latin typeface="Avenir Book"/>
                <a:cs typeface="Avenir Book"/>
                <a:hlinkClick r:id="rId3"/>
              </a:rPr>
              <a:t>https</a:t>
            </a:r>
            <a:r>
              <a:rPr lang="en-US" sz="1000" dirty="0">
                <a:latin typeface="Avenir Book"/>
                <a:cs typeface="Avenir Book"/>
                <a:hlinkClick r:id="rId3"/>
              </a:rPr>
              <a:t>://www.ted.com/talks/johann_hari_everything_you_think_you_know_about_addiction_is_wrong/transcript?language=en</a:t>
            </a:r>
            <a:r>
              <a:rPr lang="en-US" sz="1000" dirty="0">
                <a:latin typeface="Avenir Book"/>
                <a:cs typeface="Avenir Book"/>
              </a:rPr>
              <a:t> </a:t>
            </a:r>
          </a:p>
          <a:p>
            <a:endParaRPr lang="en-US" sz="2500" dirty="0">
              <a:latin typeface="Avenir Light"/>
              <a:cs typeface="Avenir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200" y="453478"/>
            <a:ext cx="8042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Weave Youth Leadership &amp; </a:t>
            </a:r>
          </a:p>
          <a:p>
            <a:r>
              <a:rPr lang="en-US" sz="3000" dirty="0" smtClean="0">
                <a:latin typeface="Arial"/>
                <a:cs typeface="Arial"/>
              </a:rPr>
              <a:t>Work Ready Hub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24" y="4783910"/>
            <a:ext cx="2389540" cy="1488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164" y="4783911"/>
            <a:ext cx="2374936" cy="1494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100" y="4789677"/>
            <a:ext cx="2300145" cy="14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9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200" y="67310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Impact Label"/>
              <a:cs typeface="Impact Labe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2304" y="474453"/>
            <a:ext cx="92063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Book"/>
                <a:cs typeface="Avenir Book"/>
              </a:rPr>
              <a:t>“Every single person has capacities, abilities, gifts, </a:t>
            </a:r>
            <a:endParaRPr lang="en-US" sz="2800" dirty="0" smtClean="0">
              <a:latin typeface="Avenir Book"/>
              <a:cs typeface="Avenir Book"/>
            </a:endParaRPr>
          </a:p>
          <a:p>
            <a:pPr algn="ctr"/>
            <a:r>
              <a:rPr lang="en-US" sz="2800" dirty="0" smtClean="0">
                <a:latin typeface="Avenir Book"/>
                <a:cs typeface="Avenir Book"/>
              </a:rPr>
              <a:t>and </a:t>
            </a:r>
            <a:r>
              <a:rPr lang="en-US" sz="2800" dirty="0">
                <a:latin typeface="Avenir Book"/>
                <a:cs typeface="Avenir Book"/>
              </a:rPr>
              <a:t>ideas, and living a good life depends on </a:t>
            </a:r>
            <a:r>
              <a:rPr lang="en-US" sz="2800" dirty="0" smtClean="0">
                <a:latin typeface="Avenir Book"/>
                <a:cs typeface="Avenir Book"/>
              </a:rPr>
              <a:t>whether</a:t>
            </a:r>
          </a:p>
          <a:p>
            <a:pPr algn="ctr"/>
            <a:r>
              <a:rPr lang="en-US" sz="2800" dirty="0" smtClean="0">
                <a:latin typeface="Avenir Book"/>
                <a:cs typeface="Avenir Book"/>
              </a:rPr>
              <a:t>those </a:t>
            </a:r>
            <a:r>
              <a:rPr lang="en-US" sz="2800" dirty="0">
                <a:latin typeface="Avenir Book"/>
                <a:cs typeface="Avenir Book"/>
              </a:rPr>
              <a:t>capacities can be used, abilities can be </a:t>
            </a:r>
            <a:endParaRPr lang="en-US" sz="2800" dirty="0" smtClean="0">
              <a:latin typeface="Avenir Book"/>
              <a:cs typeface="Avenir Book"/>
            </a:endParaRPr>
          </a:p>
          <a:p>
            <a:pPr algn="ctr"/>
            <a:r>
              <a:rPr lang="en-US" sz="2800" dirty="0" smtClean="0">
                <a:latin typeface="Avenir Book"/>
                <a:cs typeface="Avenir Book"/>
              </a:rPr>
              <a:t>expressed</a:t>
            </a:r>
            <a:r>
              <a:rPr lang="en-US" sz="2800" dirty="0">
                <a:latin typeface="Avenir Book"/>
                <a:cs typeface="Avenir Book"/>
              </a:rPr>
              <a:t>, gifts given and ideas shared”</a:t>
            </a:r>
            <a:br>
              <a:rPr lang="en-US" sz="2800" dirty="0">
                <a:latin typeface="Avenir Book"/>
                <a:cs typeface="Avenir Book"/>
              </a:rPr>
            </a:br>
            <a:r>
              <a:rPr lang="en-US" sz="1600" dirty="0">
                <a:latin typeface="Avenir Book"/>
                <a:cs typeface="Avenir Book"/>
              </a:rPr>
              <a:t>Jody </a:t>
            </a:r>
            <a:r>
              <a:rPr lang="en-US" sz="1600" dirty="0" err="1">
                <a:latin typeface="Avenir Book"/>
                <a:cs typeface="Avenir Book"/>
              </a:rPr>
              <a:t>Kretzmann</a:t>
            </a:r>
            <a:endParaRPr lang="en-US" sz="2500" dirty="0">
              <a:latin typeface="Avenir Light"/>
              <a:cs typeface="Avenir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96" y="2761975"/>
            <a:ext cx="7636904" cy="3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6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ave_logo_rgb_horz_300dp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832" y="2032000"/>
            <a:ext cx="5154367" cy="1263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4872" y="3498334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/>
              <a:t>w</a:t>
            </a:r>
            <a:r>
              <a:rPr lang="en-US" sz="3000" dirty="0" smtClean="0"/>
              <a:t>eave.org.au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0" y="4284222"/>
            <a:ext cx="553446" cy="553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1719" y="4468336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www.facebook.com</a:t>
            </a:r>
            <a:r>
              <a:rPr lang="en-US" dirty="0" smtClean="0"/>
              <a:t>/</a:t>
            </a:r>
            <a:r>
              <a:rPr lang="en-US" dirty="0" err="1" smtClean="0"/>
              <a:t>WeaveYouthFamily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399" y="4940537"/>
            <a:ext cx="714873" cy="7148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719" y="5097979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weave_youth</a:t>
            </a:r>
            <a:r>
              <a:rPr lang="en-US" dirty="0" smtClean="0"/>
              <a:t> | @weavesurvivaltips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498" y="5744310"/>
            <a:ext cx="562948" cy="5629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71719" y="5820572"/>
            <a:ext cx="390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weave_youth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8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63900" y="1688812"/>
            <a:ext cx="6007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venir Book"/>
                <a:cs typeface="Avenir Book"/>
              </a:rPr>
              <a:t>Our Vision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To build a strong connected community</a:t>
            </a:r>
          </a:p>
          <a:p>
            <a:endParaRPr lang="en-US" sz="2000" dirty="0">
              <a:latin typeface="Avenir Book"/>
              <a:cs typeface="Avenir Book"/>
            </a:endParaRPr>
          </a:p>
          <a:p>
            <a:r>
              <a:rPr lang="en-US" sz="2000" b="1" dirty="0" smtClean="0">
                <a:latin typeface="Avenir Book"/>
                <a:cs typeface="Avenir Book"/>
              </a:rPr>
              <a:t>Our Mission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To empower people to change their lives</a:t>
            </a:r>
            <a:endParaRPr lang="en-US" sz="2000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5200" y="67310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Impact Label"/>
              <a:cs typeface="Impact La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522" y="450627"/>
            <a:ext cx="6727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Impact Label Reversed"/>
                <a:cs typeface="Impact Label Reversed"/>
              </a:rPr>
              <a:t>About Weave</a:t>
            </a:r>
            <a:endParaRPr lang="en-US" sz="5000" dirty="0">
              <a:latin typeface="Impact Label Reversed"/>
              <a:cs typeface="Impact Label Reverse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900" y="3684618"/>
            <a:ext cx="2781300" cy="1855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89" y="3684619"/>
            <a:ext cx="2782311" cy="1855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800" y="3684617"/>
            <a:ext cx="2667000" cy="18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0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2600" y="1802780"/>
            <a:ext cx="5334000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 smtClean="0">
                <a:latin typeface="Avenir Book"/>
                <a:cs typeface="Avenir Book"/>
              </a:rPr>
              <a:t>Established in 1976</a:t>
            </a:r>
            <a:r>
              <a:rPr lang="en-US" sz="2200" dirty="0">
                <a:latin typeface="Avenir Book"/>
                <a:cs typeface="Avenir Book"/>
              </a:rPr>
              <a:t> </a:t>
            </a:r>
            <a:r>
              <a:rPr lang="en-US" sz="2200" dirty="0" smtClean="0">
                <a:latin typeface="Avenir Book"/>
                <a:cs typeface="Avenir Book"/>
              </a:rPr>
              <a:t>as an outreach and street work program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Avenir Book"/>
                <a:cs typeface="Avenir Book"/>
              </a:rPr>
              <a:t>We now encompass 10 programs and have over 35 staff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Avenir Book"/>
                <a:cs typeface="Avenir Book"/>
              </a:rPr>
              <a:t>Intensive ongoing work with 1200 individuals a year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Avenir Book"/>
                <a:cs typeface="Avenir Book"/>
              </a:rPr>
              <a:t>Reach over 4500 people a 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5200" y="67310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Impact Label"/>
              <a:cs typeface="Impact La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522" y="450627"/>
            <a:ext cx="6727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Impact Label Reversed"/>
                <a:cs typeface="Impact Label Reversed"/>
              </a:rPr>
              <a:t>Background</a:t>
            </a:r>
            <a:endParaRPr lang="en-US" sz="5000" dirty="0">
              <a:latin typeface="Impact Label Reversed"/>
              <a:cs typeface="Impact Label Reversed"/>
            </a:endParaRPr>
          </a:p>
        </p:txBody>
      </p:sp>
      <p:pic>
        <p:nvPicPr>
          <p:cNvPr id="2" name="Picture 1" descr="weave_logo_rgb_horz_300dp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0" y="5221385"/>
            <a:ext cx="3644900" cy="8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7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200" y="67310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Impact Label"/>
              <a:cs typeface="Impact La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2600"/>
            <a:ext cx="9144000" cy="33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8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200" y="67310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Impact Label"/>
              <a:cs typeface="Impact Label"/>
            </a:endParaRPr>
          </a:p>
        </p:txBody>
      </p:sp>
      <p:pic>
        <p:nvPicPr>
          <p:cNvPr id="6" name="Picture 5" descr="Whoweworkwit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80" y="2120900"/>
            <a:ext cx="8314220" cy="2771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7522" y="450627"/>
            <a:ext cx="6727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Arial"/>
                <a:cs typeface="Arial"/>
              </a:rPr>
              <a:t>Who We </a:t>
            </a:r>
            <a:r>
              <a:rPr lang="en-US" sz="5000" dirty="0">
                <a:latin typeface="Arial"/>
                <a:cs typeface="Arial"/>
              </a:rPr>
              <a:t>W</a:t>
            </a:r>
            <a:r>
              <a:rPr lang="en-US" sz="5000" dirty="0" smtClean="0">
                <a:latin typeface="Arial"/>
                <a:cs typeface="Arial"/>
              </a:rPr>
              <a:t>ork With</a:t>
            </a:r>
            <a:endParaRPr lang="en-US" sz="5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98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200" y="67310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Impact Label"/>
              <a:cs typeface="Impact La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522" y="450627"/>
            <a:ext cx="6727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Impact Label Reversed"/>
                <a:cs typeface="Impact Label Reversed"/>
              </a:rPr>
              <a:t>Who We </a:t>
            </a:r>
            <a:r>
              <a:rPr lang="en-US" sz="5000" dirty="0">
                <a:latin typeface="Impact Label Reversed"/>
                <a:cs typeface="Impact Label Reversed"/>
              </a:rPr>
              <a:t>W</a:t>
            </a:r>
            <a:r>
              <a:rPr lang="en-US" sz="5000" dirty="0" smtClean="0">
                <a:latin typeface="Impact Label Reversed"/>
                <a:cs typeface="Impact Label Reversed"/>
              </a:rPr>
              <a:t>ork </a:t>
            </a:r>
            <a:r>
              <a:rPr lang="en-US" sz="5000" dirty="0">
                <a:latin typeface="Impact Label Reversed"/>
                <a:cs typeface="Impact Label Reversed"/>
              </a:rPr>
              <a:t>W</a:t>
            </a:r>
            <a:r>
              <a:rPr lang="en-US" sz="5000" dirty="0" smtClean="0">
                <a:latin typeface="Impact Label Reversed"/>
                <a:cs typeface="Impact Label Reversed"/>
              </a:rPr>
              <a:t>ith</a:t>
            </a:r>
            <a:endParaRPr lang="en-US" sz="5000" dirty="0">
              <a:latin typeface="Impact Label Reversed"/>
              <a:cs typeface="Impact Label Rever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9716" y="1979543"/>
            <a:ext cx="5751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merican Typewriter"/>
                <a:cs typeface="American Typewriter"/>
              </a:rPr>
              <a:t>Over 70% of the people we work with are Aboriginal or Torres Strait Islander people</a:t>
            </a:r>
          </a:p>
        </p:txBody>
      </p:sp>
      <p:pic>
        <p:nvPicPr>
          <p:cNvPr id="3" name="Picture 2" descr="FlagPaint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" y="3467100"/>
            <a:ext cx="3620383" cy="2413000"/>
          </a:xfrm>
          <a:prstGeom prst="rect">
            <a:avLst/>
          </a:prstGeom>
        </p:spPr>
      </p:pic>
      <p:pic>
        <p:nvPicPr>
          <p:cNvPr id="5" name="Picture 4" descr="1397303_647249755325452_1852474574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299" y="3467100"/>
            <a:ext cx="3617733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0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200" y="67310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Impact Label"/>
              <a:cs typeface="Impact La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522" y="450627"/>
            <a:ext cx="6727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Impact Label Reversed"/>
                <a:cs typeface="Impact Label Reversed"/>
              </a:rPr>
              <a:t>I</a:t>
            </a:r>
            <a:r>
              <a:rPr lang="en-US" sz="5000" dirty="0" smtClean="0">
                <a:latin typeface="Impact Label Reversed"/>
                <a:cs typeface="Impact Label Reversed"/>
              </a:rPr>
              <a:t>ssues</a:t>
            </a:r>
            <a:endParaRPr lang="en-US" sz="5000" dirty="0">
              <a:latin typeface="Impact Label Reversed"/>
              <a:cs typeface="Impact Label Rever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400" y="2258943"/>
            <a:ext cx="6311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Intergenerational poverty and complex trauma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Aboriginal and Torres Strait Islander disadvantage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Homelessness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Childhood abuse and neglect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Mental health and substance use issues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Poor education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Unemployment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Racism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Over representation of Aboriginal young people in the criminal justice system</a:t>
            </a:r>
          </a:p>
        </p:txBody>
      </p:sp>
    </p:spTree>
    <p:extLst>
      <p:ext uri="{BB962C8B-B14F-4D97-AF65-F5344CB8AC3E}">
        <p14:creationId xmlns:p14="http://schemas.microsoft.com/office/powerpoint/2010/main" val="346210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200" y="67310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Impact Label"/>
              <a:cs typeface="Impact La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522" y="450627"/>
            <a:ext cx="6727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Impact Label Reversed"/>
                <a:cs typeface="Impact Label Reversed"/>
              </a:rPr>
              <a:t>Our Model</a:t>
            </a:r>
            <a:endParaRPr lang="en-US" sz="5000" dirty="0">
              <a:latin typeface="Impact Label Reversed"/>
              <a:cs typeface="Impact Label Rever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4900" y="1749286"/>
            <a:ext cx="7199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venir Book"/>
                <a:cs typeface="Avenir Book"/>
              </a:rPr>
              <a:t>We are a multifunctional “one stop shop” organisation that provides access to opportunities and tailored support that provides a way up and a way forward for disadvantaged children and young people</a:t>
            </a:r>
          </a:p>
          <a:p>
            <a:pPr algn="r"/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6" name="Picture 5" descr="BC_BTS_15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068" y="3238500"/>
            <a:ext cx="5621864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200" y="67310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Impact Label"/>
              <a:cs typeface="Impact La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7520" y="534601"/>
            <a:ext cx="6727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Impact Label Reversed"/>
                <a:cs typeface="Impact Label Reversed"/>
              </a:rPr>
              <a:t>Speak Out Dual Diagnosis Program</a:t>
            </a:r>
            <a:endParaRPr lang="en-US" sz="3000" dirty="0">
              <a:latin typeface="Impact Label Reversed"/>
              <a:cs typeface="Impact Label Rever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250" y="1530072"/>
            <a:ext cx="74295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 dirty="0" smtClean="0">
                <a:latin typeface="Avenir Book"/>
                <a:cs typeface="Avenir Book"/>
              </a:rPr>
              <a:t>We work with young people aged 12 – 28 years</a:t>
            </a:r>
            <a:r>
              <a:rPr lang="en-US" sz="1900" dirty="0">
                <a:latin typeface="Avenir Book"/>
                <a:cs typeface="Avenir Book"/>
              </a:rPr>
              <a:t> </a:t>
            </a:r>
            <a:r>
              <a:rPr lang="en-US" sz="1900" dirty="0" smtClean="0">
                <a:latin typeface="Avenir Book"/>
                <a:cs typeface="Avenir Book"/>
              </a:rPr>
              <a:t>experiencing mental health and AOD challenges</a:t>
            </a:r>
          </a:p>
          <a:p>
            <a:pPr marL="285750" indent="-285750">
              <a:buFont typeface="Arial"/>
              <a:buChar char="•"/>
            </a:pPr>
            <a:r>
              <a:rPr lang="en-US" sz="1900" dirty="0" smtClean="0">
                <a:latin typeface="Avenir Book"/>
                <a:cs typeface="Avenir Book"/>
              </a:rPr>
              <a:t>We are person centered, strengths based and trauma informed; we see mental health and AOD issues as coping strategies that have helped the young person survive horrific events</a:t>
            </a:r>
          </a:p>
          <a:p>
            <a:pPr marL="285750" indent="-285750">
              <a:buFont typeface="Arial"/>
              <a:buChar char="•"/>
            </a:pPr>
            <a:r>
              <a:rPr lang="en-US" sz="1900" dirty="0" smtClean="0">
                <a:latin typeface="Avenir Book"/>
                <a:cs typeface="Avenir Book"/>
              </a:rPr>
              <a:t>We provide </a:t>
            </a:r>
            <a:r>
              <a:rPr lang="en-US" sz="1900" dirty="0" err="1" smtClean="0">
                <a:latin typeface="Avenir Book"/>
                <a:cs typeface="Avenir Book"/>
              </a:rPr>
              <a:t>individualised</a:t>
            </a:r>
            <a:r>
              <a:rPr lang="en-US" sz="1900" dirty="0" smtClean="0">
                <a:latin typeface="Avenir Book"/>
                <a:cs typeface="Avenir Book"/>
              </a:rPr>
              <a:t> care and long term care</a:t>
            </a:r>
          </a:p>
          <a:p>
            <a:pPr marL="285750" indent="-285750">
              <a:buFont typeface="Arial"/>
              <a:buChar char="•"/>
            </a:pPr>
            <a:r>
              <a:rPr lang="en-US" sz="1900" dirty="0" smtClean="0">
                <a:latin typeface="Avenir Book"/>
                <a:cs typeface="Avenir Book"/>
              </a:rPr>
              <a:t>We are funded by Department of Health</a:t>
            </a:r>
          </a:p>
          <a:p>
            <a:pPr marL="285750" indent="-285750">
              <a:buFont typeface="Arial"/>
              <a:buChar char="•"/>
            </a:pPr>
            <a:endParaRPr lang="en-US" sz="1900" dirty="0" smtClean="0">
              <a:latin typeface="Avenir Book"/>
              <a:cs typeface="Avenir Book"/>
            </a:endParaRPr>
          </a:p>
          <a:p>
            <a:endParaRPr lang="en-US" sz="1900" dirty="0" smtClean="0">
              <a:latin typeface="Avenir Book"/>
              <a:cs typeface="Avenir Book"/>
            </a:endParaRPr>
          </a:p>
        </p:txBody>
      </p:sp>
      <p:pic>
        <p:nvPicPr>
          <p:cNvPr id="5" name="Picture 4" descr="20160203_1607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710" y="4703664"/>
            <a:ext cx="2506614" cy="1503969"/>
          </a:xfrm>
          <a:prstGeom prst="rect">
            <a:avLst/>
          </a:prstGeom>
        </p:spPr>
      </p:pic>
      <p:pic>
        <p:nvPicPr>
          <p:cNvPr id="6" name="Picture 5" descr="Minister Gjaka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10" y="4703664"/>
            <a:ext cx="2309134" cy="1503969"/>
          </a:xfrm>
          <a:prstGeom prst="rect">
            <a:avLst/>
          </a:prstGeom>
        </p:spPr>
      </p:pic>
      <p:pic>
        <p:nvPicPr>
          <p:cNvPr id="9" name="Picture 8" descr="IMG_979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446" y="4703664"/>
            <a:ext cx="2255954" cy="15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6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437</Words>
  <Application>Microsoft Macintosh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Sharman</dc:creator>
  <cp:lastModifiedBy>Catherine Devlin</cp:lastModifiedBy>
  <cp:revision>43</cp:revision>
  <cp:lastPrinted>2016-05-24T03:22:09Z</cp:lastPrinted>
  <dcterms:created xsi:type="dcterms:W3CDTF">2016-02-23T01:52:52Z</dcterms:created>
  <dcterms:modified xsi:type="dcterms:W3CDTF">2016-10-11T05:49:21Z</dcterms:modified>
</cp:coreProperties>
</file>