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57" r:id="rId5"/>
    <p:sldId id="259" r:id="rId6"/>
    <p:sldId id="283" r:id="rId7"/>
    <p:sldId id="260" r:id="rId8"/>
    <p:sldId id="262" r:id="rId9"/>
    <p:sldId id="269" r:id="rId10"/>
    <p:sldId id="268" r:id="rId11"/>
    <p:sldId id="265" r:id="rId12"/>
    <p:sldId id="284" r:id="rId13"/>
    <p:sldId id="285" r:id="rId14"/>
    <p:sldId id="286" r:id="rId15"/>
    <p:sldId id="280" r:id="rId16"/>
    <p:sldId id="282" r:id="rId17"/>
    <p:sldId id="281" r:id="rId18"/>
    <p:sldId id="279" r:id="rId19"/>
    <p:sldId id="273" r:id="rId20"/>
    <p:sldId id="277" r:id="rId21"/>
    <p:sldId id="278"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oleObject" Target="file:///\\ed-server\hicuervo\Hernan\Book%20rural%20youth%20H%20J\RURAL%20YOUTH\Timeline%20employm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Sheet1!$A$15</c:f>
              <c:strCache>
                <c:ptCount val="1"/>
                <c:pt idx="0">
                  <c:v>C1 </c:v>
                </c:pt>
              </c:strCache>
            </c:strRef>
          </c:tx>
          <c:invertIfNegative val="0"/>
          <c:cat>
            <c:strRef>
              <c:f>Sheet1!$B$14:$E$14</c:f>
              <c:strCache>
                <c:ptCount val="4"/>
                <c:pt idx="0">
                  <c:v>Full-time </c:v>
                </c:pt>
                <c:pt idx="1">
                  <c:v>Part-time</c:v>
                </c:pt>
                <c:pt idx="2">
                  <c:v>Permanent</c:v>
                </c:pt>
                <c:pt idx="3">
                  <c:v>Prefered career area</c:v>
                </c:pt>
              </c:strCache>
            </c:strRef>
          </c:cat>
          <c:val>
            <c:numRef>
              <c:f>Sheet1!$B$15:$E$15</c:f>
              <c:numCache>
                <c:formatCode>General</c:formatCode>
                <c:ptCount val="4"/>
                <c:pt idx="0">
                  <c:v>67.2</c:v>
                </c:pt>
                <c:pt idx="1">
                  <c:v>11.3</c:v>
                </c:pt>
                <c:pt idx="2">
                  <c:v>66.3</c:v>
                </c:pt>
                <c:pt idx="3">
                  <c:v>53.5</c:v>
                </c:pt>
              </c:numCache>
            </c:numRef>
          </c:val>
        </c:ser>
        <c:ser>
          <c:idx val="1"/>
          <c:order val="1"/>
          <c:tx>
            <c:strRef>
              <c:f>Sheet1!$A$16</c:f>
              <c:strCache>
                <c:ptCount val="1"/>
                <c:pt idx="0">
                  <c:v>C2 </c:v>
                </c:pt>
              </c:strCache>
            </c:strRef>
          </c:tx>
          <c:invertIfNegative val="0"/>
          <c:cat>
            <c:strRef>
              <c:f>Sheet1!$B$14:$E$14</c:f>
              <c:strCache>
                <c:ptCount val="4"/>
                <c:pt idx="0">
                  <c:v>Full-time </c:v>
                </c:pt>
                <c:pt idx="1">
                  <c:v>Part-time</c:v>
                </c:pt>
                <c:pt idx="2">
                  <c:v>Permanent</c:v>
                </c:pt>
                <c:pt idx="3">
                  <c:v>Prefered career area</c:v>
                </c:pt>
              </c:strCache>
            </c:strRef>
          </c:cat>
          <c:val>
            <c:numRef>
              <c:f>Sheet1!$B$16:$E$16</c:f>
              <c:numCache>
                <c:formatCode>General</c:formatCode>
                <c:ptCount val="4"/>
                <c:pt idx="0">
                  <c:v>64.099999999999994</c:v>
                </c:pt>
                <c:pt idx="1">
                  <c:v>18.7</c:v>
                </c:pt>
                <c:pt idx="2">
                  <c:v>60.4</c:v>
                </c:pt>
                <c:pt idx="3">
                  <c:v>44.3</c:v>
                </c:pt>
              </c:numCache>
            </c:numRef>
          </c:val>
        </c:ser>
        <c:dLbls>
          <c:showLegendKey val="0"/>
          <c:showVal val="0"/>
          <c:showCatName val="0"/>
          <c:showSerName val="0"/>
          <c:showPercent val="0"/>
          <c:showBubbleSize val="0"/>
        </c:dLbls>
        <c:gapWidth val="150"/>
        <c:axId val="140100608"/>
        <c:axId val="139477568"/>
      </c:barChart>
      <c:catAx>
        <c:axId val="140100608"/>
        <c:scaling>
          <c:orientation val="minMax"/>
        </c:scaling>
        <c:delete val="0"/>
        <c:axPos val="b"/>
        <c:majorTickMark val="out"/>
        <c:minorTickMark val="none"/>
        <c:tickLblPos val="nextTo"/>
        <c:crossAx val="139477568"/>
        <c:crosses val="autoZero"/>
        <c:auto val="1"/>
        <c:lblAlgn val="ctr"/>
        <c:lblOffset val="100"/>
        <c:noMultiLvlLbl val="0"/>
      </c:catAx>
      <c:valAx>
        <c:axId val="139477568"/>
        <c:scaling>
          <c:orientation val="minMax"/>
        </c:scaling>
        <c:delete val="0"/>
        <c:axPos val="l"/>
        <c:majorGridlines/>
        <c:numFmt formatCode="General" sourceLinked="1"/>
        <c:majorTickMark val="out"/>
        <c:minorTickMark val="none"/>
        <c:tickLblPos val="nextTo"/>
        <c:crossAx val="140100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Sheet1!$P$122:$P$125</c:f>
              <c:strCache>
                <c:ptCount val="4"/>
                <c:pt idx="0">
                  <c:v>No PS study</c:v>
                </c:pt>
                <c:pt idx="1">
                  <c:v>Uni</c:v>
                </c:pt>
                <c:pt idx="2">
                  <c:v>TAFE</c:v>
                </c:pt>
                <c:pt idx="3">
                  <c:v>Still studying, not comp</c:v>
                </c:pt>
              </c:strCache>
            </c:strRef>
          </c:cat>
          <c:val>
            <c:numRef>
              <c:f>Sheet1!$Q$122:$Q$125</c:f>
              <c:numCache>
                <c:formatCode>General</c:formatCode>
                <c:ptCount val="4"/>
                <c:pt idx="0">
                  <c:v>90</c:v>
                </c:pt>
                <c:pt idx="1">
                  <c:v>69</c:v>
                </c:pt>
                <c:pt idx="2">
                  <c:v>78</c:v>
                </c:pt>
                <c:pt idx="3">
                  <c:v>85</c:v>
                </c:pt>
              </c:numCache>
            </c:numRef>
          </c:val>
        </c:ser>
        <c:dLbls>
          <c:showLegendKey val="0"/>
          <c:showVal val="0"/>
          <c:showCatName val="0"/>
          <c:showSerName val="0"/>
          <c:showPercent val="0"/>
          <c:showBubbleSize val="0"/>
        </c:dLbls>
        <c:gapWidth val="150"/>
        <c:axId val="96856576"/>
        <c:axId val="139479872"/>
      </c:barChart>
      <c:catAx>
        <c:axId val="96856576"/>
        <c:scaling>
          <c:orientation val="minMax"/>
        </c:scaling>
        <c:delete val="0"/>
        <c:axPos val="b"/>
        <c:majorTickMark val="out"/>
        <c:minorTickMark val="none"/>
        <c:tickLblPos val="nextTo"/>
        <c:crossAx val="139479872"/>
        <c:crosses val="autoZero"/>
        <c:auto val="1"/>
        <c:lblAlgn val="ctr"/>
        <c:lblOffset val="100"/>
        <c:noMultiLvlLbl val="0"/>
      </c:catAx>
      <c:valAx>
        <c:axId val="139479872"/>
        <c:scaling>
          <c:orientation val="minMax"/>
        </c:scaling>
        <c:delete val="0"/>
        <c:axPos val="l"/>
        <c:majorGridlines/>
        <c:numFmt formatCode="General" sourceLinked="1"/>
        <c:majorTickMark val="out"/>
        <c:minorTickMark val="none"/>
        <c:tickLblPos val="nextTo"/>
        <c:crossAx val="968565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Sheet1!$B$107</c:f>
              <c:strCache>
                <c:ptCount val="1"/>
                <c:pt idx="0">
                  <c:v> working night or evening shifts</c:v>
                </c:pt>
              </c:strCache>
            </c:strRef>
          </c:tx>
          <c:cat>
            <c:numRef>
              <c:f>Sheet1!$C$106:$G$106</c:f>
              <c:numCache>
                <c:formatCode>General</c:formatCode>
                <c:ptCount val="5"/>
                <c:pt idx="0">
                  <c:v>2009</c:v>
                </c:pt>
                <c:pt idx="1">
                  <c:v>2010</c:v>
                </c:pt>
                <c:pt idx="2">
                  <c:v>2011</c:v>
                </c:pt>
                <c:pt idx="3">
                  <c:v>2012</c:v>
                </c:pt>
                <c:pt idx="4">
                  <c:v>2013</c:v>
                </c:pt>
              </c:numCache>
            </c:numRef>
          </c:cat>
          <c:val>
            <c:numRef>
              <c:f>Sheet1!$C$107:$G$107</c:f>
              <c:numCache>
                <c:formatCode>General</c:formatCode>
                <c:ptCount val="5"/>
                <c:pt idx="0">
                  <c:v>54.1</c:v>
                </c:pt>
                <c:pt idx="1">
                  <c:v>52.8</c:v>
                </c:pt>
                <c:pt idx="2">
                  <c:v>51.9</c:v>
                </c:pt>
                <c:pt idx="3">
                  <c:v>46.6</c:v>
                </c:pt>
                <c:pt idx="4">
                  <c:v>44.1</c:v>
                </c:pt>
              </c:numCache>
            </c:numRef>
          </c:val>
          <c:smooth val="0"/>
        </c:ser>
        <c:ser>
          <c:idx val="1"/>
          <c:order val="1"/>
          <c:tx>
            <c:strRef>
              <c:f>Sheet1!$B$108</c:f>
              <c:strCache>
                <c:ptCount val="1"/>
                <c:pt idx="0">
                  <c:v>weekend work</c:v>
                </c:pt>
              </c:strCache>
            </c:strRef>
          </c:tx>
          <c:cat>
            <c:numRef>
              <c:f>Sheet1!$C$106:$G$106</c:f>
              <c:numCache>
                <c:formatCode>General</c:formatCode>
                <c:ptCount val="5"/>
                <c:pt idx="0">
                  <c:v>2009</c:v>
                </c:pt>
                <c:pt idx="1">
                  <c:v>2010</c:v>
                </c:pt>
                <c:pt idx="2">
                  <c:v>2011</c:v>
                </c:pt>
                <c:pt idx="3">
                  <c:v>2012</c:v>
                </c:pt>
                <c:pt idx="4">
                  <c:v>2013</c:v>
                </c:pt>
              </c:numCache>
            </c:numRef>
          </c:cat>
          <c:val>
            <c:numRef>
              <c:f>Sheet1!$C$108:$G$108</c:f>
              <c:numCache>
                <c:formatCode>General</c:formatCode>
                <c:ptCount val="5"/>
                <c:pt idx="0">
                  <c:v>70.400000000000006</c:v>
                </c:pt>
                <c:pt idx="1">
                  <c:v>67.3</c:v>
                </c:pt>
                <c:pt idx="2">
                  <c:v>66.099999999999994</c:v>
                </c:pt>
                <c:pt idx="3">
                  <c:v>58.8</c:v>
                </c:pt>
                <c:pt idx="4">
                  <c:v>59.8</c:v>
                </c:pt>
              </c:numCache>
            </c:numRef>
          </c:val>
          <c:smooth val="0"/>
        </c:ser>
        <c:ser>
          <c:idx val="2"/>
          <c:order val="2"/>
          <c:tx>
            <c:strRef>
              <c:f>Sheet1!$B$109</c:f>
              <c:strCache>
                <c:ptCount val="1"/>
                <c:pt idx="0">
                  <c:v>working public holidays</c:v>
                </c:pt>
              </c:strCache>
            </c:strRef>
          </c:tx>
          <c:cat>
            <c:numRef>
              <c:f>Sheet1!$C$106:$G$106</c:f>
              <c:numCache>
                <c:formatCode>General</c:formatCode>
                <c:ptCount val="5"/>
                <c:pt idx="0">
                  <c:v>2009</c:v>
                </c:pt>
                <c:pt idx="1">
                  <c:v>2010</c:v>
                </c:pt>
                <c:pt idx="2">
                  <c:v>2011</c:v>
                </c:pt>
                <c:pt idx="3">
                  <c:v>2012</c:v>
                </c:pt>
                <c:pt idx="4">
                  <c:v>2013</c:v>
                </c:pt>
              </c:numCache>
            </c:numRef>
          </c:cat>
          <c:val>
            <c:numRef>
              <c:f>Sheet1!$C$109:$G$109</c:f>
              <c:numCache>
                <c:formatCode>General</c:formatCode>
                <c:ptCount val="5"/>
                <c:pt idx="0">
                  <c:v>55.2</c:v>
                </c:pt>
                <c:pt idx="1">
                  <c:v>50.6</c:v>
                </c:pt>
                <c:pt idx="2">
                  <c:v>49.9</c:v>
                </c:pt>
                <c:pt idx="3">
                  <c:v>45.9</c:v>
                </c:pt>
                <c:pt idx="4">
                  <c:v>42.7</c:v>
                </c:pt>
              </c:numCache>
            </c:numRef>
          </c:val>
          <c:smooth val="0"/>
        </c:ser>
        <c:dLbls>
          <c:showLegendKey val="0"/>
          <c:showVal val="0"/>
          <c:showCatName val="0"/>
          <c:showSerName val="0"/>
          <c:showPercent val="0"/>
          <c:showBubbleSize val="0"/>
        </c:dLbls>
        <c:marker val="1"/>
        <c:smooth val="0"/>
        <c:axId val="139946496"/>
        <c:axId val="139482176"/>
      </c:lineChart>
      <c:catAx>
        <c:axId val="139946496"/>
        <c:scaling>
          <c:orientation val="minMax"/>
        </c:scaling>
        <c:delete val="0"/>
        <c:axPos val="b"/>
        <c:numFmt formatCode="General" sourceLinked="1"/>
        <c:majorTickMark val="out"/>
        <c:minorTickMark val="none"/>
        <c:tickLblPos val="nextTo"/>
        <c:crossAx val="139482176"/>
        <c:crosses val="autoZero"/>
        <c:auto val="1"/>
        <c:lblAlgn val="ctr"/>
        <c:lblOffset val="100"/>
        <c:noMultiLvlLbl val="0"/>
      </c:catAx>
      <c:valAx>
        <c:axId val="139482176"/>
        <c:scaling>
          <c:orientation val="minMax"/>
        </c:scaling>
        <c:delete val="0"/>
        <c:axPos val="l"/>
        <c:majorGridlines/>
        <c:numFmt formatCode="General" sourceLinked="1"/>
        <c:majorTickMark val="out"/>
        <c:minorTickMark val="none"/>
        <c:tickLblPos val="nextTo"/>
        <c:crossAx val="139946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Sheet1!$A$67</c:f>
              <c:strCache>
                <c:ptCount val="1"/>
                <c:pt idx="0">
                  <c:v>C1</c:v>
                </c:pt>
              </c:strCache>
            </c:strRef>
          </c:tx>
          <c:invertIfNegative val="0"/>
          <c:cat>
            <c:strRef>
              <c:f>Sheet1!$B$66:$H$66</c:f>
              <c:strCache>
                <c:ptCount val="7"/>
                <c:pt idx="0">
                  <c:v>Total</c:v>
                </c:pt>
                <c:pt idx="1">
                  <c:v>Lowest SES</c:v>
                </c:pt>
                <c:pt idx="2">
                  <c:v>Highest SES</c:v>
                </c:pt>
                <c:pt idx="3">
                  <c:v>Females</c:v>
                </c:pt>
                <c:pt idx="4">
                  <c:v>Males</c:v>
                </c:pt>
                <c:pt idx="5">
                  <c:v>University</c:v>
                </c:pt>
                <c:pt idx="6">
                  <c:v>TAFE</c:v>
                </c:pt>
              </c:strCache>
            </c:strRef>
          </c:cat>
          <c:val>
            <c:numRef>
              <c:f>Sheet1!$B$67:$H$67</c:f>
              <c:numCache>
                <c:formatCode>General</c:formatCode>
                <c:ptCount val="7"/>
                <c:pt idx="0">
                  <c:v>54.9</c:v>
                </c:pt>
                <c:pt idx="1">
                  <c:v>52.2</c:v>
                </c:pt>
                <c:pt idx="2">
                  <c:v>63.8</c:v>
                </c:pt>
                <c:pt idx="3">
                  <c:v>56.6</c:v>
                </c:pt>
                <c:pt idx="4">
                  <c:v>51.8</c:v>
                </c:pt>
                <c:pt idx="5">
                  <c:v>58.5</c:v>
                </c:pt>
                <c:pt idx="6">
                  <c:v>61.8</c:v>
                </c:pt>
              </c:numCache>
            </c:numRef>
          </c:val>
        </c:ser>
        <c:ser>
          <c:idx val="1"/>
          <c:order val="1"/>
          <c:tx>
            <c:strRef>
              <c:f>Sheet1!$A$68</c:f>
              <c:strCache>
                <c:ptCount val="1"/>
                <c:pt idx="0">
                  <c:v>C2</c:v>
                </c:pt>
              </c:strCache>
            </c:strRef>
          </c:tx>
          <c:invertIfNegative val="0"/>
          <c:cat>
            <c:strRef>
              <c:f>Sheet1!$B$66:$H$66</c:f>
              <c:strCache>
                <c:ptCount val="7"/>
                <c:pt idx="0">
                  <c:v>Total</c:v>
                </c:pt>
                <c:pt idx="1">
                  <c:v>Lowest SES</c:v>
                </c:pt>
                <c:pt idx="2">
                  <c:v>Highest SES</c:v>
                </c:pt>
                <c:pt idx="3">
                  <c:v>Females</c:v>
                </c:pt>
                <c:pt idx="4">
                  <c:v>Males</c:v>
                </c:pt>
                <c:pt idx="5">
                  <c:v>University</c:v>
                </c:pt>
                <c:pt idx="6">
                  <c:v>TAFE</c:v>
                </c:pt>
              </c:strCache>
            </c:strRef>
          </c:cat>
          <c:val>
            <c:numRef>
              <c:f>Sheet1!$B$68:$H$68</c:f>
              <c:numCache>
                <c:formatCode>General</c:formatCode>
                <c:ptCount val="7"/>
                <c:pt idx="0">
                  <c:v>71.5</c:v>
                </c:pt>
                <c:pt idx="1">
                  <c:v>58.6</c:v>
                </c:pt>
                <c:pt idx="2">
                  <c:v>68.900000000000006</c:v>
                </c:pt>
                <c:pt idx="3">
                  <c:v>70.900000000000006</c:v>
                </c:pt>
                <c:pt idx="4">
                  <c:v>71.8</c:v>
                </c:pt>
                <c:pt idx="5">
                  <c:v>74.400000000000006</c:v>
                </c:pt>
                <c:pt idx="6">
                  <c:v>67.900000000000006</c:v>
                </c:pt>
              </c:numCache>
            </c:numRef>
          </c:val>
        </c:ser>
        <c:dLbls>
          <c:showLegendKey val="0"/>
          <c:showVal val="0"/>
          <c:showCatName val="0"/>
          <c:showSerName val="0"/>
          <c:showPercent val="0"/>
          <c:showBubbleSize val="0"/>
        </c:dLbls>
        <c:gapWidth val="150"/>
        <c:axId val="140101120"/>
        <c:axId val="139484480"/>
      </c:barChart>
      <c:catAx>
        <c:axId val="140101120"/>
        <c:scaling>
          <c:orientation val="minMax"/>
        </c:scaling>
        <c:delete val="0"/>
        <c:axPos val="b"/>
        <c:majorTickMark val="out"/>
        <c:minorTickMark val="none"/>
        <c:tickLblPos val="nextTo"/>
        <c:crossAx val="139484480"/>
        <c:crosses val="autoZero"/>
        <c:auto val="1"/>
        <c:lblAlgn val="ctr"/>
        <c:lblOffset val="100"/>
        <c:noMultiLvlLbl val="0"/>
      </c:catAx>
      <c:valAx>
        <c:axId val="139484480"/>
        <c:scaling>
          <c:orientation val="minMax"/>
          <c:max val="90"/>
        </c:scaling>
        <c:delete val="0"/>
        <c:axPos val="l"/>
        <c:majorGridlines/>
        <c:numFmt formatCode="General" sourceLinked="1"/>
        <c:majorTickMark val="out"/>
        <c:minorTickMark val="none"/>
        <c:tickLblPos val="nextTo"/>
        <c:crossAx val="1401011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Sheet1!$A$50</c:f>
              <c:strCache>
                <c:ptCount val="1"/>
                <c:pt idx="0">
                  <c:v>C1</c:v>
                </c:pt>
              </c:strCache>
            </c:strRef>
          </c:tx>
          <c:invertIfNegative val="0"/>
          <c:cat>
            <c:strRef>
              <c:f>Sheet1!$B$49:$K$49</c:f>
              <c:strCache>
                <c:ptCount val="10"/>
                <c:pt idx="0">
                  <c:v>Earning a lot of money</c:v>
                </c:pt>
                <c:pt idx="1">
                  <c:v>Developing friendhsips</c:v>
                </c:pt>
                <c:pt idx="2">
                  <c:v>Being physically attractive</c:v>
                </c:pt>
                <c:pt idx="3">
                  <c:v>Marriage/Partnering</c:v>
                </c:pt>
                <c:pt idx="4">
                  <c:v>Secure work</c:v>
                </c:pt>
                <c:pt idx="5">
                  <c:v>Leisure time</c:v>
                </c:pt>
                <c:pt idx="6">
                  <c:v>Work as a career</c:v>
                </c:pt>
                <c:pt idx="7">
                  <c:v>Family relationships</c:v>
                </c:pt>
                <c:pt idx="8">
                  <c:v>Having children</c:v>
                </c:pt>
                <c:pt idx="9">
                  <c:v>Owning your own home</c:v>
                </c:pt>
              </c:strCache>
            </c:strRef>
          </c:cat>
          <c:val>
            <c:numRef>
              <c:f>Sheet1!$B$50:$K$50</c:f>
              <c:numCache>
                <c:formatCode>General</c:formatCode>
                <c:ptCount val="10"/>
                <c:pt idx="0">
                  <c:v>18.2</c:v>
                </c:pt>
                <c:pt idx="1">
                  <c:v>44</c:v>
                </c:pt>
                <c:pt idx="2">
                  <c:v>11</c:v>
                </c:pt>
                <c:pt idx="3">
                  <c:v>34.200000000000003</c:v>
                </c:pt>
                <c:pt idx="4">
                  <c:v>62</c:v>
                </c:pt>
                <c:pt idx="5">
                  <c:v>36.5</c:v>
                </c:pt>
                <c:pt idx="6">
                  <c:v>29.7</c:v>
                </c:pt>
                <c:pt idx="7">
                  <c:v>58.2</c:v>
                </c:pt>
                <c:pt idx="8">
                  <c:v>20.8</c:v>
                </c:pt>
                <c:pt idx="9">
                  <c:v>43.2</c:v>
                </c:pt>
              </c:numCache>
            </c:numRef>
          </c:val>
        </c:ser>
        <c:ser>
          <c:idx val="1"/>
          <c:order val="1"/>
          <c:tx>
            <c:strRef>
              <c:f>Sheet1!$A$51</c:f>
              <c:strCache>
                <c:ptCount val="1"/>
                <c:pt idx="0">
                  <c:v>C2</c:v>
                </c:pt>
              </c:strCache>
            </c:strRef>
          </c:tx>
          <c:invertIfNegative val="0"/>
          <c:cat>
            <c:strRef>
              <c:f>Sheet1!$B$49:$K$49</c:f>
              <c:strCache>
                <c:ptCount val="10"/>
                <c:pt idx="0">
                  <c:v>Earning a lot of money</c:v>
                </c:pt>
                <c:pt idx="1">
                  <c:v>Developing friendhsips</c:v>
                </c:pt>
                <c:pt idx="2">
                  <c:v>Being physically attractive</c:v>
                </c:pt>
                <c:pt idx="3">
                  <c:v>Marriage/Partnering</c:v>
                </c:pt>
                <c:pt idx="4">
                  <c:v>Secure work</c:v>
                </c:pt>
                <c:pt idx="5">
                  <c:v>Leisure time</c:v>
                </c:pt>
                <c:pt idx="6">
                  <c:v>Work as a career</c:v>
                </c:pt>
                <c:pt idx="7">
                  <c:v>Family relationships</c:v>
                </c:pt>
                <c:pt idx="8">
                  <c:v>Having children</c:v>
                </c:pt>
                <c:pt idx="9">
                  <c:v>Owning your own home</c:v>
                </c:pt>
              </c:strCache>
            </c:strRef>
          </c:cat>
          <c:val>
            <c:numRef>
              <c:f>Sheet1!$B$51:$K$51</c:f>
              <c:numCache>
                <c:formatCode>General</c:formatCode>
                <c:ptCount val="10"/>
                <c:pt idx="0">
                  <c:v>11.2</c:v>
                </c:pt>
                <c:pt idx="1">
                  <c:v>36.5</c:v>
                </c:pt>
                <c:pt idx="2">
                  <c:v>13.4</c:v>
                </c:pt>
                <c:pt idx="3">
                  <c:v>36.300000000000004</c:v>
                </c:pt>
                <c:pt idx="4">
                  <c:v>63</c:v>
                </c:pt>
                <c:pt idx="5">
                  <c:v>39.800000000000004</c:v>
                </c:pt>
                <c:pt idx="6">
                  <c:v>24.3</c:v>
                </c:pt>
                <c:pt idx="7">
                  <c:v>58.3</c:v>
                </c:pt>
                <c:pt idx="8">
                  <c:v>28.5</c:v>
                </c:pt>
                <c:pt idx="9">
                  <c:v>41.4</c:v>
                </c:pt>
              </c:numCache>
            </c:numRef>
          </c:val>
        </c:ser>
        <c:dLbls>
          <c:showLegendKey val="0"/>
          <c:showVal val="0"/>
          <c:showCatName val="0"/>
          <c:showSerName val="0"/>
          <c:showPercent val="0"/>
          <c:showBubbleSize val="0"/>
        </c:dLbls>
        <c:gapWidth val="150"/>
        <c:axId val="140779520"/>
        <c:axId val="143470528"/>
      </c:barChart>
      <c:catAx>
        <c:axId val="140779520"/>
        <c:scaling>
          <c:orientation val="minMax"/>
        </c:scaling>
        <c:delete val="0"/>
        <c:axPos val="b"/>
        <c:majorTickMark val="out"/>
        <c:minorTickMark val="none"/>
        <c:tickLblPos val="nextTo"/>
        <c:crossAx val="143470528"/>
        <c:crosses val="autoZero"/>
        <c:auto val="1"/>
        <c:lblAlgn val="ctr"/>
        <c:lblOffset val="100"/>
        <c:noMultiLvlLbl val="0"/>
      </c:catAx>
      <c:valAx>
        <c:axId val="143470528"/>
        <c:scaling>
          <c:orientation val="minMax"/>
        </c:scaling>
        <c:delete val="0"/>
        <c:axPos val="l"/>
        <c:majorGridlines/>
        <c:numFmt formatCode="General" sourceLinked="1"/>
        <c:majorTickMark val="out"/>
        <c:minorTickMark val="none"/>
        <c:tickLblPos val="nextTo"/>
        <c:crossAx val="1407795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Sheet1!$A$100</c:f>
              <c:strCache>
                <c:ptCount val="1"/>
                <c:pt idx="0">
                  <c:v>C1</c:v>
                </c:pt>
              </c:strCache>
            </c:strRef>
          </c:tx>
          <c:invertIfNegative val="0"/>
          <c:cat>
            <c:strRef>
              <c:f>Sheet1!$B$99:$G$99</c:f>
              <c:strCache>
                <c:ptCount val="6"/>
                <c:pt idx="0">
                  <c:v>Is secure </c:v>
                </c:pt>
                <c:pt idx="1">
                  <c:v>Is well paid </c:v>
                </c:pt>
                <c:pt idx="2">
                  <c:v>Is high status </c:v>
                </c:pt>
                <c:pt idx="3">
                  <c:v>Is full-time</c:v>
                </c:pt>
                <c:pt idx="4">
                  <c:v>Is flexible hours</c:v>
                </c:pt>
                <c:pt idx="5">
                  <c:v>Is unionised</c:v>
                </c:pt>
              </c:strCache>
            </c:strRef>
          </c:cat>
          <c:val>
            <c:numRef>
              <c:f>Sheet1!$B$100:$G$100</c:f>
              <c:numCache>
                <c:formatCode>General</c:formatCode>
                <c:ptCount val="6"/>
                <c:pt idx="0">
                  <c:v>61.6</c:v>
                </c:pt>
                <c:pt idx="1">
                  <c:v>36.300000000000004</c:v>
                </c:pt>
                <c:pt idx="2">
                  <c:v>13.7</c:v>
                </c:pt>
                <c:pt idx="3">
                  <c:v>55.7</c:v>
                </c:pt>
                <c:pt idx="4">
                  <c:v>17.600000000000001</c:v>
                </c:pt>
                <c:pt idx="5">
                  <c:v>5.3</c:v>
                </c:pt>
              </c:numCache>
            </c:numRef>
          </c:val>
        </c:ser>
        <c:ser>
          <c:idx val="1"/>
          <c:order val="1"/>
          <c:tx>
            <c:strRef>
              <c:f>Sheet1!$A$101</c:f>
              <c:strCache>
                <c:ptCount val="1"/>
                <c:pt idx="0">
                  <c:v>C2</c:v>
                </c:pt>
              </c:strCache>
            </c:strRef>
          </c:tx>
          <c:invertIfNegative val="0"/>
          <c:cat>
            <c:strRef>
              <c:f>Sheet1!$B$99:$G$99</c:f>
              <c:strCache>
                <c:ptCount val="6"/>
                <c:pt idx="0">
                  <c:v>Is secure </c:v>
                </c:pt>
                <c:pt idx="1">
                  <c:v>Is well paid </c:v>
                </c:pt>
                <c:pt idx="2">
                  <c:v>Is high status </c:v>
                </c:pt>
                <c:pt idx="3">
                  <c:v>Is full-time</c:v>
                </c:pt>
                <c:pt idx="4">
                  <c:v>Is flexible hours</c:v>
                </c:pt>
                <c:pt idx="5">
                  <c:v>Is unionised</c:v>
                </c:pt>
              </c:strCache>
            </c:strRef>
          </c:cat>
          <c:val>
            <c:numRef>
              <c:f>Sheet1!$B$101:$G$101</c:f>
              <c:numCache>
                <c:formatCode>General</c:formatCode>
                <c:ptCount val="6"/>
                <c:pt idx="0">
                  <c:v>62</c:v>
                </c:pt>
                <c:pt idx="1">
                  <c:v>39.200000000000003</c:v>
                </c:pt>
                <c:pt idx="2">
                  <c:v>7.9</c:v>
                </c:pt>
                <c:pt idx="3">
                  <c:v>42.7</c:v>
                </c:pt>
                <c:pt idx="4">
                  <c:v>23.7</c:v>
                </c:pt>
                <c:pt idx="5">
                  <c:v>4.9000000000000004</c:v>
                </c:pt>
              </c:numCache>
            </c:numRef>
          </c:val>
        </c:ser>
        <c:dLbls>
          <c:showLegendKey val="0"/>
          <c:showVal val="0"/>
          <c:showCatName val="0"/>
          <c:showSerName val="0"/>
          <c:showPercent val="0"/>
          <c:showBubbleSize val="0"/>
        </c:dLbls>
        <c:gapWidth val="150"/>
        <c:axId val="140780544"/>
        <c:axId val="143472832"/>
      </c:barChart>
      <c:catAx>
        <c:axId val="140780544"/>
        <c:scaling>
          <c:orientation val="minMax"/>
        </c:scaling>
        <c:delete val="0"/>
        <c:axPos val="b"/>
        <c:majorTickMark val="out"/>
        <c:minorTickMark val="none"/>
        <c:tickLblPos val="nextTo"/>
        <c:crossAx val="143472832"/>
        <c:crosses val="autoZero"/>
        <c:auto val="1"/>
        <c:lblAlgn val="ctr"/>
        <c:lblOffset val="100"/>
        <c:noMultiLvlLbl val="0"/>
      </c:catAx>
      <c:valAx>
        <c:axId val="143472832"/>
        <c:scaling>
          <c:orientation val="minMax"/>
        </c:scaling>
        <c:delete val="0"/>
        <c:axPos val="l"/>
        <c:majorGridlines/>
        <c:numFmt formatCode="General" sourceLinked="1"/>
        <c:majorTickMark val="out"/>
        <c:minorTickMark val="none"/>
        <c:tickLblPos val="nextTo"/>
        <c:crossAx val="1407805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Sheet1!$B$41</c:f>
              <c:strCache>
                <c:ptCount val="1"/>
                <c:pt idx="0">
                  <c:v>C1</c:v>
                </c:pt>
              </c:strCache>
            </c:strRef>
          </c:tx>
          <c:invertIfNegative val="0"/>
          <c:cat>
            <c:strRef>
              <c:f>Sheet1!$A$42:$A$45</c:f>
              <c:strCache>
                <c:ptCount val="4"/>
                <c:pt idx="0">
                  <c:v>I’ll be married</c:v>
                </c:pt>
                <c:pt idx="1">
                  <c:v>I’ll be a parent</c:v>
                </c:pt>
                <c:pt idx="2">
                  <c:v>I’ll have a secure well-paid job</c:v>
                </c:pt>
                <c:pt idx="3">
                  <c:v>I’ll be in a position of authority</c:v>
                </c:pt>
              </c:strCache>
            </c:strRef>
          </c:cat>
          <c:val>
            <c:numRef>
              <c:f>Sheet1!$B$42:$B$45</c:f>
              <c:numCache>
                <c:formatCode>General</c:formatCode>
                <c:ptCount val="4"/>
                <c:pt idx="0">
                  <c:v>26</c:v>
                </c:pt>
                <c:pt idx="1">
                  <c:v>10</c:v>
                </c:pt>
                <c:pt idx="2">
                  <c:v>40</c:v>
                </c:pt>
                <c:pt idx="3">
                  <c:v>14</c:v>
                </c:pt>
              </c:numCache>
            </c:numRef>
          </c:val>
        </c:ser>
        <c:ser>
          <c:idx val="1"/>
          <c:order val="1"/>
          <c:tx>
            <c:strRef>
              <c:f>Sheet1!$C$41</c:f>
              <c:strCache>
                <c:ptCount val="1"/>
                <c:pt idx="0">
                  <c:v>C2</c:v>
                </c:pt>
              </c:strCache>
            </c:strRef>
          </c:tx>
          <c:invertIfNegative val="0"/>
          <c:cat>
            <c:strRef>
              <c:f>Sheet1!$A$42:$A$45</c:f>
              <c:strCache>
                <c:ptCount val="4"/>
                <c:pt idx="0">
                  <c:v>I’ll be married</c:v>
                </c:pt>
                <c:pt idx="1">
                  <c:v>I’ll be a parent</c:v>
                </c:pt>
                <c:pt idx="2">
                  <c:v>I’ll have a secure well-paid job</c:v>
                </c:pt>
                <c:pt idx="3">
                  <c:v>I’ll be in a position of authority</c:v>
                </c:pt>
              </c:strCache>
            </c:strRef>
          </c:cat>
          <c:val>
            <c:numRef>
              <c:f>Sheet1!$C$42:$C$45</c:f>
              <c:numCache>
                <c:formatCode>General</c:formatCode>
                <c:ptCount val="4"/>
                <c:pt idx="0">
                  <c:v>16</c:v>
                </c:pt>
                <c:pt idx="1">
                  <c:v>8</c:v>
                </c:pt>
                <c:pt idx="2">
                  <c:v>29</c:v>
                </c:pt>
                <c:pt idx="3">
                  <c:v>9</c:v>
                </c:pt>
              </c:numCache>
            </c:numRef>
          </c:val>
        </c:ser>
        <c:dLbls>
          <c:showLegendKey val="0"/>
          <c:showVal val="0"/>
          <c:showCatName val="0"/>
          <c:showSerName val="0"/>
          <c:showPercent val="0"/>
          <c:showBubbleSize val="0"/>
        </c:dLbls>
        <c:gapWidth val="150"/>
        <c:axId val="140783104"/>
        <c:axId val="143491648"/>
      </c:barChart>
      <c:catAx>
        <c:axId val="140783104"/>
        <c:scaling>
          <c:orientation val="minMax"/>
        </c:scaling>
        <c:delete val="0"/>
        <c:axPos val="b"/>
        <c:majorTickMark val="out"/>
        <c:minorTickMark val="none"/>
        <c:tickLblPos val="nextTo"/>
        <c:crossAx val="143491648"/>
        <c:crosses val="autoZero"/>
        <c:auto val="1"/>
        <c:lblAlgn val="ctr"/>
        <c:lblOffset val="100"/>
        <c:noMultiLvlLbl val="0"/>
      </c:catAx>
      <c:valAx>
        <c:axId val="143491648"/>
        <c:scaling>
          <c:orientation val="minMax"/>
        </c:scaling>
        <c:delete val="0"/>
        <c:axPos val="l"/>
        <c:majorGridlines/>
        <c:numFmt formatCode="General" sourceLinked="1"/>
        <c:majorTickMark val="out"/>
        <c:minorTickMark val="none"/>
        <c:tickLblPos val="nextTo"/>
        <c:crossAx val="140783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6763692923011E-2"/>
          <c:y val="2.8378891878358126E-2"/>
          <c:w val="0.79739431729807819"/>
          <c:h val="0.88859752298053851"/>
        </c:manualLayout>
      </c:layout>
      <c:lineChart>
        <c:grouping val="standard"/>
        <c:varyColors val="0"/>
        <c:ser>
          <c:idx val="0"/>
          <c:order val="0"/>
          <c:tx>
            <c:strRef>
              <c:f>Sheet1!$O$5</c:f>
              <c:strCache>
                <c:ptCount val="1"/>
                <c:pt idx="0">
                  <c:v>Men</c:v>
                </c:pt>
              </c:strCache>
            </c:strRef>
          </c:tx>
          <c:cat>
            <c:numRef>
              <c:f>Sheet1!$P$4:$X$4</c:f>
              <c:numCache>
                <c:formatCode>General</c:formatCode>
                <c:ptCount val="9"/>
                <c:pt idx="0">
                  <c:v>1992</c:v>
                </c:pt>
                <c:pt idx="1">
                  <c:v>1996</c:v>
                </c:pt>
                <c:pt idx="2">
                  <c:v>1998</c:v>
                </c:pt>
                <c:pt idx="3">
                  <c:v>2000</c:v>
                </c:pt>
                <c:pt idx="4">
                  <c:v>2002</c:v>
                </c:pt>
                <c:pt idx="5">
                  <c:v>2004</c:v>
                </c:pt>
                <c:pt idx="6">
                  <c:v>2006</c:v>
                </c:pt>
                <c:pt idx="7">
                  <c:v>2009</c:v>
                </c:pt>
                <c:pt idx="8">
                  <c:v>2011</c:v>
                </c:pt>
              </c:numCache>
            </c:numRef>
          </c:cat>
          <c:val>
            <c:numRef>
              <c:f>Sheet1!$P$5:$X$5</c:f>
              <c:numCache>
                <c:formatCode>General</c:formatCode>
                <c:ptCount val="9"/>
                <c:pt idx="0">
                  <c:v>20</c:v>
                </c:pt>
                <c:pt idx="1">
                  <c:v>68</c:v>
                </c:pt>
                <c:pt idx="2">
                  <c:v>74</c:v>
                </c:pt>
                <c:pt idx="3">
                  <c:v>78</c:v>
                </c:pt>
                <c:pt idx="4">
                  <c:v>90</c:v>
                </c:pt>
                <c:pt idx="5">
                  <c:v>90</c:v>
                </c:pt>
                <c:pt idx="6">
                  <c:v>88</c:v>
                </c:pt>
                <c:pt idx="7">
                  <c:v>92</c:v>
                </c:pt>
                <c:pt idx="8">
                  <c:v>90</c:v>
                </c:pt>
              </c:numCache>
            </c:numRef>
          </c:val>
          <c:smooth val="0"/>
        </c:ser>
        <c:ser>
          <c:idx val="1"/>
          <c:order val="1"/>
          <c:tx>
            <c:strRef>
              <c:f>Sheet1!$O$6</c:f>
              <c:strCache>
                <c:ptCount val="1"/>
                <c:pt idx="0">
                  <c:v>Women</c:v>
                </c:pt>
              </c:strCache>
            </c:strRef>
          </c:tx>
          <c:cat>
            <c:numRef>
              <c:f>Sheet1!$P$4:$X$4</c:f>
              <c:numCache>
                <c:formatCode>General</c:formatCode>
                <c:ptCount val="9"/>
                <c:pt idx="0">
                  <c:v>1992</c:v>
                </c:pt>
                <c:pt idx="1">
                  <c:v>1996</c:v>
                </c:pt>
                <c:pt idx="2">
                  <c:v>1998</c:v>
                </c:pt>
                <c:pt idx="3">
                  <c:v>2000</c:v>
                </c:pt>
                <c:pt idx="4">
                  <c:v>2002</c:v>
                </c:pt>
                <c:pt idx="5">
                  <c:v>2004</c:v>
                </c:pt>
                <c:pt idx="6">
                  <c:v>2006</c:v>
                </c:pt>
                <c:pt idx="7">
                  <c:v>2009</c:v>
                </c:pt>
                <c:pt idx="8">
                  <c:v>2011</c:v>
                </c:pt>
              </c:numCache>
            </c:numRef>
          </c:cat>
          <c:val>
            <c:numRef>
              <c:f>Sheet1!$P$6:$X$6</c:f>
              <c:numCache>
                <c:formatCode>General</c:formatCode>
                <c:ptCount val="9"/>
                <c:pt idx="0">
                  <c:v>14</c:v>
                </c:pt>
                <c:pt idx="1">
                  <c:v>55</c:v>
                </c:pt>
                <c:pt idx="2">
                  <c:v>61</c:v>
                </c:pt>
                <c:pt idx="3">
                  <c:v>68</c:v>
                </c:pt>
                <c:pt idx="4">
                  <c:v>63</c:v>
                </c:pt>
                <c:pt idx="5">
                  <c:v>47</c:v>
                </c:pt>
                <c:pt idx="6">
                  <c:v>31</c:v>
                </c:pt>
                <c:pt idx="7">
                  <c:v>36</c:v>
                </c:pt>
                <c:pt idx="8">
                  <c:v>32</c:v>
                </c:pt>
              </c:numCache>
            </c:numRef>
          </c:val>
          <c:smooth val="0"/>
        </c:ser>
        <c:dLbls>
          <c:showLegendKey val="0"/>
          <c:showVal val="0"/>
          <c:showCatName val="0"/>
          <c:showSerName val="0"/>
          <c:showPercent val="0"/>
          <c:showBubbleSize val="0"/>
        </c:dLbls>
        <c:marker val="1"/>
        <c:smooth val="0"/>
        <c:axId val="143663104"/>
        <c:axId val="143497984"/>
      </c:lineChart>
      <c:catAx>
        <c:axId val="143663104"/>
        <c:scaling>
          <c:orientation val="minMax"/>
        </c:scaling>
        <c:delete val="0"/>
        <c:axPos val="b"/>
        <c:numFmt formatCode="General" sourceLinked="1"/>
        <c:majorTickMark val="out"/>
        <c:minorTickMark val="none"/>
        <c:tickLblPos val="nextTo"/>
        <c:crossAx val="143497984"/>
        <c:crosses val="autoZero"/>
        <c:auto val="1"/>
        <c:lblAlgn val="ctr"/>
        <c:lblOffset val="100"/>
        <c:noMultiLvlLbl val="0"/>
      </c:catAx>
      <c:valAx>
        <c:axId val="143497984"/>
        <c:scaling>
          <c:orientation val="minMax"/>
        </c:scaling>
        <c:delete val="0"/>
        <c:axPos val="l"/>
        <c:majorGridlines/>
        <c:numFmt formatCode="General" sourceLinked="1"/>
        <c:majorTickMark val="out"/>
        <c:minorTickMark val="none"/>
        <c:tickLblPos val="nextTo"/>
        <c:crossAx val="143663104"/>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BE58F-A16B-49BB-9808-D9784CDBDD21}" type="doc">
      <dgm:prSet loTypeId="urn:microsoft.com/office/officeart/2005/8/layout/hProcess11" loCatId="process" qsTypeId="urn:microsoft.com/office/officeart/2005/8/quickstyle/simple1" qsCatId="simple" csTypeId="urn:microsoft.com/office/officeart/2005/8/colors/accent1_2" csCatId="accent1" phldr="1"/>
      <dgm:spPr/>
    </dgm:pt>
    <dgm:pt modelId="{05ACF800-8795-4EB4-9167-003E5E64D7C5}">
      <dgm:prSet phldrT="[Text]"/>
      <dgm:spPr/>
      <dgm:t>
        <a:bodyPr/>
        <a:lstStyle/>
        <a:p>
          <a:r>
            <a:rPr lang="en-AU" dirty="0" smtClean="0"/>
            <a:t>childhood</a:t>
          </a:r>
          <a:endParaRPr lang="en-AU" dirty="0"/>
        </a:p>
      </dgm:t>
    </dgm:pt>
    <dgm:pt modelId="{AC62968B-EC0B-4065-82C5-79E9455E4C6C}" type="parTrans" cxnId="{3BD838E4-B2E5-46C0-A019-AA8AC8D10209}">
      <dgm:prSet/>
      <dgm:spPr/>
      <dgm:t>
        <a:bodyPr/>
        <a:lstStyle/>
        <a:p>
          <a:endParaRPr lang="en-AU"/>
        </a:p>
      </dgm:t>
    </dgm:pt>
    <dgm:pt modelId="{44FB12DB-D150-4C0A-BE5B-CEA6758898CE}" type="sibTrans" cxnId="{3BD838E4-B2E5-46C0-A019-AA8AC8D10209}">
      <dgm:prSet/>
      <dgm:spPr/>
      <dgm:t>
        <a:bodyPr/>
        <a:lstStyle/>
        <a:p>
          <a:endParaRPr lang="en-AU"/>
        </a:p>
      </dgm:t>
    </dgm:pt>
    <dgm:pt modelId="{EBF8FCD4-061B-4880-9374-4DC76C7FF8F0}">
      <dgm:prSet phldrT="[Text]"/>
      <dgm:spPr/>
      <dgm:t>
        <a:bodyPr/>
        <a:lstStyle/>
        <a:p>
          <a:r>
            <a:rPr lang="en-AU" dirty="0" smtClean="0"/>
            <a:t>youth</a:t>
          </a:r>
          <a:endParaRPr lang="en-AU" dirty="0"/>
        </a:p>
      </dgm:t>
    </dgm:pt>
    <dgm:pt modelId="{43A59044-A114-4DB3-AE13-A191EF7E7B8C}" type="parTrans" cxnId="{3FE96D76-EFF2-4797-9186-AC6B663F511D}">
      <dgm:prSet/>
      <dgm:spPr/>
      <dgm:t>
        <a:bodyPr/>
        <a:lstStyle/>
        <a:p>
          <a:endParaRPr lang="en-AU"/>
        </a:p>
      </dgm:t>
    </dgm:pt>
    <dgm:pt modelId="{D791B29C-9F67-4CD7-B272-B9512E09FB75}" type="sibTrans" cxnId="{3FE96D76-EFF2-4797-9186-AC6B663F511D}">
      <dgm:prSet/>
      <dgm:spPr/>
      <dgm:t>
        <a:bodyPr/>
        <a:lstStyle/>
        <a:p>
          <a:endParaRPr lang="en-AU"/>
        </a:p>
      </dgm:t>
    </dgm:pt>
    <dgm:pt modelId="{FE0BBB42-19EA-4D72-8AE0-FBC7AF723DFE}">
      <dgm:prSet phldrT="[Text]"/>
      <dgm:spPr/>
      <dgm:t>
        <a:bodyPr/>
        <a:lstStyle/>
        <a:p>
          <a:r>
            <a:rPr lang="en-AU" dirty="0" smtClean="0"/>
            <a:t>adulthood</a:t>
          </a:r>
          <a:endParaRPr lang="en-AU" dirty="0"/>
        </a:p>
      </dgm:t>
    </dgm:pt>
    <dgm:pt modelId="{166EFC98-AC64-4EFC-9791-3AF73E009958}" type="parTrans" cxnId="{BBD7AA3F-11EE-49D0-96C8-81826C75FAF6}">
      <dgm:prSet/>
      <dgm:spPr/>
      <dgm:t>
        <a:bodyPr/>
        <a:lstStyle/>
        <a:p>
          <a:endParaRPr lang="en-AU"/>
        </a:p>
      </dgm:t>
    </dgm:pt>
    <dgm:pt modelId="{47BFEBDF-A346-4C17-95F2-0B90E82CF23C}" type="sibTrans" cxnId="{BBD7AA3F-11EE-49D0-96C8-81826C75FAF6}">
      <dgm:prSet/>
      <dgm:spPr/>
      <dgm:t>
        <a:bodyPr/>
        <a:lstStyle/>
        <a:p>
          <a:endParaRPr lang="en-AU"/>
        </a:p>
      </dgm:t>
    </dgm:pt>
    <dgm:pt modelId="{96A2871A-EA93-4707-BAD9-9346F84BE1DE}" type="pres">
      <dgm:prSet presAssocID="{84EBE58F-A16B-49BB-9808-D9784CDBDD21}" presName="Name0" presStyleCnt="0">
        <dgm:presLayoutVars>
          <dgm:dir/>
          <dgm:resizeHandles val="exact"/>
        </dgm:presLayoutVars>
      </dgm:prSet>
      <dgm:spPr/>
    </dgm:pt>
    <dgm:pt modelId="{F9F36EE5-8146-467C-A447-2EFE3C890596}" type="pres">
      <dgm:prSet presAssocID="{84EBE58F-A16B-49BB-9808-D9784CDBDD21}" presName="arrow" presStyleLbl="bgShp" presStyleIdx="0" presStyleCnt="1" custLinFactNeighborX="388" custLinFactNeighborY="1274"/>
      <dgm:spPr/>
    </dgm:pt>
    <dgm:pt modelId="{FB489660-C67C-4CC8-8BB7-A539D2AB454C}" type="pres">
      <dgm:prSet presAssocID="{84EBE58F-A16B-49BB-9808-D9784CDBDD21}" presName="points" presStyleCnt="0"/>
      <dgm:spPr/>
    </dgm:pt>
    <dgm:pt modelId="{C4E61826-F512-471E-8840-DCA9DC15C277}" type="pres">
      <dgm:prSet presAssocID="{05ACF800-8795-4EB4-9167-003E5E64D7C5}" presName="compositeA" presStyleCnt="0"/>
      <dgm:spPr/>
    </dgm:pt>
    <dgm:pt modelId="{7EDB1571-0A3D-421F-BFA0-49F9E0E1F07F}" type="pres">
      <dgm:prSet presAssocID="{05ACF800-8795-4EB4-9167-003E5E64D7C5}" presName="textA" presStyleLbl="revTx" presStyleIdx="0" presStyleCnt="3">
        <dgm:presLayoutVars>
          <dgm:bulletEnabled val="1"/>
        </dgm:presLayoutVars>
      </dgm:prSet>
      <dgm:spPr/>
      <dgm:t>
        <a:bodyPr/>
        <a:lstStyle/>
        <a:p>
          <a:endParaRPr lang="en-AU"/>
        </a:p>
      </dgm:t>
    </dgm:pt>
    <dgm:pt modelId="{D7FB9A8B-5CD7-47C0-9E03-3DF6ED660E60}" type="pres">
      <dgm:prSet presAssocID="{05ACF800-8795-4EB4-9167-003E5E64D7C5}" presName="circleA" presStyleLbl="node1" presStyleIdx="0" presStyleCnt="3"/>
      <dgm:spPr/>
    </dgm:pt>
    <dgm:pt modelId="{D80735B7-4CD6-45D6-89FB-500B2A959ABD}" type="pres">
      <dgm:prSet presAssocID="{05ACF800-8795-4EB4-9167-003E5E64D7C5}" presName="spaceA" presStyleCnt="0"/>
      <dgm:spPr/>
    </dgm:pt>
    <dgm:pt modelId="{77727CC8-A87F-4D8D-8D54-CF7A576E5095}" type="pres">
      <dgm:prSet presAssocID="{44FB12DB-D150-4C0A-BE5B-CEA6758898CE}" presName="space" presStyleCnt="0"/>
      <dgm:spPr/>
    </dgm:pt>
    <dgm:pt modelId="{1EA4D041-E129-475D-ADEC-C0D47FE3D33A}" type="pres">
      <dgm:prSet presAssocID="{EBF8FCD4-061B-4880-9374-4DC76C7FF8F0}" presName="compositeB" presStyleCnt="0"/>
      <dgm:spPr/>
    </dgm:pt>
    <dgm:pt modelId="{ECE3F6EF-6417-4E36-9968-F6F2E5726A1C}" type="pres">
      <dgm:prSet presAssocID="{EBF8FCD4-061B-4880-9374-4DC76C7FF8F0}" presName="textB" presStyleLbl="revTx" presStyleIdx="1" presStyleCnt="3">
        <dgm:presLayoutVars>
          <dgm:bulletEnabled val="1"/>
        </dgm:presLayoutVars>
      </dgm:prSet>
      <dgm:spPr/>
      <dgm:t>
        <a:bodyPr/>
        <a:lstStyle/>
        <a:p>
          <a:endParaRPr lang="en-AU"/>
        </a:p>
      </dgm:t>
    </dgm:pt>
    <dgm:pt modelId="{70B94239-D9B2-4EBA-8417-F83787284BB6}" type="pres">
      <dgm:prSet presAssocID="{EBF8FCD4-061B-4880-9374-4DC76C7FF8F0}" presName="circleB" presStyleLbl="node1" presStyleIdx="1" presStyleCnt="3"/>
      <dgm:spPr/>
    </dgm:pt>
    <dgm:pt modelId="{99527578-A920-4E2B-BCEA-3F857ED06FF9}" type="pres">
      <dgm:prSet presAssocID="{EBF8FCD4-061B-4880-9374-4DC76C7FF8F0}" presName="spaceB" presStyleCnt="0"/>
      <dgm:spPr/>
    </dgm:pt>
    <dgm:pt modelId="{789E27FE-AD4C-491E-9DF1-91E22B434FF9}" type="pres">
      <dgm:prSet presAssocID="{D791B29C-9F67-4CD7-B272-B9512E09FB75}" presName="space" presStyleCnt="0"/>
      <dgm:spPr/>
    </dgm:pt>
    <dgm:pt modelId="{AF53A04A-624F-472F-B3E1-35D7F84192B6}" type="pres">
      <dgm:prSet presAssocID="{FE0BBB42-19EA-4D72-8AE0-FBC7AF723DFE}" presName="compositeA" presStyleCnt="0"/>
      <dgm:spPr/>
    </dgm:pt>
    <dgm:pt modelId="{BB4EE308-ACDC-4FAD-9A69-02B8929E61D5}" type="pres">
      <dgm:prSet presAssocID="{FE0BBB42-19EA-4D72-8AE0-FBC7AF723DFE}" presName="textA" presStyleLbl="revTx" presStyleIdx="2" presStyleCnt="3">
        <dgm:presLayoutVars>
          <dgm:bulletEnabled val="1"/>
        </dgm:presLayoutVars>
      </dgm:prSet>
      <dgm:spPr/>
      <dgm:t>
        <a:bodyPr/>
        <a:lstStyle/>
        <a:p>
          <a:endParaRPr lang="en-AU"/>
        </a:p>
      </dgm:t>
    </dgm:pt>
    <dgm:pt modelId="{A5694A58-5430-49F8-980E-41B65CBB2FE6}" type="pres">
      <dgm:prSet presAssocID="{FE0BBB42-19EA-4D72-8AE0-FBC7AF723DFE}" presName="circleA" presStyleLbl="node1" presStyleIdx="2" presStyleCnt="3"/>
      <dgm:spPr/>
    </dgm:pt>
    <dgm:pt modelId="{CE50C5D7-E5B8-4B32-A75E-4F62204D3870}" type="pres">
      <dgm:prSet presAssocID="{FE0BBB42-19EA-4D72-8AE0-FBC7AF723DFE}" presName="spaceA" presStyleCnt="0"/>
      <dgm:spPr/>
    </dgm:pt>
  </dgm:ptLst>
  <dgm:cxnLst>
    <dgm:cxn modelId="{5A34ABD6-F1E7-4C22-9487-12CEAEBE5C7D}" type="presOf" srcId="{05ACF800-8795-4EB4-9167-003E5E64D7C5}" destId="{7EDB1571-0A3D-421F-BFA0-49F9E0E1F07F}" srcOrd="0" destOrd="0" presId="urn:microsoft.com/office/officeart/2005/8/layout/hProcess11"/>
    <dgm:cxn modelId="{564D647C-0703-4360-A021-49C41A25EAE7}" type="presOf" srcId="{84EBE58F-A16B-49BB-9808-D9784CDBDD21}" destId="{96A2871A-EA93-4707-BAD9-9346F84BE1DE}" srcOrd="0" destOrd="0" presId="urn:microsoft.com/office/officeart/2005/8/layout/hProcess11"/>
    <dgm:cxn modelId="{F5111264-6AF5-4CBA-BAD4-C3293085034F}" type="presOf" srcId="{FE0BBB42-19EA-4D72-8AE0-FBC7AF723DFE}" destId="{BB4EE308-ACDC-4FAD-9A69-02B8929E61D5}" srcOrd="0" destOrd="0" presId="urn:microsoft.com/office/officeart/2005/8/layout/hProcess11"/>
    <dgm:cxn modelId="{23E031EB-13F1-413D-B4E0-4DEF14CA8295}" type="presOf" srcId="{EBF8FCD4-061B-4880-9374-4DC76C7FF8F0}" destId="{ECE3F6EF-6417-4E36-9968-F6F2E5726A1C}" srcOrd="0" destOrd="0" presId="urn:microsoft.com/office/officeart/2005/8/layout/hProcess11"/>
    <dgm:cxn modelId="{3FE96D76-EFF2-4797-9186-AC6B663F511D}" srcId="{84EBE58F-A16B-49BB-9808-D9784CDBDD21}" destId="{EBF8FCD4-061B-4880-9374-4DC76C7FF8F0}" srcOrd="1" destOrd="0" parTransId="{43A59044-A114-4DB3-AE13-A191EF7E7B8C}" sibTransId="{D791B29C-9F67-4CD7-B272-B9512E09FB75}"/>
    <dgm:cxn modelId="{BBD7AA3F-11EE-49D0-96C8-81826C75FAF6}" srcId="{84EBE58F-A16B-49BB-9808-D9784CDBDD21}" destId="{FE0BBB42-19EA-4D72-8AE0-FBC7AF723DFE}" srcOrd="2" destOrd="0" parTransId="{166EFC98-AC64-4EFC-9791-3AF73E009958}" sibTransId="{47BFEBDF-A346-4C17-95F2-0B90E82CF23C}"/>
    <dgm:cxn modelId="{3BD838E4-B2E5-46C0-A019-AA8AC8D10209}" srcId="{84EBE58F-A16B-49BB-9808-D9784CDBDD21}" destId="{05ACF800-8795-4EB4-9167-003E5E64D7C5}" srcOrd="0" destOrd="0" parTransId="{AC62968B-EC0B-4065-82C5-79E9455E4C6C}" sibTransId="{44FB12DB-D150-4C0A-BE5B-CEA6758898CE}"/>
    <dgm:cxn modelId="{8CB26B16-C346-4BCF-B5EF-A186CCB5E485}" type="presParOf" srcId="{96A2871A-EA93-4707-BAD9-9346F84BE1DE}" destId="{F9F36EE5-8146-467C-A447-2EFE3C890596}" srcOrd="0" destOrd="0" presId="urn:microsoft.com/office/officeart/2005/8/layout/hProcess11"/>
    <dgm:cxn modelId="{9702D294-CCA5-4257-92B2-3BD41ADE6382}" type="presParOf" srcId="{96A2871A-EA93-4707-BAD9-9346F84BE1DE}" destId="{FB489660-C67C-4CC8-8BB7-A539D2AB454C}" srcOrd="1" destOrd="0" presId="urn:microsoft.com/office/officeart/2005/8/layout/hProcess11"/>
    <dgm:cxn modelId="{EF030664-7BF0-465A-A82E-8CC66F6EB97D}" type="presParOf" srcId="{FB489660-C67C-4CC8-8BB7-A539D2AB454C}" destId="{C4E61826-F512-471E-8840-DCA9DC15C277}" srcOrd="0" destOrd="0" presId="urn:microsoft.com/office/officeart/2005/8/layout/hProcess11"/>
    <dgm:cxn modelId="{E6803434-4285-4A67-8562-D8681414C659}" type="presParOf" srcId="{C4E61826-F512-471E-8840-DCA9DC15C277}" destId="{7EDB1571-0A3D-421F-BFA0-49F9E0E1F07F}" srcOrd="0" destOrd="0" presId="urn:microsoft.com/office/officeart/2005/8/layout/hProcess11"/>
    <dgm:cxn modelId="{181A5D1B-0C5F-45EB-B8A5-4C0A3419A94D}" type="presParOf" srcId="{C4E61826-F512-471E-8840-DCA9DC15C277}" destId="{D7FB9A8B-5CD7-47C0-9E03-3DF6ED660E60}" srcOrd="1" destOrd="0" presId="urn:microsoft.com/office/officeart/2005/8/layout/hProcess11"/>
    <dgm:cxn modelId="{96B58BB6-0A96-45BE-BD69-10FF3C30414F}" type="presParOf" srcId="{C4E61826-F512-471E-8840-DCA9DC15C277}" destId="{D80735B7-4CD6-45D6-89FB-500B2A959ABD}" srcOrd="2" destOrd="0" presId="urn:microsoft.com/office/officeart/2005/8/layout/hProcess11"/>
    <dgm:cxn modelId="{4B62CB6A-85DE-4FFF-BF3B-2427583F8218}" type="presParOf" srcId="{FB489660-C67C-4CC8-8BB7-A539D2AB454C}" destId="{77727CC8-A87F-4D8D-8D54-CF7A576E5095}" srcOrd="1" destOrd="0" presId="urn:microsoft.com/office/officeart/2005/8/layout/hProcess11"/>
    <dgm:cxn modelId="{5D126893-2DCD-4D99-8D96-B1953DB35F12}" type="presParOf" srcId="{FB489660-C67C-4CC8-8BB7-A539D2AB454C}" destId="{1EA4D041-E129-475D-ADEC-C0D47FE3D33A}" srcOrd="2" destOrd="0" presId="urn:microsoft.com/office/officeart/2005/8/layout/hProcess11"/>
    <dgm:cxn modelId="{AF658C17-9639-441B-9AB7-F2C6482E2F80}" type="presParOf" srcId="{1EA4D041-E129-475D-ADEC-C0D47FE3D33A}" destId="{ECE3F6EF-6417-4E36-9968-F6F2E5726A1C}" srcOrd="0" destOrd="0" presId="urn:microsoft.com/office/officeart/2005/8/layout/hProcess11"/>
    <dgm:cxn modelId="{48C4F02E-2467-4A2A-99A9-9B582471429E}" type="presParOf" srcId="{1EA4D041-E129-475D-ADEC-C0D47FE3D33A}" destId="{70B94239-D9B2-4EBA-8417-F83787284BB6}" srcOrd="1" destOrd="0" presId="urn:microsoft.com/office/officeart/2005/8/layout/hProcess11"/>
    <dgm:cxn modelId="{3FB77FD0-C62E-41B2-B376-FE78734F28FE}" type="presParOf" srcId="{1EA4D041-E129-475D-ADEC-C0D47FE3D33A}" destId="{99527578-A920-4E2B-BCEA-3F857ED06FF9}" srcOrd="2" destOrd="0" presId="urn:microsoft.com/office/officeart/2005/8/layout/hProcess11"/>
    <dgm:cxn modelId="{0631468D-F91B-48EE-A814-CE078679D84B}" type="presParOf" srcId="{FB489660-C67C-4CC8-8BB7-A539D2AB454C}" destId="{789E27FE-AD4C-491E-9DF1-91E22B434FF9}" srcOrd="3" destOrd="0" presId="urn:microsoft.com/office/officeart/2005/8/layout/hProcess11"/>
    <dgm:cxn modelId="{AF1B3CBA-08CC-4F39-AD30-9B86F944EAC1}" type="presParOf" srcId="{FB489660-C67C-4CC8-8BB7-A539D2AB454C}" destId="{AF53A04A-624F-472F-B3E1-35D7F84192B6}" srcOrd="4" destOrd="0" presId="urn:microsoft.com/office/officeart/2005/8/layout/hProcess11"/>
    <dgm:cxn modelId="{5898AD76-0FF2-49DB-995C-033D476E722D}" type="presParOf" srcId="{AF53A04A-624F-472F-B3E1-35D7F84192B6}" destId="{BB4EE308-ACDC-4FAD-9A69-02B8929E61D5}" srcOrd="0" destOrd="0" presId="urn:microsoft.com/office/officeart/2005/8/layout/hProcess11"/>
    <dgm:cxn modelId="{FF3BB789-9CC8-451E-B581-7D3506F14A58}" type="presParOf" srcId="{AF53A04A-624F-472F-B3E1-35D7F84192B6}" destId="{A5694A58-5430-49F8-980E-41B65CBB2FE6}" srcOrd="1" destOrd="0" presId="urn:microsoft.com/office/officeart/2005/8/layout/hProcess11"/>
    <dgm:cxn modelId="{2AF0D8E7-573D-4F6B-9D88-DEDADA1B737D}" type="presParOf" srcId="{AF53A04A-624F-472F-B3E1-35D7F84192B6}" destId="{CE50C5D7-E5B8-4B32-A75E-4F62204D38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36EE5-8146-467C-A447-2EFE3C890596}">
      <dsp:nvSpPr>
        <dsp:cNvPr id="0" name=""/>
        <dsp:cNvSpPr/>
      </dsp:nvSpPr>
      <dsp:spPr>
        <a:xfrm>
          <a:off x="0" y="1239910"/>
          <a:ext cx="6096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B1571-0A3D-421F-BFA0-49F9E0E1F07F}">
      <dsp:nvSpPr>
        <dsp:cNvPr id="0" name=""/>
        <dsp:cNvSpPr/>
      </dsp:nvSpPr>
      <dsp:spPr>
        <a:xfrm>
          <a:off x="2678" y="0"/>
          <a:ext cx="17680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en-AU" sz="2600" kern="1200" dirty="0" smtClean="0"/>
            <a:t>childhood</a:t>
          </a:r>
          <a:endParaRPr lang="en-AU" sz="2600" kern="1200" dirty="0"/>
        </a:p>
      </dsp:txBody>
      <dsp:txXfrm>
        <a:off x="2678" y="0"/>
        <a:ext cx="1768078" cy="1625600"/>
      </dsp:txXfrm>
    </dsp:sp>
    <dsp:sp modelId="{D7FB9A8B-5CD7-47C0-9E03-3DF6ED660E60}">
      <dsp:nvSpPr>
        <dsp:cNvPr id="0" name=""/>
        <dsp:cNvSpPr/>
      </dsp:nvSpPr>
      <dsp:spPr>
        <a:xfrm>
          <a:off x="68351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3F6EF-6417-4E36-9968-F6F2E5726A1C}">
      <dsp:nvSpPr>
        <dsp:cNvPr id="0" name=""/>
        <dsp:cNvSpPr/>
      </dsp:nvSpPr>
      <dsp:spPr>
        <a:xfrm>
          <a:off x="1859160" y="2438399"/>
          <a:ext cx="17680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AU" sz="2600" kern="1200" dirty="0" smtClean="0"/>
            <a:t>youth</a:t>
          </a:r>
          <a:endParaRPr lang="en-AU" sz="2600" kern="1200" dirty="0"/>
        </a:p>
      </dsp:txBody>
      <dsp:txXfrm>
        <a:off x="1859160" y="2438399"/>
        <a:ext cx="1768078" cy="1625600"/>
      </dsp:txXfrm>
    </dsp:sp>
    <dsp:sp modelId="{70B94239-D9B2-4EBA-8417-F83787284BB6}">
      <dsp:nvSpPr>
        <dsp:cNvPr id="0" name=""/>
        <dsp:cNvSpPr/>
      </dsp:nvSpPr>
      <dsp:spPr>
        <a:xfrm>
          <a:off x="254000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4EE308-ACDC-4FAD-9A69-02B8929E61D5}">
      <dsp:nvSpPr>
        <dsp:cNvPr id="0" name=""/>
        <dsp:cNvSpPr/>
      </dsp:nvSpPr>
      <dsp:spPr>
        <a:xfrm>
          <a:off x="3715642" y="0"/>
          <a:ext cx="176807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en-AU" sz="2600" kern="1200" dirty="0" smtClean="0"/>
            <a:t>adulthood</a:t>
          </a:r>
          <a:endParaRPr lang="en-AU" sz="2600" kern="1200" dirty="0"/>
        </a:p>
      </dsp:txBody>
      <dsp:txXfrm>
        <a:off x="3715642" y="0"/>
        <a:ext cx="1768078" cy="1625600"/>
      </dsp:txXfrm>
    </dsp:sp>
    <dsp:sp modelId="{A5694A58-5430-49F8-980E-41B65CBB2FE6}">
      <dsp:nvSpPr>
        <dsp:cNvPr id="0" name=""/>
        <dsp:cNvSpPr/>
      </dsp:nvSpPr>
      <dsp:spPr>
        <a:xfrm>
          <a:off x="439648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5600F-04C8-455A-B8A3-CF04DF5B57A2}" type="datetimeFigureOut">
              <a:rPr lang="en-AU" smtClean="0"/>
              <a:pPr/>
              <a:t>18/06/2014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829AE-2C9F-4FE5-B13A-5C6B5D0BC12E}" type="slidenum">
              <a:rPr lang="en-AU" smtClean="0"/>
              <a:pPr/>
              <a:t>‹#›</a:t>
            </a:fld>
            <a:endParaRPr lang="en-AU"/>
          </a:p>
        </p:txBody>
      </p:sp>
    </p:spTree>
    <p:extLst>
      <p:ext uri="{BB962C8B-B14F-4D97-AF65-F5344CB8AC3E}">
        <p14:creationId xmlns:p14="http://schemas.microsoft.com/office/powerpoint/2010/main" val="214775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talking</a:t>
            </a:r>
            <a:r>
              <a:rPr lang="en-AU" baseline="0" dirty="0" smtClean="0"/>
              <a:t> about this slide, emphasise that policies are moving towards a less linear and more relational focus. The metaphor of belonging is being used: Where and how do young people belong?</a:t>
            </a:r>
            <a:endParaRPr lang="en-AU" dirty="0"/>
          </a:p>
        </p:txBody>
      </p:sp>
      <p:sp>
        <p:nvSpPr>
          <p:cNvPr id="4" name="Slide Number Placeholder 3"/>
          <p:cNvSpPr>
            <a:spLocks noGrp="1"/>
          </p:cNvSpPr>
          <p:nvPr>
            <p:ph type="sldNum" sz="quarter" idx="10"/>
          </p:nvPr>
        </p:nvSpPr>
        <p:spPr/>
        <p:txBody>
          <a:bodyPr/>
          <a:lstStyle/>
          <a:p>
            <a:fld id="{65F829AE-2C9F-4FE5-B13A-5C6B5D0BC12E}" type="slidenum">
              <a:rPr lang="en-AU" smtClean="0"/>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rgbClr val="7030A0"/>
                </a:solidFill>
                <a:latin typeface="+mn-lt"/>
                <a:ea typeface="+mn-ea"/>
                <a:cs typeface="+mn-cs"/>
              </a:rPr>
              <a:t>My orientation is on the nexus between </a:t>
            </a:r>
            <a:r>
              <a:rPr lang="en-AU" sz="1200" b="1" kern="1200" dirty="0" smtClean="0">
                <a:solidFill>
                  <a:srgbClr val="7030A0"/>
                </a:solidFill>
                <a:latin typeface="+mn-lt"/>
                <a:ea typeface="+mn-ea"/>
                <a:cs typeface="+mn-cs"/>
              </a:rPr>
              <a:t>educational and youth research</a:t>
            </a:r>
            <a:r>
              <a:rPr lang="en-AU" sz="1200" kern="1200" dirty="0" smtClean="0">
                <a:solidFill>
                  <a:srgbClr val="7030A0"/>
                </a:solidFill>
                <a:latin typeface="+mn-lt"/>
                <a:ea typeface="+mn-ea"/>
                <a:cs typeface="+mn-cs"/>
              </a:rPr>
              <a:t>. Working at the YRC for over 25 years, with close connections with researchers in Europe, North America and, more recently in the Asian region.  </a:t>
            </a:r>
          </a:p>
          <a:p>
            <a:r>
              <a:rPr lang="en-AU" sz="1200" kern="1200" dirty="0" smtClean="0">
                <a:solidFill>
                  <a:srgbClr val="7030A0"/>
                </a:solidFill>
                <a:latin typeface="+mn-lt"/>
                <a:ea typeface="+mn-ea"/>
                <a:cs typeface="+mn-cs"/>
              </a:rPr>
              <a:t> </a:t>
            </a:r>
          </a:p>
          <a:p>
            <a:r>
              <a:rPr lang="en-AU" sz="1200" kern="1200" dirty="0" smtClean="0">
                <a:solidFill>
                  <a:srgbClr val="7030A0"/>
                </a:solidFill>
                <a:latin typeface="+mn-lt"/>
                <a:ea typeface="+mn-ea"/>
                <a:cs typeface="+mn-cs"/>
              </a:rPr>
              <a:t>Briefly  explain my </a:t>
            </a:r>
            <a:r>
              <a:rPr lang="en-AU" dirty="0" smtClean="0">
                <a:solidFill>
                  <a:srgbClr val="7030A0"/>
                </a:solidFill>
              </a:rPr>
              <a:t>frame of reference by introducing </a:t>
            </a:r>
            <a:r>
              <a:rPr lang="en-AU" sz="1200" kern="1200" dirty="0" smtClean="0">
                <a:solidFill>
                  <a:srgbClr val="7030A0"/>
                </a:solidFill>
                <a:latin typeface="+mn-lt"/>
                <a:ea typeface="+mn-ea"/>
                <a:cs typeface="+mn-cs"/>
              </a:rPr>
              <a:t>the Life Patterns longitudinal study. Explain what a longitudinal perspective can provide:</a:t>
            </a:r>
          </a:p>
          <a:p>
            <a:pPr lvl="0"/>
            <a:r>
              <a:rPr lang="en-AU" sz="1200" kern="1200" dirty="0" smtClean="0">
                <a:solidFill>
                  <a:srgbClr val="7030A0"/>
                </a:solidFill>
                <a:latin typeface="+mn-lt"/>
                <a:ea typeface="+mn-ea"/>
                <a:cs typeface="+mn-cs"/>
              </a:rPr>
              <a:t>Goals, aspirations and realities in real time</a:t>
            </a:r>
          </a:p>
          <a:p>
            <a:pPr lvl="0"/>
            <a:r>
              <a:rPr lang="en-AU" sz="1200" kern="1200" dirty="0" smtClean="0">
                <a:solidFill>
                  <a:srgbClr val="7030A0"/>
                </a:solidFill>
                <a:latin typeface="+mn-lt"/>
                <a:ea typeface="+mn-ea"/>
                <a:cs typeface="+mn-cs"/>
              </a:rPr>
              <a:t>Individual trajectories, disaggregated </a:t>
            </a:r>
          </a:p>
          <a:p>
            <a:pPr lvl="0"/>
            <a:r>
              <a:rPr lang="en-AU" sz="1200" kern="1200" dirty="0" smtClean="0">
                <a:solidFill>
                  <a:srgbClr val="7030A0"/>
                </a:solidFill>
                <a:latin typeface="+mn-lt"/>
                <a:ea typeface="+mn-ea"/>
                <a:cs typeface="+mn-cs"/>
              </a:rPr>
              <a:t>Mix of qualitative and quantitative data that assists in unravelling connections and helps with explanation</a:t>
            </a:r>
          </a:p>
          <a:p>
            <a:r>
              <a:rPr lang="en-AU" sz="1200" kern="1200" dirty="0" smtClean="0">
                <a:solidFill>
                  <a:srgbClr val="7030A0"/>
                </a:solidFill>
                <a:latin typeface="+mn-lt"/>
                <a:ea typeface="+mn-ea"/>
                <a:cs typeface="+mn-cs"/>
              </a:rPr>
              <a:t> </a:t>
            </a:r>
          </a:p>
          <a:p>
            <a:r>
              <a:rPr lang="en-AU" dirty="0" smtClean="0">
                <a:solidFill>
                  <a:srgbClr val="7030A0"/>
                </a:solidFill>
              </a:rPr>
              <a:t>The picture is something like this </a:t>
            </a:r>
            <a:r>
              <a:rPr lang="en-AU" dirty="0" err="1" smtClean="0">
                <a:solidFill>
                  <a:srgbClr val="7030A0"/>
                </a:solidFill>
              </a:rPr>
              <a:t>Leunig</a:t>
            </a:r>
            <a:r>
              <a:rPr lang="en-AU" dirty="0" smtClean="0">
                <a:solidFill>
                  <a:srgbClr val="7030A0"/>
                </a:solidFill>
              </a:rPr>
              <a:t> cartoon.</a:t>
            </a:r>
          </a:p>
          <a:p>
            <a:endParaRPr lang="en-AU" sz="1200" kern="1200" dirty="0" smtClean="0">
              <a:solidFill>
                <a:srgbClr val="7030A0"/>
              </a:solidFill>
              <a:latin typeface="+mn-lt"/>
              <a:ea typeface="+mn-ea"/>
              <a:cs typeface="+mn-cs"/>
            </a:endParaRPr>
          </a:p>
          <a:p>
            <a:r>
              <a:rPr lang="en-AU" dirty="0" smtClean="0">
                <a:solidFill>
                  <a:srgbClr val="7030A0"/>
                </a:solidFill>
              </a:rPr>
              <a:t>Drawing on the experiences of young Australians over the long transition from education into work, my talk reflects on the way in which ol</a:t>
            </a:r>
            <a:r>
              <a:rPr lang="en-AU" sz="1200" kern="1200" dirty="0" smtClean="0">
                <a:solidFill>
                  <a:srgbClr val="7030A0"/>
                </a:solidFill>
                <a:latin typeface="+mn-lt"/>
                <a:ea typeface="+mn-ea"/>
                <a:cs typeface="+mn-cs"/>
              </a:rPr>
              <a:t>d anxieties and tensions in this field have been brought to the fore in recent times. </a:t>
            </a:r>
          </a:p>
          <a:p>
            <a:endParaRPr lang="en-AU" dirty="0" smtClean="0">
              <a:solidFill>
                <a:srgbClr val="7030A0"/>
              </a:solidFill>
            </a:endParaRPr>
          </a:p>
          <a:p>
            <a:r>
              <a:rPr lang="en-AU" sz="1200" kern="1200" dirty="0" smtClean="0">
                <a:solidFill>
                  <a:srgbClr val="7030A0"/>
                </a:solidFill>
                <a:latin typeface="+mn-lt"/>
                <a:ea typeface="+mn-ea"/>
                <a:cs typeface="+mn-cs"/>
              </a:rPr>
              <a:t>These tensions are around the role of education in supporting young people’s transitions from education into employment in an increasingly volatile and perhaps hostile external environment.</a:t>
            </a:r>
          </a:p>
          <a:p>
            <a:r>
              <a:rPr lang="en-AU" sz="1200" kern="1200" dirty="0" smtClean="0">
                <a:solidFill>
                  <a:srgbClr val="7030A0"/>
                </a:solidFill>
                <a:latin typeface="+mn-lt"/>
                <a:ea typeface="+mn-ea"/>
                <a:cs typeface="+mn-cs"/>
              </a:rPr>
              <a:t> </a:t>
            </a:r>
          </a:p>
          <a:p>
            <a:r>
              <a:rPr lang="en-AU" sz="1200" b="1" kern="1200" dirty="0" smtClean="0">
                <a:solidFill>
                  <a:srgbClr val="7030A0"/>
                </a:solidFill>
                <a:latin typeface="+mn-lt"/>
                <a:ea typeface="+mn-ea"/>
                <a:cs typeface="+mn-cs"/>
              </a:rPr>
              <a:t>Say what I want to achieve in this lecture. Come back to this.</a:t>
            </a:r>
          </a:p>
          <a:p>
            <a:endParaRPr lang="en-AU" dirty="0">
              <a:solidFill>
                <a:srgbClr val="7030A0"/>
              </a:solidFill>
            </a:endParaRPr>
          </a:p>
        </p:txBody>
      </p:sp>
      <p:sp>
        <p:nvSpPr>
          <p:cNvPr id="4" name="Slide Number Placeholder 3"/>
          <p:cNvSpPr>
            <a:spLocks noGrp="1"/>
          </p:cNvSpPr>
          <p:nvPr>
            <p:ph type="sldNum" sz="quarter" idx="10"/>
          </p:nvPr>
        </p:nvSpPr>
        <p:spPr/>
        <p:txBody>
          <a:bodyPr/>
          <a:lstStyle/>
          <a:p>
            <a:fld id="{78C48D5C-E1EB-4FAF-8573-EA793EF06366}"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slide shows that the rate of unemployment</a:t>
            </a:r>
            <a:r>
              <a:rPr lang="en-AU" baseline="0" dirty="0" smtClean="0"/>
              <a:t> is increasing in Australia, and that we have a relatively high rate of young people employed in education</a:t>
            </a:r>
            <a:endParaRPr lang="en-AU" dirty="0"/>
          </a:p>
        </p:txBody>
      </p:sp>
      <p:sp>
        <p:nvSpPr>
          <p:cNvPr id="4" name="Slide Number Placeholder 3"/>
          <p:cNvSpPr>
            <a:spLocks noGrp="1"/>
          </p:cNvSpPr>
          <p:nvPr>
            <p:ph type="sldNum" sz="quarter" idx="10"/>
          </p:nvPr>
        </p:nvSpPr>
        <p:spPr/>
        <p:txBody>
          <a:bodyPr/>
          <a:lstStyle/>
          <a:p>
            <a:fld id="{65F829AE-2C9F-4FE5-B13A-5C6B5D0BC12E}" type="slidenum">
              <a:rPr lang="en-AU" smtClean="0"/>
              <a:pPr/>
              <a:t>16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82EA841-95E7-4DD7-A93C-459578F360AF}" type="slidenum">
              <a:rPr lang="en-AU" smtClean="0"/>
              <a:pPr/>
              <a:t>19</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592" y="755788"/>
            <a:ext cx="5015624" cy="3429548"/>
          </a:xfrm>
        </p:spPr>
      </p:sp>
      <p:sp>
        <p:nvSpPr>
          <p:cNvPr id="3" name="Notes Placeholder 2"/>
          <p:cNvSpPr>
            <a:spLocks noGrp="1"/>
          </p:cNvSpPr>
          <p:nvPr>
            <p:ph type="body" idx="1"/>
          </p:nvPr>
        </p:nvSpPr>
        <p:spPr/>
        <p:txBody>
          <a:bodyPr>
            <a:normAutofit/>
          </a:bodyPr>
          <a:lstStyle/>
          <a:p>
            <a:r>
              <a:rPr lang="en-AU" dirty="0" smtClean="0"/>
              <a:t>Youth Transitions is not a new problem.</a:t>
            </a:r>
          </a:p>
          <a:p>
            <a:r>
              <a:rPr lang="en-AU" dirty="0" smtClean="0"/>
              <a:t>The same groups of disadvantaged (low SES, rural, Indigenous) have, for the last quarter of a century been the subject of policies aimed at bringing them into the mainstream.</a:t>
            </a:r>
          </a:p>
          <a:p>
            <a:endParaRPr lang="en-AU" dirty="0" smtClean="0"/>
          </a:p>
          <a:p>
            <a:endParaRPr lang="en-AU" dirty="0" smtClean="0"/>
          </a:p>
          <a:p>
            <a:r>
              <a:rPr lang="en-AU" baseline="0" dirty="0" smtClean="0"/>
              <a:t>The  ‘youth bulge’ in many countries.</a:t>
            </a:r>
          </a:p>
          <a:p>
            <a:endParaRPr lang="en-AU" dirty="0" smtClean="0"/>
          </a:p>
          <a:p>
            <a:r>
              <a:rPr lang="en-AU" baseline="0" dirty="0" smtClean="0"/>
              <a:t>Youth unrest in the Middle East, UK.</a:t>
            </a:r>
          </a:p>
          <a:p>
            <a:endParaRPr lang="en-AU" baseline="0" dirty="0" smtClean="0"/>
          </a:p>
          <a:p>
            <a:r>
              <a:rPr lang="en-AU" dirty="0" smtClean="0"/>
              <a:t>In an era marked by transformations in the nature of work, new communication technologies and unprecedented levels of mobility of capital, people, information and ideologies across national and cultural borders, the role of education is increasingly complex. </a:t>
            </a:r>
          </a:p>
          <a:p>
            <a:endParaRPr lang="en-AU" dirty="0" smtClean="0"/>
          </a:p>
          <a:p>
            <a:r>
              <a:rPr lang="en-AU" dirty="0" smtClean="0"/>
              <a:t>New patterns of connectivity are emerging for young people, bringing new patterns of living, new forms of belonging and citizenship and new aspirations (particularly in relation to education and employment), as well as fears about cultural change and nationhood. At the same time, new inequalities locally and globally are being created, and a great many young people feel alienated from their communities, their aspirations often thwarted by institutions that promise more than they are able to deliver.</a:t>
            </a:r>
            <a:endParaRPr lang="en-AU" dirty="0"/>
          </a:p>
        </p:txBody>
      </p:sp>
      <p:sp>
        <p:nvSpPr>
          <p:cNvPr id="4" name="Slide Number Placeholder 3"/>
          <p:cNvSpPr>
            <a:spLocks noGrp="1"/>
          </p:cNvSpPr>
          <p:nvPr>
            <p:ph type="sldNum" sz="quarter" idx="10"/>
          </p:nvPr>
        </p:nvSpPr>
        <p:spPr/>
        <p:txBody>
          <a:bodyPr/>
          <a:lstStyle/>
          <a:p>
            <a:fld id="{78C48D5C-E1EB-4FAF-8573-EA793EF06366}" type="slidenum">
              <a:rPr lang="en-AU" smtClean="0"/>
              <a:pPr/>
              <a:t>22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EA65A-279D-4D72-92D3-D93A634877B2}" type="datetimeFigureOut">
              <a:rPr lang="en-AU" smtClean="0"/>
              <a:pPr/>
              <a:t>18/06/2014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8B5FCF-6637-4AD9-8872-14E11B9BD5E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EA65A-279D-4D72-92D3-D93A634877B2}" type="datetimeFigureOut">
              <a:rPr lang="en-AU" smtClean="0"/>
              <a:pPr/>
              <a:t>18/06/2014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B5FCF-6637-4AD9-8872-14E11B9BD5E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08720"/>
            <a:ext cx="7772400" cy="1470025"/>
          </a:xfrm>
        </p:spPr>
        <p:txBody>
          <a:bodyPr>
            <a:normAutofit fontScale="90000"/>
          </a:bodyPr>
          <a:lstStyle/>
          <a:p>
            <a:r>
              <a:rPr lang="en-AU" dirty="0" smtClean="0"/>
              <a:t>Youth Pathways and Transitions in difficult times: What the research tells us</a:t>
            </a:r>
            <a:endParaRPr lang="en-AU" dirty="0"/>
          </a:p>
        </p:txBody>
      </p:sp>
      <p:sp>
        <p:nvSpPr>
          <p:cNvPr id="3" name="Subtitle 2"/>
          <p:cNvSpPr>
            <a:spLocks noGrp="1"/>
          </p:cNvSpPr>
          <p:nvPr>
            <p:ph type="subTitle" idx="1"/>
          </p:nvPr>
        </p:nvSpPr>
        <p:spPr/>
        <p:txBody>
          <a:bodyPr>
            <a:normAutofit fontScale="85000" lnSpcReduction="20000"/>
          </a:bodyPr>
          <a:lstStyle/>
          <a:p>
            <a:r>
              <a:rPr lang="en-AU" dirty="0" smtClean="0"/>
              <a:t>Johanna </a:t>
            </a:r>
            <a:r>
              <a:rPr lang="en-AU" dirty="0" err="1" smtClean="0"/>
              <a:t>Wyn</a:t>
            </a:r>
            <a:endParaRPr lang="en-AU" dirty="0" smtClean="0"/>
          </a:p>
          <a:p>
            <a:r>
              <a:rPr lang="en-AU" dirty="0" smtClean="0"/>
              <a:t>Youth Research Centre</a:t>
            </a:r>
          </a:p>
          <a:p>
            <a:r>
              <a:rPr lang="en-AU" dirty="0" smtClean="0"/>
              <a:t>Melbourne Graduate School of Education</a:t>
            </a:r>
          </a:p>
          <a:p>
            <a:r>
              <a:rPr lang="en-AU" dirty="0" smtClean="0"/>
              <a:t>The University of Melbourne</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200" dirty="0" smtClean="0"/>
              <a:t>Part time employment by Post Secondary Study aged 25 in 1998 (C1 N=1410) and 2013 (C2 N=630)</a:t>
            </a:r>
            <a:endParaRPr lang="en-AU" sz="3200"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4824"/>
            <a:ext cx="8073066" cy="396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40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Physical and Mental Health aged 19-25 in 2007-2013 (mean), N=630</a:t>
            </a:r>
            <a:endParaRPr lang="en-AU"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91047" y="1944133"/>
            <a:ext cx="5961905" cy="383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107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t>“Very important life goals in the future” aged 25, 1998 (C1)  &amp; 2013 (C2), (%)</a:t>
            </a:r>
            <a:endParaRPr lang="en-AU"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4083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“Very Important to deciding on a job for the future” aged 23 in1996 (C1) &amp; 2011 (C2)</a:t>
            </a:r>
            <a:endParaRPr lang="en-AU"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420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t>Comparison: “Very likely in 5 years from now” aged 23 in 1996 (C1) &amp; 2011 (C2) (%)</a:t>
            </a:r>
            <a:endParaRPr lang="en-AU"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83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188640"/>
            <a:ext cx="7776864" cy="6038972"/>
          </a:xfrm>
          <a:prstGeom prst="rect">
            <a:avLst/>
          </a:prstGeom>
          <a:noFill/>
          <a:ln w="9525">
            <a:noFill/>
            <a:miter lim="800000"/>
            <a:headEnd/>
            <a:tailEnd/>
          </a:ln>
        </p:spPr>
      </p:pic>
      <p:cxnSp>
        <p:nvCxnSpPr>
          <p:cNvPr id="6" name="Straight Arrow Connector 5"/>
          <p:cNvCxnSpPr/>
          <p:nvPr/>
        </p:nvCxnSpPr>
        <p:spPr>
          <a:xfrm>
            <a:off x="4427984" y="1772816"/>
            <a:ext cx="1656184"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6309320"/>
            <a:ext cx="7632848" cy="369332"/>
          </a:xfrm>
          <a:prstGeom prst="rect">
            <a:avLst/>
          </a:prstGeom>
          <a:noFill/>
        </p:spPr>
        <p:txBody>
          <a:bodyPr wrap="square" rtlCol="0">
            <a:spAutoFit/>
          </a:bodyPr>
          <a:lstStyle/>
          <a:p>
            <a:r>
              <a:rPr lang="en-AU" dirty="0" smtClean="0">
                <a:latin typeface="Kartika" pitchFamily="18" charset="0"/>
                <a:cs typeface="Kartika" pitchFamily="18" charset="0"/>
              </a:rPr>
              <a:t>Source: Social Policies for Youth: Bridging the Gap to Independence Scoping Paper 2013, OECD.</a:t>
            </a:r>
            <a:endParaRPr lang="en-AU" dirty="0">
              <a:latin typeface="Kartika" pitchFamily="18" charset="0"/>
              <a:cs typeface="Kartika" pitchFamily="18" charset="0"/>
            </a:endParaRPr>
          </a:p>
        </p:txBody>
      </p:sp>
      <p:cxnSp>
        <p:nvCxnSpPr>
          <p:cNvPr id="12" name="Straight Connector 11"/>
          <p:cNvCxnSpPr/>
          <p:nvPr/>
        </p:nvCxnSpPr>
        <p:spPr>
          <a:xfrm>
            <a:off x="3275856" y="1844824"/>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260648"/>
            <a:ext cx="8896350" cy="5953125"/>
          </a:xfrm>
          <a:prstGeom prst="rect">
            <a:avLst/>
          </a:prstGeom>
          <a:noFill/>
          <a:ln w="9525">
            <a:noFill/>
            <a:miter lim="800000"/>
            <a:headEnd/>
            <a:tailEnd/>
          </a:ln>
        </p:spPr>
      </p:pic>
      <p:sp>
        <p:nvSpPr>
          <p:cNvPr id="6" name="TextBox 5"/>
          <p:cNvSpPr txBox="1"/>
          <p:nvPr/>
        </p:nvSpPr>
        <p:spPr>
          <a:xfrm>
            <a:off x="827584" y="6309320"/>
            <a:ext cx="7560840" cy="369332"/>
          </a:xfrm>
          <a:prstGeom prst="rect">
            <a:avLst/>
          </a:prstGeom>
          <a:noFill/>
        </p:spPr>
        <p:txBody>
          <a:bodyPr wrap="square" rtlCol="0">
            <a:spAutoFit/>
          </a:bodyPr>
          <a:lstStyle/>
          <a:p>
            <a:r>
              <a:rPr lang="en-AU" dirty="0" smtClean="0">
                <a:latin typeface="Kartika" pitchFamily="18" charset="0"/>
                <a:cs typeface="Kartika" pitchFamily="18" charset="0"/>
              </a:rPr>
              <a:t>Source: Social Policies for Youth: Bridging the Gap to Independence Scoping Paper 2013, OECD.</a:t>
            </a:r>
            <a:endParaRPr lang="en-AU" dirty="0">
              <a:latin typeface="Kartika" pitchFamily="18" charset="0"/>
              <a:cs typeface="Kartika" pitchFamily="18" charset="0"/>
            </a:endParaRPr>
          </a:p>
        </p:txBody>
      </p:sp>
      <p:cxnSp>
        <p:nvCxnSpPr>
          <p:cNvPr id="8" name="Straight Arrow Connector 7"/>
          <p:cNvCxnSpPr/>
          <p:nvPr/>
        </p:nvCxnSpPr>
        <p:spPr>
          <a:xfrm>
            <a:off x="4644008" y="2132856"/>
            <a:ext cx="216024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1691680" y="1700808"/>
            <a:ext cx="1202432" cy="914400"/>
          </a:xfrm>
          <a:prstGeom prst="arc">
            <a:avLst>
              <a:gd name="adj1" fmla="val 16200000"/>
              <a:gd name="adj2" fmla="val 1573409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3" name="Straight Connector 12"/>
          <p:cNvCxnSpPr/>
          <p:nvPr/>
        </p:nvCxnSpPr>
        <p:spPr>
          <a:xfrm>
            <a:off x="1907704" y="1412776"/>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2059" y="1196752"/>
            <a:ext cx="8775381" cy="4784948"/>
          </a:xfrm>
          <a:prstGeom prst="rect">
            <a:avLst/>
          </a:prstGeom>
          <a:noFill/>
          <a:ln w="9525">
            <a:noFill/>
            <a:miter lim="800000"/>
            <a:headEnd/>
            <a:tailEnd/>
          </a:ln>
        </p:spPr>
      </p:pic>
      <p:cxnSp>
        <p:nvCxnSpPr>
          <p:cNvPr id="6" name="Straight Arrow Connector 5"/>
          <p:cNvCxnSpPr/>
          <p:nvPr/>
        </p:nvCxnSpPr>
        <p:spPr>
          <a:xfrm rot="5400000" flipH="1" flipV="1">
            <a:off x="6012160" y="5877272"/>
            <a:ext cx="7200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576" y="6237312"/>
            <a:ext cx="8388424" cy="369332"/>
          </a:xfrm>
          <a:prstGeom prst="rect">
            <a:avLst/>
          </a:prstGeom>
          <a:noFill/>
        </p:spPr>
        <p:txBody>
          <a:bodyPr wrap="square" rtlCol="0">
            <a:spAutoFit/>
          </a:bodyPr>
          <a:lstStyle/>
          <a:p>
            <a:r>
              <a:rPr lang="en-AU" dirty="0" smtClean="0">
                <a:latin typeface="Kartika" pitchFamily="18" charset="0"/>
                <a:cs typeface="Kartika" pitchFamily="18" charset="0"/>
              </a:rPr>
              <a:t>Source: Social Policies for Youth: Bridging the Gap to Independence Scoping Paper 2013, OECD.</a:t>
            </a:r>
            <a:endParaRPr lang="en-AU" dirty="0">
              <a:latin typeface="Kartika" pitchFamily="18" charset="0"/>
              <a:cs typeface="Kartik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11560" y="1052736"/>
          <a:ext cx="748883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548680"/>
            <a:ext cx="7848872" cy="400110"/>
          </a:xfrm>
          <a:prstGeom prst="rect">
            <a:avLst/>
          </a:prstGeom>
          <a:noFill/>
        </p:spPr>
        <p:txBody>
          <a:bodyPr wrap="square" rtlCol="0">
            <a:spAutoFit/>
          </a:bodyPr>
          <a:lstStyle/>
          <a:p>
            <a:pPr algn="ctr"/>
            <a:r>
              <a:rPr lang="en-AU" sz="2000" b="1" dirty="0" smtClean="0"/>
              <a:t>Full time work 1992 – 2011 by gender, aged 19 - 38, N=274, %</a:t>
            </a:r>
            <a:endParaRPr lang="en-AU"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339752" y="1196752"/>
            <a:ext cx="4505325" cy="4876800"/>
          </a:xfrm>
          <a:prstGeom prst="rect">
            <a:avLst/>
          </a:prstGeom>
          <a:noFill/>
          <a:ln w="9525">
            <a:noFill/>
            <a:miter lim="800000"/>
            <a:headEnd/>
            <a:tailEnd/>
          </a:ln>
        </p:spPr>
      </p:pic>
      <p:sp>
        <p:nvSpPr>
          <p:cNvPr id="3" name="TextBox 2"/>
          <p:cNvSpPr txBox="1"/>
          <p:nvPr/>
        </p:nvSpPr>
        <p:spPr>
          <a:xfrm>
            <a:off x="1187624" y="188640"/>
            <a:ext cx="6120680" cy="954107"/>
          </a:xfrm>
          <a:prstGeom prst="rect">
            <a:avLst/>
          </a:prstGeom>
          <a:noFill/>
        </p:spPr>
        <p:txBody>
          <a:bodyPr wrap="square" rtlCol="0">
            <a:spAutoFit/>
          </a:bodyPr>
          <a:lstStyle/>
          <a:p>
            <a:pPr algn="ctr"/>
            <a:r>
              <a:rPr lang="en-AU" sz="2800" dirty="0" smtClean="0"/>
              <a:t>Gender Wage Gap for Selected Asian and Pacific Countries 2010</a:t>
            </a:r>
            <a:endParaRPr lang="en-AU" sz="2800" dirty="0"/>
          </a:p>
        </p:txBody>
      </p:sp>
      <p:sp>
        <p:nvSpPr>
          <p:cNvPr id="4" name="TextBox 3"/>
          <p:cNvSpPr txBox="1"/>
          <p:nvPr/>
        </p:nvSpPr>
        <p:spPr>
          <a:xfrm>
            <a:off x="1403648" y="6093296"/>
            <a:ext cx="6120680" cy="646331"/>
          </a:xfrm>
          <a:prstGeom prst="rect">
            <a:avLst/>
          </a:prstGeom>
          <a:noFill/>
        </p:spPr>
        <p:txBody>
          <a:bodyPr wrap="square" rtlCol="0">
            <a:spAutoFit/>
          </a:bodyPr>
          <a:lstStyle/>
          <a:p>
            <a:pPr algn="ctr"/>
            <a:r>
              <a:rPr lang="en-AU" dirty="0" smtClean="0"/>
              <a:t>Source: Statistical Yearbook for Asia and the Pacific, 2013.UNESCAP </a:t>
            </a:r>
            <a:endParaRPr lang="en-AU" dirty="0"/>
          </a:p>
        </p:txBody>
      </p:sp>
    </p:spTree>
    <p:extLst>
      <p:ext uri="{BB962C8B-B14F-4D97-AF65-F5344CB8AC3E}">
        <p14:creationId xmlns:p14="http://schemas.microsoft.com/office/powerpoint/2010/main" val="3126609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95536" y="188633"/>
          <a:ext cx="8352928" cy="6583755"/>
        </p:xfrm>
        <a:graphic>
          <a:graphicData uri="http://schemas.openxmlformats.org/drawingml/2006/table">
            <a:tbl>
              <a:tblPr/>
              <a:tblGrid>
                <a:gridCol w="3672408"/>
                <a:gridCol w="2232248"/>
                <a:gridCol w="2448272"/>
              </a:tblGrid>
              <a:tr h="432055">
                <a:tc gridSpan="3">
                  <a:txBody>
                    <a:bodyPr/>
                    <a:lstStyle/>
                    <a:p>
                      <a:pPr algn="ctr">
                        <a:spcAft>
                          <a:spcPts val="0"/>
                        </a:spcAft>
                      </a:pPr>
                      <a:r>
                        <a:rPr lang="en-AU" sz="1800" b="1" dirty="0">
                          <a:latin typeface="Times New Roman"/>
                          <a:ea typeface="Calibri"/>
                          <a:cs typeface="Times New Roman"/>
                        </a:rPr>
                        <a:t>Table 1. </a:t>
                      </a:r>
                      <a:r>
                        <a:rPr lang="en-AU" sz="1800" b="1" dirty="0" smtClean="0">
                          <a:latin typeface="Times New Roman"/>
                          <a:ea typeface="Calibri"/>
                          <a:cs typeface="Times New Roman"/>
                        </a:rPr>
                        <a:t>Trends </a:t>
                      </a:r>
                      <a:r>
                        <a:rPr lang="en-AU" sz="1800" b="1" dirty="0">
                          <a:latin typeface="Times New Roman"/>
                          <a:ea typeface="Calibri"/>
                          <a:cs typeface="Times New Roman"/>
                        </a:rPr>
                        <a:t>for young people 18-34 years in Australia 1976 and 2011</a:t>
                      </a:r>
                      <a:endParaRPr lang="en-AU" sz="1800" b="1" dirty="0">
                        <a:latin typeface="Calibri"/>
                        <a:ea typeface="Calibri"/>
                        <a:cs typeface="Times New Roman"/>
                      </a:endParaRPr>
                    </a:p>
                  </a:txBody>
                  <a:tcPr marL="38746" marR="3874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r>
              <a:tr h="279321">
                <a:tc>
                  <a:txBody>
                    <a:bodyPr/>
                    <a:lstStyle/>
                    <a:p>
                      <a:pPr algn="ctr">
                        <a:spcAft>
                          <a:spcPts val="0"/>
                        </a:spcAft>
                      </a:pPr>
                      <a:r>
                        <a:rPr lang="en-AU" sz="1800" b="1" dirty="0">
                          <a:latin typeface="Times New Roman"/>
                          <a:ea typeface="Calibri"/>
                          <a:cs typeface="Times New Roman"/>
                        </a:rPr>
                        <a:t>Trend</a:t>
                      </a:r>
                      <a:endParaRPr lang="en-AU" sz="1800" b="1" dirty="0">
                        <a:latin typeface="Calibri"/>
                        <a:ea typeface="Calibri"/>
                        <a:cs typeface="Times New Roman"/>
                      </a:endParaRPr>
                    </a:p>
                  </a:txBody>
                  <a:tcPr marL="38746" marR="387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dirty="0">
                          <a:latin typeface="Times New Roman"/>
                          <a:ea typeface="Calibri"/>
                          <a:cs typeface="Times New Roman"/>
                        </a:rPr>
                        <a:t>1976 (%)</a:t>
                      </a:r>
                      <a:endParaRPr lang="en-AU" sz="1800" b="1" dirty="0">
                        <a:latin typeface="Calibri"/>
                        <a:ea typeface="Calibri"/>
                        <a:cs typeface="Times New Roman"/>
                      </a:endParaRPr>
                    </a:p>
                  </a:txBody>
                  <a:tcPr marL="38746" marR="387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AU" sz="1800" b="1" dirty="0">
                          <a:latin typeface="Times New Roman"/>
                          <a:ea typeface="Calibri"/>
                          <a:cs typeface="Times New Roman"/>
                        </a:rPr>
                        <a:t>2011 (%)</a:t>
                      </a:r>
                      <a:endParaRPr lang="en-AU" sz="1800" b="1" dirty="0">
                        <a:latin typeface="Calibri"/>
                        <a:ea typeface="Calibri"/>
                        <a:cs typeface="Times New Roman"/>
                      </a:endParaRPr>
                    </a:p>
                  </a:txBody>
                  <a:tcPr marL="38746" marR="3874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21">
                <a:tc gridSpan="3">
                  <a:txBody>
                    <a:bodyPr/>
                    <a:lstStyle/>
                    <a:p>
                      <a:pPr algn="l">
                        <a:spcAft>
                          <a:spcPts val="0"/>
                        </a:spcAft>
                      </a:pPr>
                      <a:r>
                        <a:rPr lang="en-AU" sz="1800" b="1" dirty="0">
                          <a:latin typeface="Times New Roman"/>
                          <a:ea typeface="Calibri"/>
                          <a:cs typeface="Times New Roman"/>
                        </a:rPr>
                        <a:t>Education</a:t>
                      </a:r>
                      <a:endParaRPr lang="en-AU" sz="1800" b="1" dirty="0">
                        <a:latin typeface="Calibri"/>
                        <a:ea typeface="Calibri"/>
                        <a:cs typeface="Times New Roman"/>
                      </a:endParaRPr>
                    </a:p>
                  </a:txBody>
                  <a:tcPr marL="38746" marR="38746"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hMerge="1">
                  <a:txBody>
                    <a:bodyPr/>
                    <a:lstStyle/>
                    <a:p>
                      <a:endParaRPr lang="en-AU"/>
                    </a:p>
                  </a:txBody>
                  <a:tcPr/>
                </a:tc>
              </a:tr>
              <a:tr h="279321">
                <a:tc>
                  <a:txBody>
                    <a:bodyPr/>
                    <a:lstStyle/>
                    <a:p>
                      <a:pPr algn="l">
                        <a:spcAft>
                          <a:spcPts val="0"/>
                        </a:spcAft>
                      </a:pPr>
                      <a:r>
                        <a:rPr lang="en-AU" sz="1800" dirty="0">
                          <a:latin typeface="Times New Roman"/>
                          <a:ea typeface="Calibri"/>
                          <a:cs typeface="Times New Roman"/>
                        </a:rPr>
                        <a:t> Non-school qualification</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30</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52</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dirty="0">
                          <a:latin typeface="Times New Roman"/>
                          <a:ea typeface="Calibri"/>
                          <a:cs typeface="Times New Roman"/>
                        </a:rPr>
                        <a:t>Bachelor degree or higher</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5</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26</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endParaRPr lang="en-AU" sz="1800" dirty="0">
                        <a:latin typeface="Times New Roman"/>
                        <a:ea typeface="Calibri"/>
                        <a:cs typeface="Times New Roman"/>
                      </a:endParaRPr>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r>
              <a:tr h="279321">
                <a:tc>
                  <a:txBody>
                    <a:bodyPr/>
                    <a:lstStyle/>
                    <a:p>
                      <a:pPr algn="l">
                        <a:spcAft>
                          <a:spcPts val="0"/>
                        </a:spcAft>
                      </a:pPr>
                      <a:r>
                        <a:rPr lang="en-AU" sz="1800" b="1" dirty="0">
                          <a:latin typeface="Times New Roman"/>
                          <a:ea typeface="Calibri"/>
                          <a:cs typeface="Times New Roman"/>
                        </a:rPr>
                        <a:t>Work</a:t>
                      </a:r>
                      <a:endParaRPr lang="en-AU" sz="1800" b="1" dirty="0">
                        <a:latin typeface="Calibri"/>
                        <a:ea typeface="Calibri"/>
                        <a:cs typeface="Times New Roman"/>
                      </a:endParaRPr>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r>
              <a:tr h="309953">
                <a:tc>
                  <a:txBody>
                    <a:bodyPr/>
                    <a:lstStyle/>
                    <a:p>
                      <a:pPr algn="l">
                        <a:spcAft>
                          <a:spcPts val="0"/>
                        </a:spcAft>
                      </a:pPr>
                      <a:r>
                        <a:rPr lang="en-AU" sz="1800" dirty="0">
                          <a:latin typeface="Times New Roman"/>
                          <a:ea typeface="Calibri"/>
                          <a:cs typeface="Times New Roman"/>
                        </a:rPr>
                        <a:t>Labour force participation</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a:latin typeface="Times New Roman"/>
                          <a:ea typeface="Calibri"/>
                          <a:cs typeface="Times New Roman"/>
                        </a:rPr>
                        <a:t>(M) 88 (F) 54</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(M) 79 (F) 69</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a:latin typeface="Times New Roman"/>
                          <a:ea typeface="Calibri"/>
                          <a:cs typeface="Times New Roman"/>
                        </a:rPr>
                        <a:t>Part-time employment</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a:latin typeface="Times New Roman"/>
                          <a:ea typeface="Calibri"/>
                          <a:cs typeface="Times New Roman"/>
                        </a:rPr>
                        <a:t>11</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34</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endParaRPr lang="en-AU" sz="1800">
                        <a:latin typeface="Times New Roman"/>
                        <a:ea typeface="Calibri"/>
                        <a:cs typeface="Times New Roman"/>
                      </a:endParaRPr>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r>
              <a:tr h="279321">
                <a:tc>
                  <a:txBody>
                    <a:bodyPr/>
                    <a:lstStyle/>
                    <a:p>
                      <a:pPr algn="l">
                        <a:spcAft>
                          <a:spcPts val="0"/>
                        </a:spcAft>
                      </a:pPr>
                      <a:r>
                        <a:rPr lang="en-AU" sz="1800" b="1" dirty="0" smtClean="0">
                          <a:latin typeface="Times New Roman"/>
                          <a:ea typeface="Calibri"/>
                          <a:cs typeface="Times New Roman"/>
                        </a:rPr>
                        <a:t>Relationships and Identity</a:t>
                      </a:r>
                      <a:endParaRPr lang="en-AU" sz="1800" b="1" dirty="0">
                        <a:latin typeface="Calibri"/>
                        <a:ea typeface="Calibri"/>
                        <a:cs typeface="Times New Roman"/>
                      </a:endParaRPr>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r>
              <a:tr h="279321">
                <a:tc>
                  <a:txBody>
                    <a:bodyPr/>
                    <a:lstStyle/>
                    <a:p>
                      <a:pPr algn="l">
                        <a:spcAft>
                          <a:spcPts val="0"/>
                        </a:spcAft>
                      </a:pPr>
                      <a:r>
                        <a:rPr lang="en-AU" sz="1800">
                          <a:latin typeface="Times New Roman"/>
                          <a:ea typeface="Calibri"/>
                          <a:cs typeface="Times New Roman"/>
                        </a:rPr>
                        <a:t>Married</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64</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29</a:t>
                      </a:r>
                      <a:endParaRPr lang="en-AU" sz="1800" dirty="0">
                        <a:latin typeface="Calibri"/>
                        <a:ea typeface="Calibri"/>
                        <a:cs typeface="Times New Roman"/>
                      </a:endParaRPr>
                    </a:p>
                  </a:txBody>
                  <a:tcPr marL="38746" marR="38746" marT="0" marB="0">
                    <a:lnL>
                      <a:noFill/>
                    </a:lnL>
                    <a:lnR>
                      <a:noFill/>
                    </a:lnR>
                    <a:lnT>
                      <a:noFill/>
                    </a:lnT>
                    <a:lnB>
                      <a:noFill/>
                    </a:lnB>
                  </a:tcPr>
                </a:tc>
              </a:tr>
              <a:tr h="337687">
                <a:tc>
                  <a:txBody>
                    <a:bodyPr/>
                    <a:lstStyle/>
                    <a:p>
                      <a:pPr algn="l">
                        <a:spcAft>
                          <a:spcPts val="0"/>
                        </a:spcAft>
                      </a:pPr>
                      <a:r>
                        <a:rPr lang="en-AU" sz="1800" dirty="0">
                          <a:latin typeface="Times New Roman"/>
                          <a:ea typeface="Calibri"/>
                          <a:cs typeface="Times New Roman"/>
                        </a:rPr>
                        <a:t>Median age of first marriage</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(M) 24 (F) 21</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(M) 30 (F) 28</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dirty="0" smtClean="0">
                          <a:latin typeface="Times New Roman"/>
                          <a:ea typeface="Calibri"/>
                          <a:cs typeface="Times New Roman"/>
                        </a:rPr>
                        <a:t>Born overseas</a:t>
                      </a:r>
                      <a:endParaRPr lang="en-AU" sz="1800" dirty="0">
                        <a:latin typeface="+mn-lt"/>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smtClean="0">
                          <a:latin typeface="Times New Roman"/>
                          <a:ea typeface="Calibri"/>
                          <a:cs typeface="Times New Roman"/>
                        </a:rPr>
                        <a:t>24</a:t>
                      </a:r>
                      <a:endParaRPr lang="en-AU" sz="1800" dirty="0">
                        <a:latin typeface="Times New Roman"/>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smtClean="0">
                          <a:latin typeface="Times New Roman"/>
                          <a:ea typeface="Calibri"/>
                          <a:cs typeface="Times New Roman"/>
                        </a:rPr>
                        <a:t>27</a:t>
                      </a:r>
                      <a:endParaRPr lang="en-AU" sz="1800" dirty="0">
                        <a:latin typeface="Times New Roman"/>
                        <a:ea typeface="Calibri"/>
                        <a:cs typeface="Times New Roman"/>
                      </a:endParaRPr>
                    </a:p>
                  </a:txBody>
                  <a:tcPr marL="38746" marR="38746" marT="0" marB="0">
                    <a:lnL>
                      <a:noFill/>
                    </a:lnL>
                    <a:lnR>
                      <a:noFill/>
                    </a:lnR>
                    <a:lnT>
                      <a:noFill/>
                    </a:lnT>
                    <a:lnB>
                      <a:noFill/>
                    </a:lnB>
                  </a:tcPr>
                </a:tc>
              </a:tr>
              <a:tr h="279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Times New Roman"/>
                          <a:ea typeface="Calibri"/>
                          <a:cs typeface="Times New Roman"/>
                        </a:rPr>
                        <a:t>Place of birth </a:t>
                      </a:r>
                      <a:endParaRPr lang="en-AU" sz="1800" dirty="0" smtClean="0">
                        <a:latin typeface="+mn-lt"/>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smtClean="0">
                          <a:latin typeface="Times New Roman"/>
                          <a:ea typeface="Calibri"/>
                          <a:cs typeface="Times New Roman"/>
                        </a:rPr>
                        <a:t>UK Ireland 40</a:t>
                      </a:r>
                      <a:endParaRPr lang="en-AU" sz="1800" dirty="0">
                        <a:latin typeface="+mn-lt"/>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smtClean="0">
                          <a:latin typeface="Times New Roman"/>
                          <a:ea typeface="Calibri"/>
                          <a:cs typeface="Times New Roman"/>
                        </a:rPr>
                        <a:t>UK Ireland 10</a:t>
                      </a:r>
                      <a:endParaRPr lang="en-AU" sz="1800" dirty="0">
                        <a:latin typeface="+mn-lt"/>
                        <a:ea typeface="Calibri"/>
                        <a:cs typeface="Times New Roman"/>
                      </a:endParaRPr>
                    </a:p>
                  </a:txBody>
                  <a:tcPr marL="38746" marR="38746" marT="0" marB="0">
                    <a:lnL>
                      <a:noFill/>
                    </a:lnL>
                    <a:lnR>
                      <a:noFill/>
                    </a:lnR>
                    <a:lnT>
                      <a:noFill/>
                    </a:lnT>
                    <a:lnB>
                      <a:noFill/>
                    </a:lnB>
                  </a:tcPr>
                </a:tc>
              </a:tr>
              <a:tr h="334676">
                <a:tc>
                  <a:txBody>
                    <a:bodyPr/>
                    <a:lstStyle/>
                    <a:p>
                      <a:pPr algn="l">
                        <a:spcAft>
                          <a:spcPts val="0"/>
                        </a:spcAft>
                      </a:pP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1800" dirty="0" smtClean="0">
                          <a:latin typeface="Times New Roman"/>
                          <a:ea typeface="Calibri"/>
                          <a:cs typeface="Times New Roman"/>
                        </a:rPr>
                        <a:t>Rest of Europe 40</a:t>
                      </a:r>
                      <a:endParaRPr lang="en-AU" sz="1800" dirty="0" smtClean="0">
                        <a:latin typeface="+mn-lt"/>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smtClean="0">
                          <a:latin typeface="Times New Roman"/>
                          <a:ea typeface="Calibri"/>
                          <a:cs typeface="Times New Roman"/>
                        </a:rPr>
                        <a:t>Rest of Europe 7</a:t>
                      </a:r>
                      <a:endParaRPr lang="en-AU" sz="1800" dirty="0">
                        <a:latin typeface="+mn-lt"/>
                        <a:ea typeface="Calibri"/>
                        <a:cs typeface="Times New Roman"/>
                      </a:endParaRPr>
                    </a:p>
                  </a:txBody>
                  <a:tcPr marL="38746" marR="38746" marT="0" marB="0">
                    <a:lnL>
                      <a:noFill/>
                    </a:lnL>
                    <a:lnR>
                      <a:noFill/>
                    </a:lnR>
                    <a:lnT>
                      <a:noFill/>
                    </a:lnT>
                    <a:lnB>
                      <a:noFill/>
                    </a:lnB>
                  </a:tcPr>
                </a:tc>
              </a:tr>
              <a:tr h="322627">
                <a:tc>
                  <a:txBody>
                    <a:bodyPr/>
                    <a:lstStyle/>
                    <a:p>
                      <a:pPr algn="l">
                        <a:spcAft>
                          <a:spcPts val="0"/>
                        </a:spcAft>
                      </a:pPr>
                      <a:endParaRPr lang="en-AU" sz="1800" dirty="0">
                        <a:latin typeface="Times New Roman"/>
                        <a:ea typeface="Calibri"/>
                        <a:cs typeface="Times New Roman"/>
                      </a:endParaRPr>
                    </a:p>
                  </a:txBody>
                  <a:tcPr marL="38746" marR="38746" marT="0" marB="0">
                    <a:lnL>
                      <a:noFill/>
                    </a:lnL>
                    <a:lnR>
                      <a:noFill/>
                    </a:lnR>
                    <a:lnT>
                      <a:noFill/>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1800" dirty="0" smtClean="0">
                          <a:latin typeface="Times New Roman"/>
                          <a:ea typeface="Calibri"/>
                          <a:cs typeface="Times New Roman"/>
                        </a:rPr>
                        <a:t>Asia 11</a:t>
                      </a:r>
                      <a:endParaRPr lang="en-AU" sz="1800" dirty="0" smtClean="0">
                        <a:latin typeface="+mn-lt"/>
                        <a:ea typeface="Calibri"/>
                        <a:cs typeface="Times New Roman"/>
                      </a:endParaRPr>
                    </a:p>
                  </a:txBody>
                  <a:tcPr marL="38746" marR="38746" marT="0" marB="0">
                    <a:lnL>
                      <a:noFill/>
                    </a:lnL>
                    <a:lnR>
                      <a:noFill/>
                    </a:lnR>
                    <a:lnT>
                      <a:noFill/>
                    </a:lnT>
                    <a:lnB>
                      <a:noFill/>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AU" sz="1800" dirty="0" smtClean="0">
                          <a:latin typeface="Times New Roman"/>
                          <a:ea typeface="Calibri"/>
                          <a:cs typeface="Times New Roman"/>
                        </a:rPr>
                        <a:t>Asia 53</a:t>
                      </a:r>
                      <a:endParaRPr lang="en-AU" sz="1800" dirty="0" smtClean="0">
                        <a:latin typeface="+mn-lt"/>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dirty="0">
                          <a:latin typeface="Times New Roman"/>
                          <a:ea typeface="Calibri"/>
                          <a:cs typeface="Times New Roman"/>
                        </a:rPr>
                        <a:t>Religion</a:t>
                      </a:r>
                      <a:endParaRPr lang="en-AU" sz="1800" dirty="0">
                        <a:latin typeface="Calibri"/>
                        <a:ea typeface="Calibri"/>
                        <a:cs typeface="Times New Roman"/>
                      </a:endParaRPr>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c>
                  <a:txBody>
                    <a:bodyPr/>
                    <a:lstStyle/>
                    <a:p>
                      <a:endParaRPr lang="en-AU"/>
                    </a:p>
                  </a:txBody>
                  <a:tcPr marL="38746" marR="38746" marT="0" marB="0">
                    <a:lnL>
                      <a:noFill/>
                    </a:lnL>
                    <a:lnR>
                      <a:noFill/>
                    </a:lnR>
                    <a:lnT>
                      <a:noFill/>
                    </a:lnT>
                    <a:lnB>
                      <a:noFill/>
                    </a:lnB>
                  </a:tcPr>
                </a:tc>
              </a:tr>
              <a:tr h="279321">
                <a:tc>
                  <a:txBody>
                    <a:bodyPr/>
                    <a:lstStyle/>
                    <a:p>
                      <a:pPr algn="l">
                        <a:spcAft>
                          <a:spcPts val="0"/>
                        </a:spcAft>
                      </a:pPr>
                      <a:r>
                        <a:rPr lang="en-AU" sz="1800">
                          <a:latin typeface="Times New Roman"/>
                          <a:ea typeface="Calibri"/>
                          <a:cs typeface="Times New Roman"/>
                        </a:rPr>
                        <a:t>No religion</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a:latin typeface="Times New Roman"/>
                          <a:ea typeface="Calibri"/>
                          <a:cs typeface="Times New Roman"/>
                        </a:rPr>
                        <a:t>12</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29</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a:latin typeface="Times New Roman"/>
                          <a:ea typeface="Calibri"/>
                          <a:cs typeface="Times New Roman"/>
                        </a:rPr>
                        <a:t>Christian</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a:latin typeface="Times New Roman"/>
                          <a:ea typeface="Calibri"/>
                          <a:cs typeface="Times New Roman"/>
                        </a:rPr>
                        <a:t>74</a:t>
                      </a:r>
                      <a:endParaRPr lang="en-AU" sz="1800">
                        <a:latin typeface="Calibri"/>
                        <a:ea typeface="Calibri"/>
                        <a:cs typeface="Times New Roman"/>
                      </a:endParaRPr>
                    </a:p>
                  </a:txBody>
                  <a:tcPr marL="38746" marR="38746" marT="0" marB="0">
                    <a:lnL>
                      <a:noFill/>
                    </a:lnL>
                    <a:lnR>
                      <a:noFill/>
                    </a:lnR>
                    <a:lnT>
                      <a:noFill/>
                    </a:lnT>
                    <a:lnB>
                      <a:noFill/>
                    </a:lnB>
                  </a:tcPr>
                </a:tc>
                <a:tc>
                  <a:txBody>
                    <a:bodyPr/>
                    <a:lstStyle/>
                    <a:p>
                      <a:pPr algn="r">
                        <a:spcAft>
                          <a:spcPts val="0"/>
                        </a:spcAft>
                      </a:pPr>
                      <a:r>
                        <a:rPr lang="en-AU" sz="1800" dirty="0">
                          <a:latin typeface="Times New Roman"/>
                          <a:ea typeface="Calibri"/>
                          <a:cs typeface="Times New Roman"/>
                        </a:rPr>
                        <a:t>50</a:t>
                      </a:r>
                      <a:endParaRPr lang="en-AU" sz="1800" dirty="0">
                        <a:latin typeface="Calibri"/>
                        <a:ea typeface="Calibri"/>
                        <a:cs typeface="Times New Roman"/>
                      </a:endParaRPr>
                    </a:p>
                  </a:txBody>
                  <a:tcPr marL="38746" marR="38746" marT="0" marB="0">
                    <a:lnL>
                      <a:noFill/>
                    </a:lnL>
                    <a:lnR>
                      <a:noFill/>
                    </a:lnR>
                    <a:lnT>
                      <a:noFill/>
                    </a:lnT>
                    <a:lnB>
                      <a:noFill/>
                    </a:lnB>
                  </a:tcPr>
                </a:tc>
              </a:tr>
              <a:tr h="279321">
                <a:tc>
                  <a:txBody>
                    <a:bodyPr/>
                    <a:lstStyle/>
                    <a:p>
                      <a:pPr algn="l">
                        <a:spcAft>
                          <a:spcPts val="0"/>
                        </a:spcAft>
                      </a:pPr>
                      <a:r>
                        <a:rPr lang="en-AU" sz="1800">
                          <a:latin typeface="Times New Roman"/>
                          <a:ea typeface="Calibri"/>
                          <a:cs typeface="Times New Roman"/>
                        </a:rPr>
                        <a:t>Other </a:t>
                      </a:r>
                      <a:endParaRPr lang="en-AU" sz="1800">
                        <a:latin typeface="Calibri"/>
                        <a:ea typeface="Calibri"/>
                        <a:cs typeface="Times New Roman"/>
                      </a:endParaRPr>
                    </a:p>
                  </a:txBody>
                  <a:tcPr marL="38746" marR="387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800">
                          <a:latin typeface="Times New Roman"/>
                          <a:ea typeface="Calibri"/>
                          <a:cs typeface="Times New Roman"/>
                        </a:rPr>
                        <a:t>14</a:t>
                      </a:r>
                      <a:endParaRPr lang="en-AU" sz="1800">
                        <a:latin typeface="Calibri"/>
                        <a:ea typeface="Calibri"/>
                        <a:cs typeface="Times New Roman"/>
                      </a:endParaRPr>
                    </a:p>
                  </a:txBody>
                  <a:tcPr marL="38746" marR="3874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AU" sz="1800" dirty="0">
                          <a:latin typeface="Times New Roman"/>
                          <a:ea typeface="Calibri"/>
                          <a:cs typeface="Times New Roman"/>
                        </a:rPr>
                        <a:t>21</a:t>
                      </a:r>
                      <a:endParaRPr lang="en-AU" sz="1800" dirty="0">
                        <a:latin typeface="Calibri"/>
                        <a:ea typeface="Calibri"/>
                        <a:cs typeface="Times New Roman"/>
                      </a:endParaRPr>
                    </a:p>
                  </a:txBody>
                  <a:tcPr marL="38746" marR="38746" marT="0" marB="0">
                    <a:lnL>
                      <a:noFill/>
                    </a:lnL>
                    <a:lnR>
                      <a:noFill/>
                    </a:lnR>
                    <a:lnT>
                      <a:noFill/>
                    </a:lnT>
                    <a:lnB w="12700" cap="flat" cmpd="sng" algn="ctr">
                      <a:solidFill>
                        <a:srgbClr val="000000"/>
                      </a:solidFill>
                      <a:prstDash val="solid"/>
                      <a:round/>
                      <a:headEnd type="none" w="med" len="med"/>
                      <a:tailEnd type="none" w="med" len="med"/>
                    </a:lnB>
                  </a:tcPr>
                </a:tc>
              </a:tr>
              <a:tr h="377621">
                <a:tc gridSpan="3">
                  <a:txBody>
                    <a:bodyPr/>
                    <a:lstStyle/>
                    <a:p>
                      <a:pPr algn="r"/>
                      <a:r>
                        <a:rPr lang="en-AU" sz="1200" dirty="0">
                          <a:latin typeface="Times New Roman"/>
                        </a:rPr>
                        <a:t>Source: ABS, 2013 (data from Australian Census 1976, 2011). From Woodman and  </a:t>
                      </a:r>
                      <a:r>
                        <a:rPr lang="en-AU" sz="1200" dirty="0" err="1">
                          <a:latin typeface="Times New Roman"/>
                        </a:rPr>
                        <a:t>Wyn</a:t>
                      </a:r>
                      <a:r>
                        <a:rPr lang="en-AU" sz="1200" dirty="0">
                          <a:latin typeface="Times New Roman"/>
                        </a:rPr>
                        <a:t> 2014. Youth and Generation, London: Sage.</a:t>
                      </a:r>
                      <a:endParaRPr lang="en-AU" sz="1200" dirty="0">
                        <a:latin typeface="Calibri"/>
                      </a:endParaRPr>
                    </a:p>
                  </a:txBody>
                  <a:tcPr marL="38746" marR="38746"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hMerge="1">
                  <a:txBody>
                    <a:bodyPr/>
                    <a:lstStyle/>
                    <a:p>
                      <a:endParaRPr lang="en-AU"/>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786210"/>
          </a:xfrm>
        </p:spPr>
        <p:txBody>
          <a:bodyPr>
            <a:noAutofit/>
          </a:bodyPr>
          <a:lstStyle/>
          <a:p>
            <a:r>
              <a:rPr lang="en-AU" sz="3600" dirty="0" smtClean="0"/>
              <a:t>Brown, P., Lauder, H., &amp; Ashton, D. 2011. The Global Auction: The Broken Promises of Education, Jobs and Incomes. New York: Oxford University Press </a:t>
            </a:r>
            <a:endParaRPr lang="en-AU" sz="3600" dirty="0"/>
          </a:p>
        </p:txBody>
      </p:sp>
      <p:pic>
        <p:nvPicPr>
          <p:cNvPr id="6" name="Content Placeholder 5" descr="The Global Auction.jpg"/>
          <p:cNvPicPr>
            <a:picLocks noGrp="1" noChangeAspect="1"/>
          </p:cNvPicPr>
          <p:nvPr>
            <p:ph idx="1"/>
          </p:nvPr>
        </p:nvPicPr>
        <p:blipFill>
          <a:blip r:embed="rId2" cstate="print"/>
          <a:stretch>
            <a:fillRect/>
          </a:stretch>
        </p:blipFill>
        <p:spPr>
          <a:xfrm>
            <a:off x="3559699" y="2996952"/>
            <a:ext cx="2423490" cy="36618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Effects</a:t>
            </a:r>
            <a:endParaRPr lang="en-AU" dirty="0"/>
          </a:p>
        </p:txBody>
      </p:sp>
      <p:sp>
        <p:nvSpPr>
          <p:cNvPr id="3" name="Content Placeholder 2"/>
          <p:cNvSpPr>
            <a:spLocks noGrp="1"/>
          </p:cNvSpPr>
          <p:nvPr>
            <p:ph idx="1"/>
          </p:nvPr>
        </p:nvSpPr>
        <p:spPr/>
        <p:txBody>
          <a:bodyPr>
            <a:normAutofit lnSpcReduction="10000"/>
          </a:bodyPr>
          <a:lstStyle/>
          <a:p>
            <a:r>
              <a:rPr lang="en-AU" dirty="0" smtClean="0"/>
              <a:t>Longer job search time and poorer quality jobs</a:t>
            </a:r>
          </a:p>
          <a:p>
            <a:r>
              <a:rPr lang="en-AU" dirty="0" smtClean="0"/>
              <a:t>“Scarring” </a:t>
            </a:r>
          </a:p>
          <a:p>
            <a:pPr lvl="1"/>
            <a:r>
              <a:rPr lang="en-AU" dirty="0" smtClean="0"/>
              <a:t>Loss of earning power</a:t>
            </a:r>
          </a:p>
          <a:p>
            <a:pPr lvl="1"/>
            <a:r>
              <a:rPr lang="en-AU" dirty="0" smtClean="0"/>
              <a:t>Distrust of socio-economic and political systems</a:t>
            </a:r>
          </a:p>
          <a:p>
            <a:pPr lvl="1"/>
            <a:r>
              <a:rPr lang="en-AU" dirty="0" smtClean="0"/>
              <a:t>Dissatisfaction with work</a:t>
            </a:r>
          </a:p>
          <a:p>
            <a:r>
              <a:rPr lang="en-AU" dirty="0" smtClean="0"/>
              <a:t>Denial of the resources to build a life</a:t>
            </a:r>
          </a:p>
          <a:p>
            <a:pPr lvl="1"/>
            <a:r>
              <a:rPr lang="en-AU" dirty="0" smtClean="0"/>
              <a:t>Low rates of marriage and fertility</a:t>
            </a:r>
          </a:p>
          <a:p>
            <a:pPr lvl="1"/>
            <a:r>
              <a:rPr lang="en-AU" dirty="0" smtClean="0"/>
              <a:t>Increasing rates of mental health problems (anxiety disorders and depression)</a:t>
            </a:r>
          </a:p>
          <a:p>
            <a:pPr lvl="1"/>
            <a:endParaRPr lang="en-AU" dirty="0" smtClean="0"/>
          </a:p>
          <a:p>
            <a:pPr lvl="1"/>
            <a:endParaRPr lang="en-A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Youth transitions is not a new problem</a:t>
            </a:r>
            <a:endParaRPr lang="en-AU" dirty="0"/>
          </a:p>
        </p:txBody>
      </p:sp>
      <p:sp>
        <p:nvSpPr>
          <p:cNvPr id="4" name="Content Placeholder 3"/>
          <p:cNvSpPr>
            <a:spLocks noGrp="1"/>
          </p:cNvSpPr>
          <p:nvPr>
            <p:ph idx="1"/>
          </p:nvPr>
        </p:nvSpPr>
        <p:spPr/>
        <p:txBody>
          <a:bodyPr/>
          <a:lstStyle/>
          <a:p>
            <a:pPr>
              <a:buNone/>
            </a:pPr>
            <a:r>
              <a:rPr lang="en-AU" dirty="0" smtClean="0"/>
              <a:t>But the scale and nature of complex and failed youth transitions is a challenge to conventional understandings of education as a tool for youth transition</a:t>
            </a:r>
          </a:p>
          <a:p>
            <a:pPr>
              <a:buNone/>
            </a:pPr>
            <a:endParaRPr lang="en-AU" dirty="0" smtClean="0"/>
          </a:p>
          <a:p>
            <a:pPr>
              <a:buNone/>
            </a:pPr>
            <a:endParaRPr lang="en-AU" dirty="0"/>
          </a:p>
        </p:txBody>
      </p:sp>
    </p:spTree>
    <p:extLst>
      <p:ext uri="{BB962C8B-B14F-4D97-AF65-F5344CB8AC3E}">
        <p14:creationId xmlns:p14="http://schemas.microsoft.com/office/powerpoint/2010/main" val="420778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24128" y="2636912"/>
            <a:ext cx="3168352" cy="1512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Diagram 1"/>
          <p:cNvGraphicFramePr/>
          <p:nvPr/>
        </p:nvGraphicFramePr>
        <p:xfrm>
          <a:off x="395536"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ircular Arrow 2"/>
          <p:cNvSpPr/>
          <p:nvPr/>
        </p:nvSpPr>
        <p:spPr>
          <a:xfrm>
            <a:off x="3275856" y="2276872"/>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Circular Arrow 4"/>
          <p:cNvSpPr/>
          <p:nvPr/>
        </p:nvSpPr>
        <p:spPr>
          <a:xfrm rot="10800000">
            <a:off x="3779912" y="342900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Circular Arrow 5"/>
          <p:cNvSpPr/>
          <p:nvPr/>
        </p:nvSpPr>
        <p:spPr>
          <a:xfrm rot="11119250">
            <a:off x="1586053" y="3586847"/>
            <a:ext cx="864096" cy="9361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 name="TextBox 7"/>
          <p:cNvSpPr txBox="1"/>
          <p:nvPr/>
        </p:nvSpPr>
        <p:spPr>
          <a:xfrm>
            <a:off x="6444208" y="3140968"/>
            <a:ext cx="2520280" cy="461665"/>
          </a:xfrm>
          <a:prstGeom prst="rect">
            <a:avLst/>
          </a:prstGeom>
          <a:noFill/>
        </p:spPr>
        <p:txBody>
          <a:bodyPr wrap="square" rtlCol="0">
            <a:spAutoFit/>
          </a:bodyPr>
          <a:lstStyle/>
          <a:p>
            <a:r>
              <a:rPr lang="en-AU" sz="2400" dirty="0" smtClean="0">
                <a:solidFill>
                  <a:schemeClr val="bg1"/>
                </a:solidFill>
              </a:rPr>
              <a:t>A New Adulthood?</a:t>
            </a:r>
            <a:endParaRPr lang="en-AU" sz="2400" dirty="0">
              <a:solidFill>
                <a:schemeClr val="bg1"/>
              </a:solidFill>
            </a:endParaRPr>
          </a:p>
        </p:txBody>
      </p:sp>
      <p:sp>
        <p:nvSpPr>
          <p:cNvPr id="9" name="TextBox 8"/>
          <p:cNvSpPr txBox="1"/>
          <p:nvPr/>
        </p:nvSpPr>
        <p:spPr>
          <a:xfrm>
            <a:off x="2771800" y="548680"/>
            <a:ext cx="3600400" cy="584775"/>
          </a:xfrm>
          <a:prstGeom prst="rect">
            <a:avLst/>
          </a:prstGeom>
          <a:noFill/>
        </p:spPr>
        <p:txBody>
          <a:bodyPr wrap="square" rtlCol="0">
            <a:spAutoFit/>
          </a:bodyPr>
          <a:lstStyle/>
          <a:p>
            <a:r>
              <a:rPr lang="en-AU" sz="3200" dirty="0" smtClean="0"/>
              <a:t>Changing Transitions</a:t>
            </a:r>
            <a:endParaRPr lang="en-AU" sz="3200" dirty="0"/>
          </a:p>
        </p:txBody>
      </p:sp>
      <p:sp>
        <p:nvSpPr>
          <p:cNvPr id="10" name="TextBox 9"/>
          <p:cNvSpPr txBox="1"/>
          <p:nvPr/>
        </p:nvSpPr>
        <p:spPr>
          <a:xfrm>
            <a:off x="827584" y="5013176"/>
            <a:ext cx="2736304" cy="1754326"/>
          </a:xfrm>
          <a:prstGeom prst="rect">
            <a:avLst/>
          </a:prstGeom>
          <a:noFill/>
        </p:spPr>
        <p:txBody>
          <a:bodyPr wrap="square" rtlCol="0">
            <a:spAutoFit/>
          </a:bodyPr>
          <a:lstStyle/>
          <a:p>
            <a:pPr algn="ctr"/>
            <a:r>
              <a:rPr lang="en-AU" b="1" dirty="0" smtClean="0"/>
              <a:t>Positive</a:t>
            </a:r>
          </a:p>
          <a:p>
            <a:pPr algn="ctr"/>
            <a:r>
              <a:rPr lang="en-AU" dirty="0" smtClean="0"/>
              <a:t>“Choice Biographies”</a:t>
            </a:r>
          </a:p>
          <a:p>
            <a:pPr algn="ctr"/>
            <a:r>
              <a:rPr lang="en-AU" dirty="0" smtClean="0"/>
              <a:t>(du Bois </a:t>
            </a:r>
            <a:r>
              <a:rPr lang="en-AU" dirty="0" err="1" smtClean="0"/>
              <a:t>Reymond</a:t>
            </a:r>
            <a:r>
              <a:rPr lang="en-AU" dirty="0" smtClean="0"/>
              <a:t> 1998)</a:t>
            </a:r>
          </a:p>
          <a:p>
            <a:pPr algn="ctr"/>
            <a:r>
              <a:rPr lang="en-AU" dirty="0" smtClean="0"/>
              <a:t>“Emerging Adulthood”</a:t>
            </a:r>
          </a:p>
          <a:p>
            <a:pPr algn="ctr"/>
            <a:r>
              <a:rPr lang="en-AU" dirty="0" smtClean="0"/>
              <a:t>(Arnett, 2004)</a:t>
            </a:r>
          </a:p>
          <a:p>
            <a:endParaRPr lang="en-AU" dirty="0"/>
          </a:p>
        </p:txBody>
      </p:sp>
      <p:sp>
        <p:nvSpPr>
          <p:cNvPr id="11" name="TextBox 10"/>
          <p:cNvSpPr txBox="1"/>
          <p:nvPr/>
        </p:nvSpPr>
        <p:spPr>
          <a:xfrm>
            <a:off x="4788024" y="5013176"/>
            <a:ext cx="2592288" cy="1477328"/>
          </a:xfrm>
          <a:prstGeom prst="rect">
            <a:avLst/>
          </a:prstGeom>
          <a:noFill/>
        </p:spPr>
        <p:txBody>
          <a:bodyPr wrap="square" rtlCol="0">
            <a:spAutoFit/>
          </a:bodyPr>
          <a:lstStyle/>
          <a:p>
            <a:pPr algn="ctr"/>
            <a:r>
              <a:rPr lang="en-AU" b="1" dirty="0" smtClean="0"/>
              <a:t>Negative</a:t>
            </a:r>
          </a:p>
          <a:p>
            <a:pPr algn="ctr"/>
            <a:r>
              <a:rPr lang="en-AU" dirty="0" smtClean="0"/>
              <a:t>“Delayed Adulthood”</a:t>
            </a:r>
          </a:p>
          <a:p>
            <a:pPr algn="ctr"/>
            <a:r>
              <a:rPr lang="en-AU" dirty="0" smtClean="0"/>
              <a:t>“Adulthood on Hold”</a:t>
            </a:r>
          </a:p>
          <a:p>
            <a:pPr algn="ctr"/>
            <a:r>
              <a:rPr lang="en-AU" dirty="0" smtClean="0"/>
              <a:t>“Extended Adolescence”</a:t>
            </a:r>
          </a:p>
          <a:p>
            <a:pPr algn="ctr"/>
            <a:r>
              <a:rPr lang="en-AU" dirty="0" smtClean="0"/>
              <a:t>(</a:t>
            </a:r>
            <a:r>
              <a:rPr lang="en-AU" dirty="0" err="1" smtClean="0"/>
              <a:t>Côté</a:t>
            </a:r>
            <a:r>
              <a:rPr lang="en-AU" dirty="0" smtClean="0"/>
              <a:t> 2000)</a:t>
            </a:r>
            <a:endParaRPr lang="en-AU" dirty="0"/>
          </a:p>
        </p:txBody>
      </p:sp>
      <p:cxnSp>
        <p:nvCxnSpPr>
          <p:cNvPr id="13" name="Straight Arrow Connector 12"/>
          <p:cNvCxnSpPr/>
          <p:nvPr/>
        </p:nvCxnSpPr>
        <p:spPr>
          <a:xfrm>
            <a:off x="3419872" y="5157192"/>
            <a:ext cx="144016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8721" y="548680"/>
            <a:ext cx="8626559" cy="5760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7298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Life Patterns</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Longitudinal Panel Cohort Study funded </a:t>
            </a:r>
            <a:r>
              <a:rPr lang="en-AU" smtClean="0"/>
              <a:t>by the ARC</a:t>
            </a:r>
            <a:endParaRPr lang="en-AU" dirty="0" smtClean="0"/>
          </a:p>
          <a:p>
            <a:r>
              <a:rPr lang="en-AU" dirty="0" smtClean="0"/>
              <a:t>Cohort1: Left secondary school in 1991 (Victoria)</a:t>
            </a:r>
          </a:p>
          <a:p>
            <a:r>
              <a:rPr lang="en-AU" dirty="0" smtClean="0"/>
              <a:t>Cohort 2:Left secondary school in 2005 (Vic, ACT, Tasmania, NSW)</a:t>
            </a:r>
          </a:p>
          <a:p>
            <a:pPr lvl="1"/>
            <a:r>
              <a:rPr lang="en-AU" dirty="0" smtClean="0"/>
              <a:t>Representative by type of school, gender, SES</a:t>
            </a:r>
          </a:p>
          <a:p>
            <a:pPr lvl="1"/>
            <a:r>
              <a:rPr lang="en-AU" dirty="0" smtClean="0"/>
              <a:t>Oversampled in rural for cohort 2</a:t>
            </a:r>
          </a:p>
          <a:p>
            <a:r>
              <a:rPr lang="en-AU" dirty="0" smtClean="0"/>
              <a:t>Comparative data:</a:t>
            </a:r>
          </a:p>
          <a:p>
            <a:r>
              <a:rPr lang="en-AU" dirty="0" smtClean="0"/>
              <a:t>Age 23 </a:t>
            </a:r>
          </a:p>
          <a:p>
            <a:pPr lvl="1"/>
            <a:r>
              <a:rPr lang="en-AU" dirty="0" smtClean="0"/>
              <a:t>Cohort 1: 1996 N=1925</a:t>
            </a:r>
          </a:p>
          <a:p>
            <a:pPr lvl="1"/>
            <a:r>
              <a:rPr lang="en-AU" dirty="0" smtClean="0"/>
              <a:t>Cohort 2: 2011 N=722</a:t>
            </a:r>
          </a:p>
          <a:p>
            <a:r>
              <a:rPr lang="en-AU" dirty="0" smtClean="0"/>
              <a:t>Age 25</a:t>
            </a:r>
          </a:p>
          <a:p>
            <a:pPr lvl="1"/>
            <a:r>
              <a:rPr lang="en-AU" dirty="0" smtClean="0"/>
              <a:t>Cohort 1: 1998 N=1410</a:t>
            </a:r>
          </a:p>
          <a:p>
            <a:pPr lvl="1"/>
            <a:r>
              <a:rPr lang="en-AU" dirty="0" smtClean="0"/>
              <a:t>Cohort 2: 2013 N=630</a:t>
            </a:r>
          </a:p>
          <a:p>
            <a:pPr marL="0" indent="0">
              <a:buNone/>
            </a:pPr>
            <a:endParaRPr lang="en-AU" dirty="0"/>
          </a:p>
        </p:txBody>
      </p:sp>
    </p:spTree>
    <p:extLst>
      <p:ext uri="{BB962C8B-B14F-4D97-AF65-F5344CB8AC3E}">
        <p14:creationId xmlns:p14="http://schemas.microsoft.com/office/powerpoint/2010/main" val="138636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Employment type at age 25, in 1998 &amp; 2013, (%)</a:t>
            </a:r>
            <a:endParaRPr lang="en-AU"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150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t>Non-standard work by level of education, aged 25, 2013, (%) N=630</a:t>
            </a:r>
            <a:endParaRPr lang="en-AU" sz="40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67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Non standard work patterns, aged 21-25, </a:t>
            </a:r>
            <a:br>
              <a:rPr lang="en-AU" sz="3200" dirty="0" smtClean="0"/>
            </a:br>
            <a:r>
              <a:rPr lang="en-AU" sz="3200" dirty="0" smtClean="0"/>
              <a:t>2009-2013 (%)</a:t>
            </a:r>
            <a:endParaRPr lang="en-AU" sz="2400" i="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04248" y="2132856"/>
            <a:ext cx="2088232" cy="646331"/>
          </a:xfrm>
          <a:prstGeom prst="rect">
            <a:avLst/>
          </a:prstGeom>
          <a:noFill/>
        </p:spPr>
        <p:txBody>
          <a:bodyPr wrap="square" rtlCol="0">
            <a:spAutoFit/>
          </a:bodyPr>
          <a:lstStyle/>
          <a:p>
            <a:r>
              <a:rPr lang="en-AU" dirty="0" smtClean="0"/>
              <a:t>Total non-standard = 70%</a:t>
            </a:r>
            <a:endParaRPr lang="en-AU" dirty="0"/>
          </a:p>
        </p:txBody>
      </p:sp>
    </p:spTree>
    <p:extLst>
      <p:ext uri="{BB962C8B-B14F-4D97-AF65-F5344CB8AC3E}">
        <p14:creationId xmlns:p14="http://schemas.microsoft.com/office/powerpoint/2010/main" val="2900922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smtClean="0"/>
              <a:t>Comparison: Combining work &amp; study aged 23 by SES and gender, 1996 (N=1925) &amp; 2011 (N=722), (%)</a:t>
            </a:r>
            <a:endParaRPr lang="en-AU"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53713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895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1018</Words>
  <Application>Microsoft Office PowerPoint</Application>
  <PresentationFormat>On-screen Show (4:3)</PresentationFormat>
  <Paragraphs>139</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Youth Pathways and Transitions in difficult times: What the research tells us</vt:lpstr>
      <vt:lpstr>PowerPoint Presentation</vt:lpstr>
      <vt:lpstr>PowerPoint Presentation</vt:lpstr>
      <vt:lpstr>PowerPoint Presentation</vt:lpstr>
      <vt:lpstr>Life Patterns</vt:lpstr>
      <vt:lpstr>Employment type at age 25, in 1998 &amp; 2013, (%)</vt:lpstr>
      <vt:lpstr>Non-standard work by level of education, aged 25, 2013, (%) N=630</vt:lpstr>
      <vt:lpstr>Non standard work patterns, aged 21-25,  2009-2013 (%)</vt:lpstr>
      <vt:lpstr>Comparison: Combining work &amp; study aged 23 by SES and gender, 1996 (N=1925) &amp; 2011 (N=722), (%)</vt:lpstr>
      <vt:lpstr>Part time employment by Post Secondary Study aged 25 in 1998 (C1 N=1410) and 2013 (C2 N=630)</vt:lpstr>
      <vt:lpstr>Physical and Mental Health aged 19-25 in 2007-2013 (mean), N=630</vt:lpstr>
      <vt:lpstr>“Very important life goals in the future” aged 25, 1998 (C1)  &amp; 2013 (C2), (%)</vt:lpstr>
      <vt:lpstr>“Very Important to deciding on a job for the future” aged 23 in1996 (C1) &amp; 2011 (C2)</vt:lpstr>
      <vt:lpstr>Comparison: “Very likely in 5 years from now” aged 23 in 1996 (C1) &amp; 2011 (C2) (%)</vt:lpstr>
      <vt:lpstr>PowerPoint Presentation</vt:lpstr>
      <vt:lpstr>PowerPoint Presentation</vt:lpstr>
      <vt:lpstr>PowerPoint Presentation</vt:lpstr>
      <vt:lpstr>PowerPoint Presentation</vt:lpstr>
      <vt:lpstr>PowerPoint Presentation</vt:lpstr>
      <vt:lpstr>Brown, P., Lauder, H., &amp; Ashton, D. 2011. The Global Auction: The Broken Promises of Education, Jobs and Incomes. New York: Oxford University Press </vt:lpstr>
      <vt:lpstr>Effects</vt:lpstr>
      <vt:lpstr>Youth transitions is not a new problem</vt:lpstr>
    </vt:vector>
  </TitlesOfParts>
  <Company>The University of Melbourne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Pathways and Transitions in difficult times: What the research tells us</dc:title>
  <dc:creator>johanna</dc:creator>
  <cp:lastModifiedBy>K132</cp:lastModifiedBy>
  <cp:revision>29</cp:revision>
  <dcterms:created xsi:type="dcterms:W3CDTF">2014-06-13T19:57:24Z</dcterms:created>
  <dcterms:modified xsi:type="dcterms:W3CDTF">2014-06-18T03:10:49Z</dcterms:modified>
</cp:coreProperties>
</file>