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71" r:id="rId7"/>
    <p:sldId id="305" r:id="rId8"/>
    <p:sldId id="319" r:id="rId9"/>
    <p:sldId id="309" r:id="rId10"/>
    <p:sldId id="310" r:id="rId11"/>
    <p:sldId id="318" r:id="rId12"/>
    <p:sldId id="317" r:id="rId13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77"/>
    <a:srgbClr val="080808"/>
    <a:srgbClr val="4D4D4D"/>
    <a:srgbClr val="333333"/>
    <a:srgbClr val="FF9900"/>
    <a:srgbClr val="B2B2B2"/>
    <a:srgbClr val="CA9500"/>
    <a:srgbClr val="CA7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110" d="100"/>
          <a:sy n="110" d="100"/>
        </p:scale>
        <p:origin x="16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44BBD6-DA9F-8747-B429-E099546E9FF2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A92FFC-9911-4D4D-B4B3-5C6691936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52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63EB80-C17A-1145-90AC-9860D754B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28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8E71DF-60C1-6549-9950-F44BC276923D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4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8ADE57-5A68-3A4B-B41A-7156B5792FB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443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8ADE57-5A68-3A4B-B41A-7156B5792FB5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380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8ADE57-5A68-3A4B-B41A-7156B5792FB5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195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8ADE57-5A68-3A4B-B41A-7156B5792FB5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676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8ADE57-5A68-3A4B-B41A-7156B5792FB5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702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8ADE57-5A68-3A4B-B41A-7156B5792FB5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56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8ADE57-5A68-3A4B-B41A-7156B5792FB5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2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269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4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2003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2788489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4327825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9873422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8572353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237574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4340866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145680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960681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7491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1727360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2055219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771422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592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385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436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602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314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398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928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background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background2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413F47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rgbClr val="413F4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413F4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rgbClr val="413F4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rgbClr val="413F4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feest.sa.gov.a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hyperlink" Target="innovation.gov.au/skills" TargetMode="External"/><Relationship Id="rId4" Type="http://schemas.openxmlformats.org/officeDocument/2006/relationships/hyperlink" Target="http://www.acer.edu.au/tests/fs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042988" y="3716338"/>
            <a:ext cx="7200900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National Foundation Skills </a:t>
            </a:r>
            <a:br>
              <a:rPr lang="en-US" sz="3200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Strategy for Adults</a:t>
            </a:r>
            <a:endParaRPr lang="en-US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46163" y="4868863"/>
            <a:ext cx="6400800" cy="1223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  <a:spcAft>
                <a:spcPct val="30000"/>
              </a:spcAft>
            </a:pP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Alec Wickerson </a:t>
            </a:r>
          </a:p>
          <a:p>
            <a:pPr algn="l" eaLnBrk="1" hangingPunct="1">
              <a:spcBef>
                <a:spcPct val="0"/>
              </a:spcBef>
              <a:spcAft>
                <a:spcPct val="30000"/>
              </a:spcAft>
            </a:pPr>
            <a:r>
              <a:rPr lang="en-US" sz="2200" b="1" dirty="0" smtClean="0">
                <a:solidFill>
                  <a:schemeClr val="bg1"/>
                </a:solidFill>
                <a:latin typeface="Arial" charset="0"/>
              </a:rPr>
              <a:t>Manager, Foundation Skills Policy</a:t>
            </a:r>
            <a:endParaRPr lang="en-US" sz="2200" dirty="0">
              <a:solidFill>
                <a:schemeClr val="bg1"/>
              </a:solidFill>
              <a:latin typeface="Arial" charset="0"/>
            </a:endParaRPr>
          </a:p>
          <a:p>
            <a:pPr algn="l" eaLnBrk="1" hangingPunct="1"/>
            <a:r>
              <a:rPr lang="en-US" sz="1700" dirty="0" smtClean="0">
                <a:solidFill>
                  <a:schemeClr val="bg1"/>
                </a:solidFill>
                <a:latin typeface="Arial" charset="0"/>
              </a:rPr>
              <a:t>March 2013</a:t>
            </a:r>
            <a:endParaRPr lang="en-US" sz="1700" dirty="0">
              <a:solidFill>
                <a:schemeClr val="bg1"/>
              </a:solidFill>
              <a:latin typeface="Arial" charset="0"/>
            </a:endParaRPr>
          </a:p>
          <a:p>
            <a:pPr algn="l" eaLnBrk="1" hangingPunct="1"/>
            <a:endParaRPr lang="en-US" sz="1900" dirty="0">
              <a:solidFill>
                <a:schemeClr val="bg1"/>
              </a:solidFill>
              <a:latin typeface="Arial" charset="0"/>
            </a:endParaRPr>
          </a:p>
          <a:p>
            <a:pPr algn="l"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600200"/>
            <a:ext cx="7467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  <a:t>Presentation Outline</a:t>
            </a:r>
            <a:endParaRPr lang="en-US" sz="2800" dirty="0">
              <a:solidFill>
                <a:srgbClr val="4D4D4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2362200"/>
            <a:ext cx="72390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spcBef>
                <a:spcPts val="1800"/>
              </a:spcBef>
              <a:spcAft>
                <a:spcPct val="20000"/>
              </a:spcAft>
              <a:buClr>
                <a:srgbClr val="005677"/>
              </a:buClr>
            </a:pP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</a:rPr>
              <a:t>Introduction</a:t>
            </a:r>
          </a:p>
          <a:p>
            <a:pPr eaLnBrk="1" hangingPunct="1">
              <a:lnSpc>
                <a:spcPct val="85000"/>
              </a:lnSpc>
              <a:spcBef>
                <a:spcPts val="1800"/>
              </a:spcBef>
              <a:spcAft>
                <a:spcPct val="20000"/>
              </a:spcAft>
              <a:buClr>
                <a:srgbClr val="005677"/>
              </a:buClr>
            </a:pPr>
            <a:r>
              <a:rPr lang="en-AU" sz="2400" dirty="0" smtClean="0">
                <a:solidFill>
                  <a:srgbClr val="080808"/>
                </a:solidFill>
                <a:ea typeface="ＭＳ Ｐゴシック" charset="0"/>
              </a:rPr>
              <a:t>Why a National Strategy </a:t>
            </a:r>
          </a:p>
          <a:p>
            <a:pPr eaLnBrk="1" hangingPunct="1">
              <a:lnSpc>
                <a:spcPct val="85000"/>
              </a:lnSpc>
              <a:spcBef>
                <a:spcPts val="1800"/>
              </a:spcBef>
              <a:spcAft>
                <a:spcPct val="20000"/>
              </a:spcAft>
              <a:buClr>
                <a:srgbClr val="005677"/>
              </a:buClr>
            </a:pPr>
            <a:r>
              <a:rPr lang="en-AU" sz="2400" dirty="0" smtClean="0">
                <a:solidFill>
                  <a:srgbClr val="080808"/>
                </a:solidFill>
                <a:ea typeface="ＭＳ Ｐゴシック" charset="0"/>
              </a:rPr>
              <a:t>What is the National Foundation Skills Strategy for Adults </a:t>
            </a:r>
          </a:p>
          <a:p>
            <a:pPr eaLnBrk="1" hangingPunct="1">
              <a:lnSpc>
                <a:spcPct val="85000"/>
              </a:lnSpc>
              <a:spcBef>
                <a:spcPts val="1800"/>
              </a:spcBef>
              <a:spcAft>
                <a:spcPct val="20000"/>
              </a:spcAft>
              <a:buClr>
                <a:srgbClr val="005677"/>
              </a:buClr>
            </a:pPr>
            <a:r>
              <a:rPr lang="en-AU" sz="2400" dirty="0" smtClean="0">
                <a:solidFill>
                  <a:srgbClr val="080808"/>
                </a:solidFill>
                <a:ea typeface="ＭＳ Ｐゴシック" charset="0"/>
              </a:rPr>
              <a:t>What are Australian governments doing to improve the foundation skills levels of working age Australians</a:t>
            </a:r>
            <a:endParaRPr lang="en-AU" sz="2400" dirty="0">
              <a:solidFill>
                <a:srgbClr val="080808"/>
              </a:solidFill>
              <a:ea typeface="ＭＳ Ｐゴシック" charset="0"/>
            </a:endParaRPr>
          </a:p>
          <a:p>
            <a:pPr lvl="1" eaLnBrk="1" hangingPunct="1">
              <a:lnSpc>
                <a:spcPct val="85000"/>
              </a:lnSpc>
              <a:spcBef>
                <a:spcPts val="1800"/>
              </a:spcBef>
              <a:spcAft>
                <a:spcPct val="20000"/>
              </a:spcAft>
              <a:buClr>
                <a:srgbClr val="005677"/>
              </a:buClr>
              <a:buFont typeface="Wingdings" charset="0"/>
              <a:buChar char="n"/>
            </a:pPr>
            <a:endParaRPr lang="en-AU" sz="1600" dirty="0">
              <a:solidFill>
                <a:srgbClr val="080808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5000"/>
              </a:lnSpc>
              <a:spcBef>
                <a:spcPts val="1800"/>
              </a:spcBef>
              <a:spcAft>
                <a:spcPct val="20000"/>
              </a:spcAft>
              <a:buClr>
                <a:srgbClr val="005677"/>
              </a:buClr>
              <a:buFont typeface="Wingdings" charset="0"/>
              <a:buChar char="n"/>
            </a:pPr>
            <a:endParaRPr lang="en-AU" sz="1600" dirty="0" smtClean="0">
              <a:solidFill>
                <a:srgbClr val="080808"/>
              </a:solidFill>
              <a:ea typeface="ＭＳ Ｐゴシック" charset="0"/>
            </a:endParaRPr>
          </a:p>
          <a:p>
            <a:pPr eaLnBrk="1" hangingPunct="1">
              <a:lnSpc>
                <a:spcPct val="85000"/>
              </a:lnSpc>
              <a:spcAft>
                <a:spcPct val="20000"/>
              </a:spcAft>
              <a:buClr>
                <a:srgbClr val="005677"/>
              </a:buClr>
              <a:buFont typeface="Wingdings" charset="0"/>
              <a:buChar char="n"/>
            </a:pPr>
            <a:endParaRPr lang="en-AU" sz="1600" dirty="0">
              <a:solidFill>
                <a:srgbClr val="080808"/>
              </a:solidFill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chemeClr val="bg2"/>
              </a:buClr>
              <a:buFont typeface="Wingdings" charset="0"/>
              <a:buChar char="§"/>
            </a:pPr>
            <a:endParaRPr lang="en-AU" sz="1600" dirty="0">
              <a:solidFill>
                <a:srgbClr val="080808"/>
              </a:solidFill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chemeClr val="bg2"/>
              </a:buClr>
              <a:buFont typeface="Wingdings" charset="0"/>
              <a:buChar char="§"/>
            </a:pPr>
            <a:endParaRPr lang="en-AU" sz="16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chemeClr val="bg2"/>
              </a:buClr>
              <a:buFont typeface="Wingdings" charset="0"/>
              <a:buChar char="§"/>
            </a:pPr>
            <a:endParaRPr lang="en-AU" sz="16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Tx/>
              <a:buNone/>
            </a:pPr>
            <a:endParaRPr lang="en-AU" sz="16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 typeface="Wingdings" charset="0"/>
              <a:buNone/>
            </a:pPr>
            <a:endParaRPr lang="en-US" sz="2800" u="sng" dirty="0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114800" y="23622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</a:pPr>
            <a:endParaRPr lang="en-AU" sz="16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8914" y="1124744"/>
            <a:ext cx="7467600" cy="12078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0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  <a:t>Findings from the 2006 OECD Adult Literacy and Life Skills (ALLS) Survey</a:t>
            </a:r>
            <a:endParaRPr lang="en-US" sz="2000" dirty="0">
              <a:solidFill>
                <a:srgbClr val="4D4D4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114800" y="23622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</a:pPr>
            <a:endParaRPr lang="en-AU" sz="1600"/>
          </a:p>
        </p:txBody>
      </p:sp>
      <p:pic>
        <p:nvPicPr>
          <p:cNvPr id="833" name="Picture 83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38" y="2256148"/>
            <a:ext cx="7869801" cy="4194956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37019941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8914" y="1723024"/>
            <a:ext cx="7467600" cy="13459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/>
              <a:t>OECD </a:t>
            </a:r>
            <a:r>
              <a:rPr lang="en-AU" sz="2800" dirty="0"/>
              <a:t>Program for the International Assessment of Adult Competencies (PIAAC</a:t>
            </a:r>
            <a:r>
              <a:rPr lang="en-AU" sz="2800" dirty="0" smtClean="0"/>
              <a:t>) 2013 </a:t>
            </a:r>
            <a:endParaRPr lang="en-US" sz="2800" dirty="0">
              <a:solidFill>
                <a:srgbClr val="4D4D4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114800" y="23622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</a:pPr>
            <a:endParaRPr lang="en-AU" sz="1600"/>
          </a:p>
        </p:txBody>
      </p:sp>
      <p:sp>
        <p:nvSpPr>
          <p:cNvPr id="2" name="TextBox 1"/>
          <p:cNvSpPr txBox="1"/>
          <p:nvPr/>
        </p:nvSpPr>
        <p:spPr>
          <a:xfrm>
            <a:off x="899592" y="2362200"/>
            <a:ext cx="7416824" cy="3947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pic>
        <p:nvPicPr>
          <p:cNvPr id="6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96" t="-8333" r="-5542" b="-6563"/>
          <a:stretch>
            <a:fillRect/>
          </a:stretch>
        </p:blipFill>
        <p:spPr bwMode="auto">
          <a:xfrm>
            <a:off x="1619672" y="3004220"/>
            <a:ext cx="5544616" cy="345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0003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1700808"/>
            <a:ext cx="7467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  <a:t>Strategy overview </a:t>
            </a:r>
            <a:b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</a:br>
            <a: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  <a:t/>
            </a:r>
            <a:b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</a:br>
            <a:endParaRPr lang="en-US" sz="2800" dirty="0">
              <a:solidFill>
                <a:srgbClr val="4D4D4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71600" y="2420888"/>
            <a:ext cx="6821760" cy="37444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800"/>
              </a:spcBef>
              <a:spcAft>
                <a:spcPct val="20000"/>
              </a:spcAft>
              <a:buClr>
                <a:srgbClr val="005677"/>
              </a:buClr>
            </a:pP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</a:rPr>
              <a:t>The Strategy is a framework for all Australian governments to lift the foundation skills of working age Australians (15 – 64 years). </a:t>
            </a:r>
          </a:p>
          <a:p>
            <a:pPr eaLnBrk="1" hangingPunct="1">
              <a:spcBef>
                <a:spcPts val="1800"/>
              </a:spcBef>
              <a:spcAft>
                <a:spcPct val="20000"/>
              </a:spcAft>
              <a:buClr>
                <a:srgbClr val="005677"/>
              </a:buClr>
            </a:pP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</a:rPr>
              <a:t>Includes an aspirational target that by 2022,  two thirds of working age Australians will have skills at ALLS Level 3 or above. </a:t>
            </a:r>
          </a:p>
          <a:p>
            <a:pPr marL="342900" lvl="1" indent="-342900" eaLnBrk="1" hangingPunct="1">
              <a:spcBef>
                <a:spcPts val="1800"/>
              </a:spcBef>
              <a:spcAft>
                <a:spcPct val="20000"/>
              </a:spcAft>
              <a:buClr>
                <a:srgbClr val="005677"/>
              </a:buClr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Effective from 2012 – 2022.</a:t>
            </a:r>
          </a:p>
          <a:p>
            <a:pPr marL="342900" lvl="1" indent="-342900" eaLnBrk="1" hangingPunct="1">
              <a:lnSpc>
                <a:spcPct val="85000"/>
              </a:lnSpc>
              <a:spcAft>
                <a:spcPct val="20000"/>
              </a:spcAft>
              <a:buClr>
                <a:srgbClr val="005677"/>
              </a:buClr>
              <a:buFont typeface="Wingdings" charset="0"/>
              <a:buChar char="n"/>
            </a:pPr>
            <a:endParaRPr lang="en-AU" sz="1600" dirty="0">
              <a:solidFill>
                <a:srgbClr val="08080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lvl="1" indent="-342900" eaLnBrk="1" hangingPunct="1">
              <a:lnSpc>
                <a:spcPct val="85000"/>
              </a:lnSpc>
              <a:spcAft>
                <a:spcPct val="20000"/>
              </a:spcAft>
              <a:buClr>
                <a:srgbClr val="005677"/>
              </a:buClr>
              <a:buFont typeface="Wingdings" charset="0"/>
              <a:buChar char="n"/>
            </a:pPr>
            <a:endParaRPr lang="en-AU" sz="1600" dirty="0" smtClean="0">
              <a:solidFill>
                <a:srgbClr val="08080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lvl="1" indent="0" eaLnBrk="1" hangingPunct="1">
              <a:lnSpc>
                <a:spcPct val="85000"/>
              </a:lnSpc>
              <a:spcAft>
                <a:spcPct val="20000"/>
              </a:spcAft>
              <a:buClr>
                <a:schemeClr val="bg2"/>
              </a:buClr>
              <a:buNone/>
            </a:pPr>
            <a:endParaRPr lang="en-AU" sz="16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Tx/>
              <a:buNone/>
            </a:pPr>
            <a:endParaRPr lang="en-AU" sz="16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 typeface="Wingdings" charset="0"/>
              <a:buNone/>
            </a:pPr>
            <a:endParaRPr lang="en-US" sz="2800" u="sng" dirty="0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114800" y="23622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</a:pPr>
            <a:endParaRPr lang="en-AU" sz="1600"/>
          </a:p>
        </p:txBody>
      </p:sp>
    </p:spTree>
    <p:extLst>
      <p:ext uri="{BB962C8B-B14F-4D97-AF65-F5344CB8AC3E}">
        <p14:creationId xmlns:p14="http://schemas.microsoft.com/office/powerpoint/2010/main" val="41005593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114800" y="23622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</a:pPr>
            <a:endParaRPr lang="en-AU" sz="1600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71784" y="2492896"/>
            <a:ext cx="8856663" cy="3425972"/>
            <a:chOff x="107504" y="1778563"/>
            <a:chExt cx="8856984" cy="3594654"/>
          </a:xfrm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107504" y="1778563"/>
              <a:ext cx="8856984" cy="3594654"/>
              <a:chOff x="287016" y="1502764"/>
              <a:chExt cx="8856984" cy="2931025"/>
            </a:xfrm>
          </p:grpSpPr>
          <p:grpSp>
            <p:nvGrpSpPr>
              <p:cNvPr id="10" name="Group 39"/>
              <p:cNvGrpSpPr>
                <a:grpSpLocks/>
              </p:cNvGrpSpPr>
              <p:nvPr/>
            </p:nvGrpSpPr>
            <p:grpSpPr bwMode="auto">
              <a:xfrm>
                <a:off x="287016" y="1502764"/>
                <a:ext cx="8856984" cy="680605"/>
                <a:chOff x="287016" y="1502764"/>
                <a:chExt cx="8856984" cy="680605"/>
              </a:xfrm>
            </p:grpSpPr>
            <p:sp>
              <p:nvSpPr>
                <p:cNvPr id="12" name="Freeform 4"/>
                <p:cNvSpPr>
                  <a:spLocks/>
                </p:cNvSpPr>
                <p:nvPr/>
              </p:nvSpPr>
              <p:spPr bwMode="auto">
                <a:xfrm>
                  <a:off x="287016" y="1502764"/>
                  <a:ext cx="8856984" cy="680605"/>
                </a:xfrm>
                <a:custGeom>
                  <a:avLst/>
                  <a:gdLst>
                    <a:gd name="T0" fmla="*/ 0 w 4632"/>
                    <a:gd name="T1" fmla="*/ 2147483647 h 1326"/>
                    <a:gd name="T2" fmla="*/ 2147483647 w 4632"/>
                    <a:gd name="T3" fmla="*/ 2147483647 h 1326"/>
                    <a:gd name="T4" fmla="*/ 2147483647 w 4632"/>
                    <a:gd name="T5" fmla="*/ 2147483647 h 1326"/>
                    <a:gd name="T6" fmla="*/ 2147483647 w 4632"/>
                    <a:gd name="T7" fmla="*/ 2147483647 h 1326"/>
                    <a:gd name="T8" fmla="*/ 2147483647 w 4632"/>
                    <a:gd name="T9" fmla="*/ 2147483647 h 1326"/>
                    <a:gd name="T10" fmla="*/ 2147483647 w 4632"/>
                    <a:gd name="T11" fmla="*/ 2147483647 h 1326"/>
                    <a:gd name="T12" fmla="*/ 2147483647 w 4632"/>
                    <a:gd name="T13" fmla="*/ 2147483647 h 1326"/>
                    <a:gd name="T14" fmla="*/ 2147483647 w 4632"/>
                    <a:gd name="T15" fmla="*/ 2147483647 h 1326"/>
                    <a:gd name="T16" fmla="*/ 2147483647 w 4632"/>
                    <a:gd name="T17" fmla="*/ 2147483647 h 1326"/>
                    <a:gd name="T18" fmla="*/ 2147483647 w 4632"/>
                    <a:gd name="T19" fmla="*/ 2147483647 h 1326"/>
                    <a:gd name="T20" fmla="*/ 0 w 4632"/>
                    <a:gd name="T21" fmla="*/ 2147483647 h 132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632"/>
                    <a:gd name="T34" fmla="*/ 0 h 1326"/>
                    <a:gd name="T35" fmla="*/ 4632 w 4632"/>
                    <a:gd name="T36" fmla="*/ 1326 h 132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632" h="1326">
                      <a:moveTo>
                        <a:pt x="0" y="1310"/>
                      </a:moveTo>
                      <a:cubicBezTo>
                        <a:pt x="0" y="842"/>
                        <a:pt x="1476" y="4"/>
                        <a:pt x="2324" y="2"/>
                      </a:cubicBezTo>
                      <a:cubicBezTo>
                        <a:pt x="3172" y="0"/>
                        <a:pt x="4620" y="914"/>
                        <a:pt x="4632" y="1310"/>
                      </a:cubicBezTo>
                      <a:cubicBezTo>
                        <a:pt x="4460" y="1150"/>
                        <a:pt x="4164" y="1150"/>
                        <a:pt x="4060" y="1314"/>
                      </a:cubicBezTo>
                      <a:cubicBezTo>
                        <a:pt x="3936" y="1150"/>
                        <a:pt x="3644" y="1158"/>
                        <a:pt x="3496" y="1314"/>
                      </a:cubicBezTo>
                      <a:cubicBezTo>
                        <a:pt x="3348" y="1158"/>
                        <a:pt x="3008" y="1154"/>
                        <a:pt x="2888" y="1326"/>
                      </a:cubicBezTo>
                      <a:cubicBezTo>
                        <a:pt x="2784" y="1150"/>
                        <a:pt x="2464" y="1162"/>
                        <a:pt x="2320" y="1310"/>
                      </a:cubicBezTo>
                      <a:cubicBezTo>
                        <a:pt x="2168" y="1158"/>
                        <a:pt x="1864" y="1154"/>
                        <a:pt x="1752" y="1314"/>
                      </a:cubicBezTo>
                      <a:cubicBezTo>
                        <a:pt x="1616" y="1150"/>
                        <a:pt x="1300" y="1154"/>
                        <a:pt x="1176" y="1306"/>
                      </a:cubicBezTo>
                      <a:cubicBezTo>
                        <a:pt x="1064" y="1154"/>
                        <a:pt x="708" y="1154"/>
                        <a:pt x="600" y="1306"/>
                      </a:cubicBezTo>
                      <a:cubicBezTo>
                        <a:pt x="508" y="1154"/>
                        <a:pt x="124" y="1154"/>
                        <a:pt x="0" y="1310"/>
                      </a:cubicBezTo>
                      <a:close/>
                    </a:path>
                  </a:pathLst>
                </a:custGeom>
                <a:solidFill>
                  <a:srgbClr val="FF9900"/>
                </a:solidFill>
                <a:ln>
                  <a:headEnd type="none" w="sm" len="sm"/>
                  <a:tailEnd type="none" w="sm" len="sm"/>
                </a:ln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lIns="101882" tIns="50941" rIns="101882" bIns="50941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07767" y="1711979"/>
                  <a:ext cx="7667903" cy="37274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lIns="44015" tIns="44015" rIns="44015" bIns="44015" anchor="ctr">
                  <a:spAutoFit/>
                </a:bodyPr>
                <a:lstStyle/>
                <a:p>
                  <a:pPr algn="ctr" defTabSz="881063">
                    <a:spcBef>
                      <a:spcPct val="50000"/>
                    </a:spcBef>
                    <a:buClr>
                      <a:schemeClr val="tx1"/>
                    </a:buClr>
                    <a:defRPr/>
                  </a:pPr>
                  <a:r>
                    <a:rPr lang="en-AU" sz="2300" b="1" noProof="1">
                      <a:latin typeface="+mn-lt"/>
                    </a:rPr>
                    <a:t>National </a:t>
                  </a:r>
                  <a:r>
                    <a:rPr lang="en-AU" sz="2300" b="1" noProof="1" smtClean="0">
                      <a:latin typeface="+mn-lt"/>
                    </a:rPr>
                    <a:t>Priority Areas</a:t>
                  </a:r>
                  <a:endParaRPr lang="en-CA" sz="2300" b="1" noProof="1">
                    <a:latin typeface="+mn-lt"/>
                  </a:endParaRPr>
                </a:p>
              </p:txBody>
            </p:sp>
          </p:grpSp>
          <p:sp>
            <p:nvSpPr>
              <p:cNvPr id="11" name="Freeform 2"/>
              <p:cNvSpPr>
                <a:spLocks/>
              </p:cNvSpPr>
              <p:nvPr/>
            </p:nvSpPr>
            <p:spPr bwMode="auto">
              <a:xfrm>
                <a:off x="4500394" y="2183086"/>
                <a:ext cx="179395" cy="2250703"/>
              </a:xfrm>
              <a:custGeom>
                <a:avLst/>
                <a:gdLst>
                  <a:gd name="T0" fmla="*/ 2147483647 w 312"/>
                  <a:gd name="T1" fmla="*/ 0 h 2017"/>
                  <a:gd name="T2" fmla="*/ 2147483647 w 312"/>
                  <a:gd name="T3" fmla="*/ 2147483647 h 2017"/>
                  <a:gd name="T4" fmla="*/ 2147483647 w 312"/>
                  <a:gd name="T5" fmla="*/ 2147483647 h 2017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2017"/>
                  <a:gd name="T11" fmla="*/ 312 w 312"/>
                  <a:gd name="T12" fmla="*/ 2017 h 20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2017">
                    <a:moveTo>
                      <a:pt x="312" y="0"/>
                    </a:moveTo>
                    <a:lnTo>
                      <a:pt x="306" y="1715"/>
                    </a:lnTo>
                    <a:cubicBezTo>
                      <a:pt x="294" y="2017"/>
                      <a:pt x="0" y="1974"/>
                      <a:pt x="12" y="1715"/>
                    </a:cubicBezTo>
                  </a:path>
                </a:pathLst>
              </a:cu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45720" rIns="45720" anchor="ctr"/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982762" y="2826913"/>
              <a:ext cx="3312368" cy="2016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/>
                <a:t>1. </a:t>
              </a:r>
              <a:r>
                <a:rPr lang="en-US" sz="2000" dirty="0"/>
                <a:t>Raising awareness and commitment to action</a:t>
              </a:r>
            </a:p>
            <a:p>
              <a:endParaRPr lang="en-US" sz="2000" dirty="0"/>
            </a:p>
            <a:p>
              <a:r>
                <a:rPr lang="en-US" sz="2000" b="1" dirty="0" smtClean="0"/>
                <a:t>2. </a:t>
              </a:r>
              <a:r>
                <a:rPr lang="en-US" sz="2000" dirty="0" smtClean="0"/>
                <a:t>Ensuring </a:t>
              </a:r>
              <a:r>
                <a:rPr lang="en-US" sz="2000" dirty="0"/>
                <a:t>that adult learners have high quality learning opportunities &amp; outcomes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14575" y="2826913"/>
              <a:ext cx="3745048" cy="2016385"/>
            </a:xfrm>
            <a:prstGeom prst="rect">
              <a:avLst/>
            </a:prstGeom>
            <a:noFill/>
            <a:effectLst>
              <a:outerShdw sx="1000" sy="1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AU" sz="2000" b="1" dirty="0"/>
                <a:t>3. </a:t>
              </a:r>
              <a:r>
                <a:rPr lang="en-AU" sz="2000" dirty="0"/>
                <a:t>Strengthening foundation skills in the workplace</a:t>
              </a:r>
            </a:p>
            <a:p>
              <a:pPr>
                <a:defRPr/>
              </a:pPr>
              <a:endParaRPr lang="en-AU" sz="2000" dirty="0"/>
            </a:p>
            <a:p>
              <a:pPr>
                <a:defRPr/>
              </a:pPr>
              <a:r>
                <a:rPr lang="en-AU" sz="2000" b="1" dirty="0"/>
                <a:t>4. </a:t>
              </a:r>
              <a:r>
                <a:rPr lang="en-AU" sz="2000" dirty="0"/>
                <a:t>Building the capacity of the education &amp; training workforces to deliver foundation skills </a:t>
              </a:r>
              <a:endParaRPr lang="en-A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43338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1700808"/>
            <a:ext cx="7467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  <a:t>NFSS current activity</a:t>
            </a:r>
            <a:b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</a:br>
            <a: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  <a:t/>
            </a:r>
            <a:b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</a:br>
            <a:endParaRPr lang="en-US" sz="2800" dirty="0">
              <a:solidFill>
                <a:srgbClr val="4D4D4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71600" y="2362200"/>
            <a:ext cx="6821760" cy="3947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 eaLnBrk="1" hangingPunct="1">
              <a:lnSpc>
                <a:spcPct val="85000"/>
              </a:lnSpc>
              <a:spcAft>
                <a:spcPct val="20000"/>
              </a:spcAft>
              <a:buClr>
                <a:schemeClr val="bg2"/>
              </a:buClr>
              <a:buNone/>
            </a:pPr>
            <a:endParaRPr lang="en-AU" sz="16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SzPct val="120000"/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Foundation Skills Assessment </a:t>
            </a: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Tool</a:t>
            </a:r>
            <a:endParaRPr lang="en-AU" sz="2400" dirty="0">
              <a:solidFill>
                <a:srgbClr val="08080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Professional Development </a:t>
            </a: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Workshops</a:t>
            </a: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LLN Practitioner Scholarships</a:t>
            </a:r>
            <a:endParaRPr lang="en-AU" sz="2400" dirty="0">
              <a:solidFill>
                <a:srgbClr val="08080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Foundation Skills Champions</a:t>
            </a:r>
            <a:endParaRPr lang="en-AU" sz="2400" dirty="0">
              <a:solidFill>
                <a:srgbClr val="08080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Professional </a:t>
            </a: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Standards </a:t>
            </a:r>
            <a:r>
              <a:rPr lang="en-AU" sz="2400" dirty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Framework</a:t>
            </a: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Tx/>
              <a:buNone/>
            </a:pPr>
            <a:endParaRPr lang="en-AU" sz="1600" dirty="0">
              <a:solidFill>
                <a:srgbClr val="08080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Tx/>
              <a:buNone/>
            </a:pPr>
            <a:endParaRPr lang="en-AU" sz="16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 typeface="Wingdings" charset="0"/>
              <a:buNone/>
            </a:pPr>
            <a:endParaRPr lang="en-US" sz="2800" u="sng" dirty="0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114800" y="23622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</a:pPr>
            <a:endParaRPr lang="en-AU" sz="1600"/>
          </a:p>
        </p:txBody>
      </p:sp>
    </p:spTree>
    <p:extLst>
      <p:ext uri="{BB962C8B-B14F-4D97-AF65-F5344CB8AC3E}">
        <p14:creationId xmlns:p14="http://schemas.microsoft.com/office/powerpoint/2010/main" val="17226702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700808"/>
            <a:ext cx="8784976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  <a:t>Resources</a:t>
            </a:r>
            <a:b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</a:br>
            <a: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  <a:t> </a:t>
            </a:r>
            <a:b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</a:br>
            <a: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  <a:t/>
            </a:r>
            <a:br>
              <a:rPr lang="en-US" sz="2800" dirty="0" smtClean="0">
                <a:solidFill>
                  <a:srgbClr val="4D4D4D"/>
                </a:solidFill>
                <a:latin typeface="Arial" charset="0"/>
                <a:ea typeface="ＭＳ Ｐゴシック" charset="0"/>
              </a:rPr>
            </a:br>
            <a:endParaRPr lang="en-US" sz="2800" dirty="0">
              <a:solidFill>
                <a:srgbClr val="4D4D4D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71600" y="2362200"/>
            <a:ext cx="6821760" cy="3443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lnSpc>
                <a:spcPct val="85000"/>
              </a:lnSpc>
              <a:spcAft>
                <a:spcPct val="20000"/>
              </a:spcAft>
              <a:buClr>
                <a:srgbClr val="005677"/>
              </a:buClr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Foundation Skills Workforce Development Projects, including e-newsletter </a:t>
            </a:r>
            <a:b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www.dfeest.sa.gov.au</a:t>
            </a: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endParaRPr lang="en-AU" sz="2400" dirty="0" smtClean="0">
              <a:solidFill>
                <a:srgbClr val="08080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lvl="1" indent="-342900" eaLnBrk="1" hangingPunct="1">
              <a:lnSpc>
                <a:spcPct val="85000"/>
              </a:lnSpc>
              <a:spcAft>
                <a:spcPct val="20000"/>
              </a:spcAft>
              <a:buClr>
                <a:srgbClr val="005677"/>
              </a:buClr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Foundation Skills Assessment Tool consultation schedule </a:t>
            </a:r>
            <a:r>
              <a:rPr lang="en-AU" sz="2400" u="sng" dirty="0" smtClean="0">
                <a:hlinkClick r:id="rId4"/>
              </a:rPr>
              <a:t>www.acer.edu.au/tests/fsat</a:t>
            </a:r>
            <a:r>
              <a:rPr lang="en-AU" sz="2400" u="sng" dirty="0" smtClean="0"/>
              <a:t/>
            </a:r>
            <a:br>
              <a:rPr lang="en-AU" sz="2400" u="sng" dirty="0" smtClean="0"/>
            </a:br>
            <a:endParaRPr lang="en-AU" sz="2400" dirty="0" smtClean="0">
              <a:solidFill>
                <a:srgbClr val="08080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lvl="1" indent="-342900" eaLnBrk="1" hangingPunct="1">
              <a:lnSpc>
                <a:spcPct val="85000"/>
              </a:lnSpc>
              <a:spcAft>
                <a:spcPct val="20000"/>
              </a:spcAft>
              <a:buClr>
                <a:srgbClr val="005677"/>
              </a:buClr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</a:rPr>
              <a:t>Professional Development Workshops. Coming soon. </a:t>
            </a:r>
            <a:r>
              <a:rPr lang="en-AU" sz="2400" dirty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  <a:hlinkClick r:id="rId5" action="ppaction://hlinkfile"/>
              </a:rPr>
              <a:t>i</a:t>
            </a:r>
            <a:r>
              <a:rPr lang="en-AU" sz="2400" dirty="0" smtClean="0">
                <a:solidFill>
                  <a:srgbClr val="080808"/>
                </a:solidFill>
                <a:latin typeface="Arial" charset="0"/>
                <a:ea typeface="ＭＳ Ｐゴシック" charset="0"/>
                <a:cs typeface="ＭＳ Ｐゴシック" charset="0"/>
                <a:hlinkClick r:id="rId5" action="ppaction://hlinkfile"/>
              </a:rPr>
              <a:t>nnovation.gov.au/skills</a:t>
            </a:r>
            <a:endParaRPr lang="en-AU" sz="2400" dirty="0" smtClean="0">
              <a:solidFill>
                <a:srgbClr val="08080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lvl="1" indent="-342900" eaLnBrk="1" hangingPunct="1">
              <a:lnSpc>
                <a:spcPct val="85000"/>
              </a:lnSpc>
              <a:spcAft>
                <a:spcPct val="20000"/>
              </a:spcAft>
              <a:buClr>
                <a:srgbClr val="005677"/>
              </a:buClr>
              <a:buFont typeface="Wingdings" charset="0"/>
              <a:buChar char="n"/>
            </a:pPr>
            <a:endParaRPr lang="en-AU" sz="1600" dirty="0">
              <a:solidFill>
                <a:srgbClr val="08080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lvl="1" indent="-342900" eaLnBrk="1" hangingPunct="1">
              <a:lnSpc>
                <a:spcPct val="85000"/>
              </a:lnSpc>
              <a:spcAft>
                <a:spcPct val="20000"/>
              </a:spcAft>
              <a:buClr>
                <a:srgbClr val="005677"/>
              </a:buClr>
              <a:buFont typeface="Wingdings" charset="0"/>
              <a:buChar char="n"/>
            </a:pPr>
            <a:endParaRPr lang="en-AU" sz="1600" dirty="0" smtClean="0">
              <a:solidFill>
                <a:srgbClr val="08080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lvl="1" indent="0" eaLnBrk="1" hangingPunct="1">
              <a:lnSpc>
                <a:spcPct val="85000"/>
              </a:lnSpc>
              <a:spcAft>
                <a:spcPct val="20000"/>
              </a:spcAft>
              <a:buClr>
                <a:schemeClr val="bg2"/>
              </a:buClr>
              <a:buNone/>
            </a:pPr>
            <a:endParaRPr lang="en-AU" sz="16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Tx/>
              <a:buNone/>
            </a:pPr>
            <a:endParaRPr lang="en-AU" sz="16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5000"/>
              </a:lnSpc>
              <a:spcAft>
                <a:spcPct val="20000"/>
              </a:spcAft>
              <a:buClr>
                <a:srgbClr val="507976"/>
              </a:buClr>
              <a:buFont typeface="Wingdings" charset="0"/>
              <a:buNone/>
            </a:pPr>
            <a:endParaRPr lang="en-US" sz="2800" u="sng" dirty="0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114800" y="23622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</a:pPr>
            <a:endParaRPr lang="en-AU" sz="1600"/>
          </a:p>
        </p:txBody>
      </p:sp>
    </p:spTree>
    <p:extLst>
      <p:ext uri="{BB962C8B-B14F-4D97-AF65-F5344CB8AC3E}">
        <p14:creationId xmlns:p14="http://schemas.microsoft.com/office/powerpoint/2010/main" val="1372997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ISRtemplate">
  <a:themeElements>
    <a:clrScheme name="DIISR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ISR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IISR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R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R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re Publishing Document" ma:contentTypeID="0x01010097F86F0C24D64525B252BB20BD9D45A700EFF90B4B5794C245BA666C458629D967" ma:contentTypeVersion="16" ma:contentTypeDescription="Core Publishing Document, inherited from OOTB document." ma:contentTypeScope="" ma:versionID="f2b5ec4a144f15b6b10f7c8ab61309d0">
  <xsd:schema xmlns:xsd="http://www.w3.org/2001/XMLSchema" xmlns:xs="http://www.w3.org/2001/XMLSchema" xmlns:p="http://schemas.microsoft.com/office/2006/metadata/properties" xmlns:ns1="http://schemas.microsoft.com/sharepoint/v3" xmlns:ns2="d75815c0-4cd0-4c67-a5cd-db0dfd60aa8c" xmlns:ns3="c9391d67-0d52-487f-a26a-6e76c5804612" targetNamespace="http://schemas.microsoft.com/office/2006/metadata/properties" ma:root="true" ma:fieldsID="c3dd11ef77846dd1b46070dcbc061800" ns1:_="" ns2:_="" ns3:_="">
    <xsd:import namespace="http://schemas.microsoft.com/sharepoint/v3"/>
    <xsd:import namespace="d75815c0-4cd0-4c67-a5cd-db0dfd60aa8c"/>
    <xsd:import namespace="c9391d67-0d52-487f-a26a-6e76c5804612"/>
    <xsd:element name="properties">
      <xsd:complexType>
        <xsd:sequence>
          <xsd:element name="documentManagement">
            <xsd:complexType>
              <xsd:all>
                <xsd:element ref="ns2:CorePublishingComments" minOccurs="0"/>
                <xsd:element ref="ns1:PublishingStartDate" minOccurs="0"/>
                <xsd:element ref="ns1:PublishingExpirationDate" minOccurs="0"/>
                <xsd:element ref="ns2:CorePublishingDocumentContact"/>
                <xsd:element ref="ns3:SubjectLookupField" minOccurs="0"/>
                <xsd:element ref="ns3:KeywordsLookupField" minOccurs="0"/>
                <xsd:element ref="ns3:CorePublishingDocumentCategory" minOccurs="0"/>
                <xsd:element ref="ns2:IPSCategory" minOccurs="0"/>
                <xsd:element ref="ns2:CorePublishingFileReference"/>
                <xsd:element ref="ns2:IncludeInNotificationsAndUpdates" minOccurs="0"/>
                <xsd:element ref="ns2:IncludeInContentRollups" minOccurs="0"/>
                <xsd:element ref="ns2:IncludeInRSSFeeds" minOccurs="0"/>
                <xsd:element ref="ns2:CorePublishingDocumentChangeDescription" minOccurs="0"/>
                <xsd:element ref="ns3:DocumentRollup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tart Date" ma:description="" ma:internalName="PublishingStartDate">
      <xsd:simpleType>
        <xsd:restriction base="dms:Unknown"/>
      </xsd:simpleType>
    </xsd:element>
    <xsd:element name="PublishingExpirationDate" ma:index="10" nillable="true" ma:displayName="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815c0-4cd0-4c67-a5cd-db0dfd60aa8c" elementFormDefault="qualified">
    <xsd:import namespace="http://schemas.microsoft.com/office/2006/documentManagement/types"/>
    <xsd:import namespace="http://schemas.microsoft.com/office/infopath/2007/PartnerControls"/>
    <xsd:element name="CorePublishingComments" ma:index="8" nillable="true" ma:displayName="Description" ma:description="Used for DC.Description metadata." ma:internalName="CorePublishingComments">
      <xsd:simpleType>
        <xsd:restriction base="dms:Note">
          <xsd:maxLength value="255"/>
        </xsd:restriction>
      </xsd:simpleType>
    </xsd:element>
    <xsd:element name="CorePublishingDocumentContact" ma:index="11" ma:displayName="Document Contact" ma:list="UserInfo" ma:internalName="CorePublishingDocument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PSCategory" ma:index="15" nillable="true" ma:displayName="IPS Category" ma:description="Used for FOI/IPS categorisation." ma:format="Dropdown" ma:internalName="IPSCategory">
      <xsd:simpleType>
        <xsd:restriction base="dms:Choice">
          <xsd:enumeration value="1. Who we are"/>
          <xsd:enumeration value="2. What we do"/>
          <xsd:enumeration value="3. Our reports"/>
          <xsd:enumeration value="4. Consultation"/>
          <xsd:enumeration value="5. Our strategic and business priorities"/>
          <xsd:enumeration value="6. Routinely requested information"/>
          <xsd:enumeration value="7. Our finances"/>
          <xsd:enumeration value="8. Our lists"/>
          <xsd:enumeration value="9. Our submissions"/>
          <xsd:enumeration value="10. Our policies"/>
        </xsd:restriction>
      </xsd:simpleType>
    </xsd:element>
    <xsd:element name="CorePublishingFileReference" ma:index="16" ma:displayName="File Reference" ma:description="Audit Requirement." ma:internalName="CorePublishingFileReference">
      <xsd:simpleType>
        <xsd:restriction base="dms:Text"/>
      </xsd:simpleType>
    </xsd:element>
    <xsd:element name="IncludeInNotificationsAndUpdates" ma:index="17" nillable="true" ma:displayName="Include in Email Updates" ma:default="1" ma:internalName="IncludeInNotificationsAndUpdates">
      <xsd:simpleType>
        <xsd:restriction base="dms:Boolean"/>
      </xsd:simpleType>
    </xsd:element>
    <xsd:element name="IncludeInContentRollups" ma:index="18" nillable="true" ma:displayName="Include In Content Rollups" ma:default="0" ma:description="Used at the site owners' discretion to include/exclude pages from 'rollup' web parts such as content queries." ma:internalName="IncludeInContentRollups">
      <xsd:simpleType>
        <xsd:restriction base="dms:Boolean"/>
      </xsd:simpleType>
    </xsd:element>
    <xsd:element name="IncludeInRSSFeeds" ma:index="19" nillable="true" ma:displayName="Include In RSS Feeds" ma:default="0" ma:description="Used at the site owners' discretion to include/exclude documents from RSS feeds." ma:internalName="IncludeInRSSFeeds">
      <xsd:simpleType>
        <xsd:restriction base="dms:Boolean"/>
      </xsd:simpleType>
    </xsd:element>
    <xsd:element name="CorePublishingDocumentChangeDescription" ma:index="20" nillable="true" ma:displayName="Document Change Description" ma:description="Description of the current version of the document - can be of assistance to reviewers/approvers (and can be included in the workflow emails)." ma:internalName="CorePublishingDocumentChange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1d67-0d52-487f-a26a-6e76c5804612" elementFormDefault="qualified">
    <xsd:import namespace="http://schemas.microsoft.com/office/2006/documentManagement/types"/>
    <xsd:import namespace="http://schemas.microsoft.com/office/infopath/2007/PartnerControls"/>
    <xsd:element name="SubjectLookupField" ma:index="12" nillable="true" ma:displayName="Subject" ma:list="c3fac1b7-0e08-42bc-90d1-3fdf2de82350" ma:internalName="SubjectLookupField" ma:web="c9391d67-0d52-487f-a26a-6e76c58046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eywordsLookupField" ma:index="13" nillable="true" ma:displayName="Keywords" ma:list="c00197e4-ad3f-4d7f-9c01-ab3d1b8caaa5" ma:internalName="KeywordsLookupField" ma:web="c9391d67-0d52-487f-a26a-6e76c58046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rePublishingDocumentCategory" ma:index="14" nillable="true" ma:displayName="Document Category" ma:description="Document Type list is used for source data. Used for DC.Type.documentType metadata." ma:list="{0fbcbeb8-f5d8-47af-b3b1-793cbcb001a1}" ma:internalName="CorePublishingDocumentCategory" ma:showField="Title" ma:web="{c9391d67-0d52-487f-a26a-6e76c5804612}">
      <xsd:simpleType>
        <xsd:restriction base="dms:Lookup"/>
      </xsd:simpleType>
    </xsd:element>
    <xsd:element name="DocumentRollupCategory" ma:index="21" nillable="true" ma:displayName="Rollup Category" ma:description="Document Rollup Category list is used for source data, populated by the site owners. Used at the site owners' discretion to include/exclude certain categories of pages in rollups." ma:list="{559678b9-eb26-4dd7-85b9-c2302a53dc62}" ma:internalName="DocumentRollupCategory" ma:showField="Title" ma:web="{c9391d67-0d52-487f-a26a-6e76c5804612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19611C-2225-49BD-AFB6-5B788708B32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C1F396B0-9D35-44B3-9F64-4F148B746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75815c0-4cd0-4c67-a5cd-db0dfd60aa8c"/>
    <ds:schemaRef ds:uri="c9391d67-0d52-487f-a26a-6e76c58046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0CF103-F89E-4970-86CE-D85059001C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</TotalTime>
  <Words>209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Wingdings</vt:lpstr>
      <vt:lpstr>Custom Design</vt:lpstr>
      <vt:lpstr>DIISRtemplate</vt:lpstr>
      <vt:lpstr>National Foundation Skills  Strategy for Adults</vt:lpstr>
      <vt:lpstr>Presentation Outline</vt:lpstr>
      <vt:lpstr>Findings from the 2006 OECD Adult Literacy and Life Skills (ALLS) Survey</vt:lpstr>
      <vt:lpstr>OECD Program for the International Assessment of Adult Competencies (PIAAC) 2013 </vt:lpstr>
      <vt:lpstr>Strategy overview   </vt:lpstr>
      <vt:lpstr>PowerPoint Presentation</vt:lpstr>
      <vt:lpstr>NFSS current activity  </vt:lpstr>
      <vt:lpstr>Resources    </vt:lpstr>
    </vt:vector>
  </TitlesOfParts>
  <Company>DIISR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DIISRTE presentation</dc:title>
  <dc:creator>Phounsell</dc:creator>
  <dc:description>powerpoint presentation</dc:description>
  <cp:lastModifiedBy>BFS User</cp:lastModifiedBy>
  <cp:revision>77</cp:revision>
  <cp:lastPrinted>2014-03-24T23:15:03Z</cp:lastPrinted>
  <dcterms:created xsi:type="dcterms:W3CDTF">2010-07-23T06:04:45Z</dcterms:created>
  <dcterms:modified xsi:type="dcterms:W3CDTF">2014-03-27T05:29:46Z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 Number">
    <vt:lpwstr/>
  </property>
  <property fmtid="{D5CDD505-2E9C-101B-9397-08002B2CF9AE}" pid="3" name="Document Category">
    <vt:lpwstr>Forms/Templates</vt:lpwstr>
  </property>
  <property fmtid="{D5CDD505-2E9C-101B-9397-08002B2CF9AE}" pid="4" name="ContentType">
    <vt:lpwstr>Intranet Document</vt:lpwstr>
  </property>
  <property fmtid="{D5CDD505-2E9C-101B-9397-08002B2CF9AE}" pid="5" name="display_urn:schemas-microsoft-com:office:office#Editor">
    <vt:lpwstr>Gardiner, Amy</vt:lpwstr>
  </property>
  <property fmtid="{D5CDD505-2E9C-101B-9397-08002B2CF9AE}" pid="6" name="xd_Signature">
    <vt:lpwstr/>
  </property>
  <property fmtid="{D5CDD505-2E9C-101B-9397-08002B2CF9AE}" pid="7" name="TemplateUrl">
    <vt:lpwstr/>
  </property>
  <property fmtid="{D5CDD505-2E9C-101B-9397-08002B2CF9AE}" pid="8" name="xd_ProgID">
    <vt:lpwstr/>
  </property>
  <property fmtid="{D5CDD505-2E9C-101B-9397-08002B2CF9AE}" pid="9" name="display_urn:schemas-microsoft-com:office:office#Author">
    <vt:lpwstr>Gardiner, Amy</vt:lpwstr>
  </property>
  <property fmtid="{D5CDD505-2E9C-101B-9397-08002B2CF9AE}" pid="10" name="ContentTypeId">
    <vt:lpwstr>0x010100925154EF238E4F40B4D5C9A1E334582D000C440CA3C5CAE14989F497AA16C04EDD</vt:lpwstr>
  </property>
  <property fmtid="{D5CDD505-2E9C-101B-9397-08002B2CF9AE}" pid="11" name="CorePublishingComments">
    <vt:lpwstr>powerpoint presentation</vt:lpwstr>
  </property>
</Properties>
</file>