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608" r:id="rId2"/>
    <p:sldId id="611" r:id="rId3"/>
    <p:sldId id="656" r:id="rId4"/>
    <p:sldId id="655" r:id="rId5"/>
    <p:sldId id="657" r:id="rId6"/>
    <p:sldId id="607" r:id="rId7"/>
    <p:sldId id="619" r:id="rId8"/>
    <p:sldId id="620" r:id="rId9"/>
    <p:sldId id="621" r:id="rId10"/>
    <p:sldId id="654" r:id="rId11"/>
    <p:sldId id="622" r:id="rId12"/>
    <p:sldId id="623" r:id="rId13"/>
    <p:sldId id="650" r:id="rId14"/>
    <p:sldId id="658" r:id="rId15"/>
    <p:sldId id="659" r:id="rId16"/>
    <p:sldId id="660" r:id="rId17"/>
    <p:sldId id="661" r:id="rId18"/>
  </p:sldIdLst>
  <p:sldSz cx="9144000" cy="6858000" type="screen4x3"/>
  <p:notesSz cx="6692900" cy="98679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C23"/>
    <a:srgbClr val="B5A2FC"/>
    <a:srgbClr val="856B74"/>
    <a:srgbClr val="3FB2C1"/>
    <a:srgbClr val="822B00"/>
    <a:srgbClr val="AC24AC"/>
    <a:srgbClr val="FFFFC9"/>
    <a:srgbClr val="660066"/>
    <a:srgbClr val="FF0000"/>
    <a:srgbClr val="F5E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10" autoAdjust="0"/>
  </p:normalViewPr>
  <p:slideViewPr>
    <p:cSldViewPr>
      <p:cViewPr>
        <p:scale>
          <a:sx n="70" d="100"/>
          <a:sy n="70" d="100"/>
        </p:scale>
        <p:origin x="-11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102"/>
      </p:cViewPr>
      <p:guideLst>
        <p:guide orient="horz" pos="3108"/>
        <p:guide pos="2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257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0" tIns="45270" rIns="90540" bIns="452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5877" y="0"/>
            <a:ext cx="28511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0" tIns="45270" rIns="90540" bIns="452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93238"/>
            <a:ext cx="29257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0" tIns="45270" rIns="90540" bIns="452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5877" y="9393238"/>
            <a:ext cx="28511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0" tIns="45270" rIns="90540" bIns="452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5B0E09-3145-4EDE-AF57-46A2B398CA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9767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257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0" tIns="45270" rIns="90540" bIns="452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25877" y="0"/>
            <a:ext cx="28511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0" tIns="45270" rIns="90540" bIns="452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89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757238"/>
            <a:ext cx="4946650" cy="3711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5" y="4695825"/>
            <a:ext cx="48768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0" tIns="45270" rIns="90540" bIns="452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593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93238"/>
            <a:ext cx="29257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0" tIns="45270" rIns="90540" bIns="452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93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5877" y="9393238"/>
            <a:ext cx="28511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0" tIns="45270" rIns="90540" bIns="452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25DB73-6B2D-4C34-A4DC-92BDC686F60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288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7188" y="363538"/>
            <a:ext cx="3043237" cy="2284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51620" y="3077458"/>
            <a:ext cx="5371990" cy="610291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AU" b="1" dirty="0" smtClean="0"/>
          </a:p>
          <a:p>
            <a:r>
              <a:rPr lang="en-AU" dirty="0" smtClean="0"/>
              <a:t>...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A6F7-EEA3-4305-BEF1-7084C9CE780C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7338" y="220663"/>
            <a:ext cx="2713037" cy="2036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>
              <a:latin typeface="+mn-lt"/>
              <a:cs typeface="+mn-cs"/>
            </a:endParaRPr>
          </a:p>
          <a:p>
            <a:r>
              <a:rPr lang="en-AU" dirty="0" smtClean="0"/>
              <a:t>Based on Dreyfus</a:t>
            </a:r>
            <a:r>
              <a:rPr lang="en-AU" baseline="0" dirty="0" smtClean="0"/>
              <a:t> and Dreyfus and Benner work but also</a:t>
            </a:r>
          </a:p>
          <a:p>
            <a:endParaRPr lang="en-AU" baseline="0" dirty="0" smtClean="0"/>
          </a:p>
          <a:p>
            <a:r>
              <a:rPr lang="en-AU" baseline="0" dirty="0" smtClean="0"/>
              <a:t>Also substantiated by other research on novice and expert behaviour.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A6F7-EEA3-4305-BEF1-7084C9CE780C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7338" y="220663"/>
            <a:ext cx="2713037" cy="2036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51621" y="2720440"/>
            <a:ext cx="5371516" cy="64080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AU" dirty="0" smtClean="0"/>
              <a:t>Novice:</a:t>
            </a:r>
          </a:p>
          <a:p>
            <a:r>
              <a:rPr lang="en-AU" dirty="0">
                <a:latin typeface="+mn-lt"/>
                <a:cs typeface="+mn-cs"/>
              </a:rPr>
              <a:t>Has little or no practical experience of the Skill Area. </a:t>
            </a:r>
          </a:p>
          <a:p>
            <a:r>
              <a:rPr lang="en-AU" dirty="0">
                <a:latin typeface="+mn-lt"/>
                <a:cs typeface="+mn-cs"/>
              </a:rPr>
              <a:t>Is highly reliant on </a:t>
            </a:r>
            <a:r>
              <a:rPr lang="en-AU" i="1" dirty="0">
                <a:latin typeface="+mn-lt"/>
                <a:cs typeface="+mn-cs"/>
              </a:rPr>
              <a:t>theoretical knowledge</a:t>
            </a:r>
            <a:r>
              <a:rPr lang="en-AU" dirty="0">
                <a:latin typeface="+mn-lt"/>
                <a:cs typeface="+mn-cs"/>
              </a:rPr>
              <a:t> and </a:t>
            </a:r>
            <a:r>
              <a:rPr lang="en-AU" i="1" dirty="0">
                <a:latin typeface="+mn-lt"/>
                <a:cs typeface="+mn-cs"/>
              </a:rPr>
              <a:t>rules</a:t>
            </a:r>
            <a:r>
              <a:rPr lang="en-AU" dirty="0">
                <a:latin typeface="+mn-lt"/>
                <a:cs typeface="+mn-cs"/>
              </a:rPr>
              <a:t> to complete tasks. </a:t>
            </a:r>
          </a:p>
          <a:p>
            <a:endParaRPr lang="en-AU" dirty="0" smtClean="0"/>
          </a:p>
          <a:p>
            <a:r>
              <a:rPr lang="en-AU" dirty="0" smtClean="0"/>
              <a:t>Capable (Dreyfus and Dreyfus</a:t>
            </a:r>
            <a:r>
              <a:rPr lang="en-AU" baseline="0" dirty="0" smtClean="0"/>
              <a:t> used C</a:t>
            </a:r>
            <a:r>
              <a:rPr lang="en-AU" dirty="0" smtClean="0"/>
              <a:t>ompetent):</a:t>
            </a:r>
          </a:p>
          <a:p>
            <a:r>
              <a:rPr lang="en-AU" dirty="0">
                <a:latin typeface="+mn-lt"/>
                <a:cs typeface="+mn-cs"/>
              </a:rPr>
              <a:t>Has sufficient practical experience and understanding of the Skill Area to operate automatically within the </a:t>
            </a:r>
            <a:r>
              <a:rPr lang="en-AU" i="1" dirty="0">
                <a:latin typeface="+mn-lt"/>
                <a:cs typeface="+mn-cs"/>
              </a:rPr>
              <a:t>rules</a:t>
            </a:r>
            <a:r>
              <a:rPr lang="en-AU" dirty="0">
                <a:latin typeface="+mn-lt"/>
                <a:cs typeface="+mn-cs"/>
              </a:rPr>
              <a:t>, as well as to successfully complete some non-routine tasks. </a:t>
            </a:r>
          </a:p>
          <a:p>
            <a:r>
              <a:rPr lang="en-AU" dirty="0">
                <a:latin typeface="+mn-lt"/>
                <a:cs typeface="+mn-cs"/>
              </a:rPr>
              <a:t>Uses a systematic approach to tasks, especially in unfamiliar situations.</a:t>
            </a:r>
          </a:p>
          <a:p>
            <a:endParaRPr lang="en-AU" dirty="0" smtClean="0"/>
          </a:p>
          <a:p>
            <a:r>
              <a:rPr lang="en-AU" dirty="0" smtClean="0"/>
              <a:t>Expert:</a:t>
            </a:r>
          </a:p>
          <a:p>
            <a:r>
              <a:rPr lang="en-AU" dirty="0">
                <a:latin typeface="+mn-lt"/>
                <a:cs typeface="+mn-cs"/>
              </a:rPr>
              <a:t>Has extensive practical experience of the Skill Area, with both a big picture understanding and an eye for relevant fine detail.</a:t>
            </a:r>
          </a:p>
          <a:p>
            <a:r>
              <a:rPr lang="en-AU" dirty="0">
                <a:latin typeface="+mn-lt"/>
                <a:cs typeface="+mn-cs"/>
              </a:rPr>
              <a:t>Operates </a:t>
            </a:r>
            <a:r>
              <a:rPr lang="en-AU" u="sng" dirty="0">
                <a:latin typeface="+mn-lt"/>
                <a:cs typeface="+mn-cs"/>
              </a:rPr>
              <a:t>intuitively</a:t>
            </a:r>
            <a:r>
              <a:rPr lang="en-AU" dirty="0">
                <a:latin typeface="+mn-lt"/>
                <a:cs typeface="+mn-cs"/>
              </a:rPr>
              <a:t> and </a:t>
            </a:r>
            <a:r>
              <a:rPr lang="en-AU" u="sng" dirty="0">
                <a:latin typeface="+mn-lt"/>
                <a:cs typeface="+mn-cs"/>
              </a:rPr>
              <a:t>in a fluid, flexible and highly effective way</a:t>
            </a:r>
            <a:r>
              <a:rPr lang="en-AU" dirty="0">
                <a:latin typeface="+mn-lt"/>
                <a:cs typeface="+mn-cs"/>
              </a:rPr>
              <a:t>, in both familiar situations and those that are unfamiliar, complex and challenging. </a:t>
            </a:r>
          </a:p>
          <a:p>
            <a:r>
              <a:rPr lang="en-AU" dirty="0">
                <a:latin typeface="+mn-lt"/>
                <a:cs typeface="+mn-cs"/>
              </a:rPr>
              <a:t>Will often challenge the </a:t>
            </a:r>
            <a:r>
              <a:rPr lang="en-AU" i="1" dirty="0">
                <a:latin typeface="+mn-lt"/>
                <a:cs typeface="+mn-cs"/>
              </a:rPr>
              <a:t>rules</a:t>
            </a:r>
            <a:r>
              <a:rPr lang="en-AU" dirty="0">
                <a:latin typeface="+mn-lt"/>
                <a:cs typeface="+mn-cs"/>
              </a:rPr>
              <a:t> and the way in which things are done.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[Canadian surgeons example]</a:t>
            </a:r>
          </a:p>
          <a:p>
            <a:endParaRPr lang="en-AU" dirty="0" smtClean="0"/>
          </a:p>
          <a:p>
            <a:r>
              <a:rPr lang="en-AU" dirty="0" smtClean="0"/>
              <a:t>What helps someone move along the spectrum are practical</a:t>
            </a:r>
            <a:r>
              <a:rPr lang="en-AU" baseline="0" dirty="0" smtClean="0"/>
              <a:t> experience, reflections, opportunities to demonstrate and develop, support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A6F7-EEA3-4305-BEF1-7084C9CE780C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7338" y="292100"/>
            <a:ext cx="3068637" cy="2303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80704" y="2934651"/>
            <a:ext cx="5442433" cy="619383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AU" dirty="0">
              <a:latin typeface="+mn-lt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A6F7-EEA3-4305-BEF1-7084C9CE780C}" type="slidenum">
              <a:rPr lang="en-AU" smtClean="0"/>
              <a:pPr/>
              <a:t>9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7338" y="220663"/>
            <a:ext cx="2713037" cy="2036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Don’t forget Influencing factors down the</a:t>
            </a:r>
            <a:r>
              <a:rPr lang="en-AU" baseline="0" dirty="0" smtClean="0"/>
              <a:t> bottom!!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A6F7-EEA3-4305-BEF1-7084C9CE780C}" type="slidenum">
              <a:rPr lang="en-AU" smtClean="0"/>
              <a:pPr/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7338" y="220663"/>
            <a:ext cx="2713037" cy="2036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A6F7-EEA3-4305-BEF1-7084C9CE780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9107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7338" y="220663"/>
            <a:ext cx="2713037" cy="2036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138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A6F7-EEA3-4305-BEF1-7084C9CE780C}" type="slidenum">
              <a:rPr lang="en-AU" smtClean="0"/>
              <a:pPr/>
              <a:t>13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457200"/>
            <a:ext cx="1547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9750" y="0"/>
            <a:ext cx="979488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6527800"/>
            <a:ext cx="43402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15304" cy="7858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42886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92867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72400" cy="7858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72400" cy="7858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0125"/>
            <a:ext cx="77724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1028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64513" y="0"/>
            <a:ext cx="979487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0066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0066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0066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0066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9pPr>
    </p:titleStyle>
    <p:bodyStyle>
      <a:lvl1pPr marL="4763" indent="-476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361950" indent="-3619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bg1"/>
          </a:solidFill>
          <a:latin typeface="+mn-lt"/>
        </a:defRPr>
      </a:lvl2pPr>
      <a:lvl3pPr marL="717550" indent="-3540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</a:defRPr>
      </a:lvl3pPr>
      <a:lvl4pPr marL="1074738" indent="-3603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1439863" indent="-3619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ustry.gov.au/skil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0392" y="6381328"/>
            <a:ext cx="837868" cy="369991"/>
          </a:xfrm>
          <a:prstGeom prst="rect">
            <a:avLst/>
          </a:prstGeom>
        </p:spPr>
        <p:txBody>
          <a:bodyPr/>
          <a:lstStyle/>
          <a:p>
            <a:fld id="{47C3A457-2326-4F09-B985-47F0F15F68B2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412776"/>
            <a:ext cx="8246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...describes a set of 10 Skill Areas identified by </a:t>
            </a:r>
            <a:br>
              <a:rPr lang="en-AU" sz="2400" dirty="0" smtClean="0"/>
            </a:br>
            <a:r>
              <a:rPr lang="en-AU" sz="2400" dirty="0" smtClean="0"/>
              <a:t>Australian employers (and others) as critical to</a:t>
            </a:r>
            <a:br>
              <a:rPr lang="en-AU" sz="2400" dirty="0" smtClean="0"/>
            </a:br>
            <a:r>
              <a:rPr lang="en-AU" sz="2400" dirty="0" smtClean="0"/>
              <a:t>successful participation in work</a:t>
            </a:r>
          </a:p>
          <a:p>
            <a:pPr>
              <a:buFont typeface="Arial" pitchFamily="34" charset="0"/>
              <a:buChar char="•"/>
            </a:pPr>
            <a:endParaRPr lang="en-AU" sz="2400" dirty="0" smtClean="0"/>
          </a:p>
          <a:p>
            <a:r>
              <a:rPr lang="en-AU" sz="2400" i="1" dirty="0" smtClean="0">
                <a:solidFill>
                  <a:srgbClr val="0000FF"/>
                </a:solidFill>
              </a:rPr>
              <a:t>work - any activity directed </a:t>
            </a:r>
            <a:r>
              <a:rPr lang="en-AU" sz="2400" i="1" dirty="0">
                <a:solidFill>
                  <a:srgbClr val="0000FF"/>
                </a:solidFill>
              </a:rPr>
              <a:t>at a </a:t>
            </a:r>
            <a:r>
              <a:rPr lang="en-AU" sz="2400" i="1" dirty="0" smtClean="0">
                <a:solidFill>
                  <a:srgbClr val="0000FF"/>
                </a:solidFill>
              </a:rPr>
              <a:t>specific purpose</a:t>
            </a:r>
          </a:p>
          <a:p>
            <a:r>
              <a:rPr lang="en-AU" sz="2400" i="1" dirty="0" smtClean="0">
                <a:solidFill>
                  <a:srgbClr val="0000FF"/>
                </a:solidFill>
              </a:rPr>
              <a:t>that involves mental or </a:t>
            </a:r>
            <a:r>
              <a:rPr lang="en-AU" sz="2400" i="1" dirty="0">
                <a:solidFill>
                  <a:srgbClr val="0000FF"/>
                </a:solidFill>
              </a:rPr>
              <a:t>physical </a:t>
            </a:r>
            <a:r>
              <a:rPr lang="en-AU" sz="2400" i="1" dirty="0" smtClean="0">
                <a:solidFill>
                  <a:srgbClr val="0000FF"/>
                </a:solidFill>
              </a:rPr>
              <a:t>effort</a:t>
            </a:r>
          </a:p>
          <a:p>
            <a:pPr>
              <a:buFont typeface="Arial" pitchFamily="34" charset="0"/>
              <a:buChar char="•"/>
            </a:pPr>
            <a:endParaRPr lang="en-AU" sz="2400" dirty="0" smtClean="0">
              <a:solidFill>
                <a:srgbClr val="0000FF"/>
              </a:solidFill>
            </a:endParaRPr>
          </a:p>
          <a:p>
            <a:pPr marL="0" lvl="1">
              <a:buFont typeface="Arial" pitchFamily="34" charset="0"/>
              <a:buChar char="•"/>
            </a:pPr>
            <a:endParaRPr lang="en-AU" sz="2400" dirty="0" smtClean="0"/>
          </a:p>
          <a:p>
            <a:endParaRPr lang="en-AU" sz="2400" dirty="0">
              <a:solidFill>
                <a:srgbClr val="0000FF"/>
              </a:solidFill>
            </a:endParaRPr>
          </a:p>
          <a:p>
            <a:endParaRPr lang="en-AU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The CSFW....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946339" y="1641930"/>
            <a:ext cx="7034718" cy="4756276"/>
            <a:chOff x="946339" y="1409028"/>
            <a:chExt cx="7034718" cy="4756276"/>
          </a:xfrm>
        </p:grpSpPr>
        <p:sp>
          <p:nvSpPr>
            <p:cNvPr id="6" name="Oval 5"/>
            <p:cNvSpPr/>
            <p:nvPr/>
          </p:nvSpPr>
          <p:spPr>
            <a:xfrm>
              <a:off x="1691680" y="1414654"/>
              <a:ext cx="3456384" cy="3384376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000">
                <a:spcAft>
                  <a:spcPts val="1200"/>
                </a:spcAft>
              </a:pPr>
              <a:r>
                <a:rPr lang="en-AU" b="1" dirty="0" smtClean="0">
                  <a:solidFill>
                    <a:schemeClr val="accent2"/>
                  </a:solidFill>
                </a:rPr>
                <a:t>Existing skills and knowledge</a:t>
              </a:r>
            </a:p>
            <a:p>
              <a:pPr marL="108000">
                <a:spcAft>
                  <a:spcPts val="1200"/>
                </a:spcAft>
              </a:pPr>
              <a:r>
                <a:rPr lang="en-AU" b="1" dirty="0" smtClean="0">
                  <a:solidFill>
                    <a:schemeClr val="accent2"/>
                  </a:solidFill>
                </a:rPr>
                <a:t>Familiarity with </a:t>
              </a:r>
              <a:br>
                <a:rPr lang="en-AU" b="1" dirty="0" smtClean="0">
                  <a:solidFill>
                    <a:schemeClr val="accent2"/>
                  </a:solidFill>
                </a:rPr>
              </a:br>
              <a:r>
                <a:rPr lang="en-AU" b="1" dirty="0" smtClean="0">
                  <a:solidFill>
                    <a:schemeClr val="accent2"/>
                  </a:solidFill>
                </a:rPr>
                <a:t>the context</a:t>
              </a:r>
            </a:p>
            <a:p>
              <a:pPr marL="108000">
                <a:spcAft>
                  <a:spcPts val="1200"/>
                </a:spcAft>
              </a:pPr>
              <a:r>
                <a:rPr lang="en-AU" b="1" dirty="0" smtClean="0">
                  <a:solidFill>
                    <a:schemeClr val="accent2"/>
                  </a:solidFill>
                </a:rPr>
                <a:t>Degree of </a:t>
              </a:r>
              <a:br>
                <a:rPr lang="en-AU" b="1" dirty="0" smtClean="0">
                  <a:solidFill>
                    <a:schemeClr val="accent2"/>
                  </a:solidFill>
                </a:rPr>
              </a:br>
              <a:r>
                <a:rPr lang="en-AU" b="1" dirty="0" smtClean="0">
                  <a:solidFill>
                    <a:schemeClr val="accent2"/>
                  </a:solidFill>
                </a:rPr>
                <a:t>motivation</a:t>
              </a:r>
            </a:p>
            <a:p>
              <a:pPr marL="108000">
                <a:spcAft>
                  <a:spcPts val="1200"/>
                </a:spcAft>
              </a:pPr>
              <a:r>
                <a:rPr lang="en-AU" b="1" dirty="0" smtClean="0">
                  <a:solidFill>
                    <a:schemeClr val="accent2"/>
                  </a:solidFill>
                </a:rPr>
                <a:t>Self-belief and resilience</a:t>
              </a:r>
              <a:endParaRPr lang="en-AU" b="1" dirty="0">
                <a:solidFill>
                  <a:schemeClr val="accent2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742034" y="4690640"/>
              <a:ext cx="1598802" cy="1474664"/>
            </a:xfrm>
            <a:prstGeom prst="ellipse">
              <a:avLst/>
            </a:prstGeom>
            <a:solidFill>
              <a:schemeClr val="accent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 dirty="0" smtClean="0">
                  <a:solidFill>
                    <a:srgbClr val="660066"/>
                  </a:solidFill>
                </a:rPr>
                <a:t>External factors</a:t>
              </a:r>
              <a:endParaRPr lang="en-AU" b="1" dirty="0">
                <a:solidFill>
                  <a:srgbClr val="660066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901424" y="1409028"/>
              <a:ext cx="3456384" cy="3384376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spcAft>
                  <a:spcPts val="1200"/>
                </a:spcAft>
              </a:pPr>
              <a:r>
                <a:rPr lang="en-AU" b="1" dirty="0" smtClean="0">
                  <a:solidFill>
                    <a:schemeClr val="accent2"/>
                  </a:solidFill>
                </a:rPr>
                <a:t>Nature and </a:t>
              </a:r>
              <a:br>
                <a:rPr lang="en-AU" b="1" dirty="0" smtClean="0">
                  <a:solidFill>
                    <a:schemeClr val="accent2"/>
                  </a:solidFill>
                </a:rPr>
              </a:br>
              <a:r>
                <a:rPr lang="en-AU" b="1" dirty="0" smtClean="0">
                  <a:solidFill>
                    <a:schemeClr val="accent2"/>
                  </a:solidFill>
                </a:rPr>
                <a:t>degree </a:t>
              </a:r>
              <a:br>
                <a:rPr lang="en-AU" b="1" dirty="0" smtClean="0">
                  <a:solidFill>
                    <a:schemeClr val="accent2"/>
                  </a:solidFill>
                </a:rPr>
              </a:br>
              <a:r>
                <a:rPr lang="en-AU" b="1" dirty="0" smtClean="0">
                  <a:solidFill>
                    <a:schemeClr val="accent2"/>
                  </a:solidFill>
                </a:rPr>
                <a:t>of support</a:t>
              </a:r>
            </a:p>
            <a:p>
              <a:pPr algn="r">
                <a:spcAft>
                  <a:spcPts val="1200"/>
                </a:spcAft>
              </a:pPr>
              <a:r>
                <a:rPr lang="en-AU" b="1" dirty="0" smtClean="0">
                  <a:solidFill>
                    <a:schemeClr val="accent2"/>
                  </a:solidFill>
                </a:rPr>
                <a:t>Complexity of </a:t>
              </a:r>
              <a:br>
                <a:rPr lang="en-AU" b="1" dirty="0" smtClean="0">
                  <a:solidFill>
                    <a:schemeClr val="accent2"/>
                  </a:solidFill>
                </a:rPr>
              </a:br>
              <a:r>
                <a:rPr lang="en-AU" b="1" dirty="0" smtClean="0">
                  <a:solidFill>
                    <a:schemeClr val="accent2"/>
                  </a:solidFill>
                </a:rPr>
                <a:t>tasks</a:t>
              </a:r>
            </a:p>
            <a:p>
              <a:pPr algn="r">
                <a:spcAft>
                  <a:spcPts val="1200"/>
                </a:spcAft>
              </a:pPr>
              <a:r>
                <a:rPr lang="en-AU" b="1" dirty="0" smtClean="0">
                  <a:solidFill>
                    <a:schemeClr val="accent2"/>
                  </a:solidFill>
                </a:rPr>
                <a:t>Level of </a:t>
              </a:r>
              <a:br>
                <a:rPr lang="en-AU" b="1" dirty="0" smtClean="0">
                  <a:solidFill>
                    <a:schemeClr val="accent2"/>
                  </a:solidFill>
                </a:rPr>
              </a:br>
              <a:r>
                <a:rPr lang="en-AU" b="1" dirty="0" smtClean="0">
                  <a:solidFill>
                    <a:schemeClr val="accent2"/>
                  </a:solidFill>
                </a:rPr>
                <a:t>autonomy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67944" y="2440018"/>
              <a:ext cx="9361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solidFill>
                    <a:srgbClr val="660066"/>
                  </a:solidFill>
                </a:rPr>
                <a:t>Culture and value-based factors</a:t>
              </a:r>
              <a:endParaRPr lang="en-AU" dirty="0">
                <a:solidFill>
                  <a:srgbClr val="660066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112150" y="2679013"/>
              <a:ext cx="23762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000" b="1" dirty="0" smtClean="0">
                  <a:solidFill>
                    <a:srgbClr val="660066"/>
                  </a:solidFill>
                </a:rPr>
                <a:t>Individual   factors</a:t>
              </a:r>
              <a:endParaRPr lang="en-AU" sz="2000" b="1" dirty="0">
                <a:solidFill>
                  <a:srgbClr val="660066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6592870" y="2910909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000" b="1" dirty="0" smtClean="0">
                  <a:solidFill>
                    <a:srgbClr val="660066"/>
                  </a:solidFill>
                </a:rPr>
                <a:t>Work   factors</a:t>
              </a:r>
              <a:endParaRPr lang="en-AU" sz="2000" b="1" dirty="0">
                <a:solidFill>
                  <a:srgbClr val="660066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835696" y="505176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srgbClr val="660066"/>
                </a:solidFill>
              </a:rPr>
              <a:t>Core Skills for Work Developmental Framework</a:t>
            </a:r>
          </a:p>
          <a:p>
            <a:pPr algn="ctr"/>
            <a:endParaRPr lang="en-AU" sz="2400" b="1" dirty="0" smtClean="0">
              <a:solidFill>
                <a:srgbClr val="660066"/>
              </a:solidFill>
            </a:endParaRPr>
          </a:p>
          <a:p>
            <a:pPr algn="ctr"/>
            <a:r>
              <a:rPr lang="en-AU" sz="2400" b="1" dirty="0" smtClean="0">
                <a:solidFill>
                  <a:srgbClr val="660066"/>
                </a:solidFill>
              </a:rPr>
              <a:t>Influencing Factors</a:t>
            </a:r>
            <a:endParaRPr lang="en-AU" sz="2400" b="1" dirty="0">
              <a:solidFill>
                <a:srgbClr val="660066"/>
              </a:solidFill>
            </a:endParaRPr>
          </a:p>
        </p:txBody>
      </p:sp>
      <p:pic>
        <p:nvPicPr>
          <p:cNvPr id="15" name="Picture 14" descr="\\File-server\shareddocs\Ithaca Group\8-Reference\Logos and Masthead\From Rhys April 2010\Ithaca Report Cover (Header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2094" y="6093296"/>
            <a:ext cx="2304256" cy="50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Elements of the Framework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7C3A457-2326-4F09-B985-47F0F15F68B2}" type="slidenum">
              <a:rPr lang="en-AU" smtClean="0"/>
              <a:pPr/>
              <a:t>11</a:t>
            </a:fld>
            <a:endParaRPr lang="en-AU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99605"/>
              </p:ext>
            </p:extLst>
          </p:nvPr>
        </p:nvGraphicFramePr>
        <p:xfrm>
          <a:off x="157549" y="1700809"/>
          <a:ext cx="8784977" cy="5112414"/>
        </p:xfrm>
        <a:graphic>
          <a:graphicData uri="http://schemas.openxmlformats.org/drawingml/2006/table">
            <a:tbl>
              <a:tblPr/>
              <a:tblGrid>
                <a:gridCol w="1246099"/>
                <a:gridCol w="3600400"/>
                <a:gridCol w="792088"/>
                <a:gridCol w="864096"/>
                <a:gridCol w="720080"/>
                <a:gridCol w="864096"/>
                <a:gridCol w="698118"/>
              </a:tblGrid>
              <a:tr h="79208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Skill Cluster</a:t>
                      </a:r>
                    </a:p>
                  </a:txBody>
                  <a:tcPr marL="39609" marR="39609" marT="20905" marB="20905" anchor="ctr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Skill Area 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 anchor="ctr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Stage </a:t>
                      </a: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Novice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Stage </a:t>
                      </a: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Advanced Beginner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Stage </a:t>
                      </a: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Capable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Stage </a:t>
                      </a: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Proficient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Stage5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Expert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rowSpan="2"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     Navigate</a:t>
                      </a:r>
                      <a:b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world </a:t>
                      </a: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of work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1a. Manage career and work life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1b. Work with roles, rights and </a:t>
                      </a: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protocols</a:t>
                      </a: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rowSpan="3"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     Interact </a:t>
                      </a: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with others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2a. Communicate for work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2b. Connect and work with others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2c. Recognise and utilise </a:t>
                      </a: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diverse </a:t>
                      </a: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perspectives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rowSpan="5">
                  <a:txBody>
                    <a:bodyPr/>
                    <a:lstStyle/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    Get </a:t>
                      </a: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work done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3a. Plan and organise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3b. Make decisions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6695" indent="-226695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3c. Identify and solve problems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3d. Create and innovate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4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3e. Work in a digital </a:t>
                      </a:r>
                      <a:r>
                        <a:rPr lang="en-AU" sz="14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world</a:t>
                      </a: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b="1" dirty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57">
                <a:tc gridSpan="7">
                  <a:txBody>
                    <a:bodyPr/>
                    <a:lstStyle/>
                    <a:p>
                      <a:pPr marL="228600" indent="-228600" algn="ctr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INFLUENCING</a:t>
                      </a:r>
                      <a:r>
                        <a:rPr lang="en-AU" sz="1800" b="1" baseline="0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FACTORS </a:t>
                      </a:r>
                      <a:endParaRPr lang="en-AU" sz="1800" b="1" dirty="0" smtClean="0">
                        <a:solidFill>
                          <a:srgbClr val="660066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endParaRPr lang="en-AU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20905" marB="20905">
                    <a:lnL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A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09" marR="39609" marT="0" marB="0">
                    <a:lnL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5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4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48680"/>
            <a:ext cx="7715304" cy="576064"/>
          </a:xfrm>
        </p:spPr>
        <p:txBody>
          <a:bodyPr/>
          <a:lstStyle/>
          <a:p>
            <a:r>
              <a:rPr lang="en-AU" dirty="0" smtClean="0"/>
              <a:t>3c. Identify and solve problems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16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Identifying and addressing routine and </a:t>
            </a:r>
            <a:br>
              <a:rPr lang="en-AU" dirty="0" smtClean="0"/>
            </a:br>
            <a:r>
              <a:rPr lang="en-AU" dirty="0" smtClean="0"/>
              <a:t>non-routine problems in order to achieve </a:t>
            </a:r>
            <a:br>
              <a:rPr lang="en-AU" dirty="0" smtClean="0"/>
            </a:br>
            <a:r>
              <a:rPr lang="en-AU" dirty="0" smtClean="0"/>
              <a:t>work objectives.  It involves: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anticipating or identifying problems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taking steps to solve them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reflecting on what happens</a:t>
            </a:r>
          </a:p>
          <a:p>
            <a:pPr>
              <a:buNone/>
            </a:pPr>
            <a:endParaRPr lang="en-AU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00392" y="6381328"/>
            <a:ext cx="837868" cy="369991"/>
          </a:xfrm>
          <a:prstGeom prst="rect">
            <a:avLst/>
          </a:prstGeom>
        </p:spPr>
        <p:txBody>
          <a:bodyPr/>
          <a:lstStyle/>
          <a:p>
            <a:fld id="{47C3A457-2326-4F09-B985-47F0F15F68B2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18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48680"/>
            <a:ext cx="7715304" cy="1008112"/>
          </a:xfrm>
        </p:spPr>
        <p:txBody>
          <a:bodyPr/>
          <a:lstStyle/>
          <a:p>
            <a:r>
              <a:rPr lang="en-AU" dirty="0" smtClean="0"/>
              <a:t>Focus areas &amp; </a:t>
            </a:r>
            <a:br>
              <a:rPr lang="en-AU" dirty="0" smtClean="0"/>
            </a:br>
            <a:r>
              <a:rPr lang="en-AU" dirty="0" smtClean="0"/>
              <a:t>Performance Features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497027"/>
              </p:ext>
            </p:extLst>
          </p:nvPr>
        </p:nvGraphicFramePr>
        <p:xfrm>
          <a:off x="251520" y="1412777"/>
          <a:ext cx="8208911" cy="5445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224136"/>
                <a:gridCol w="414571"/>
                <a:gridCol w="881573"/>
                <a:gridCol w="292926"/>
                <a:gridCol w="1003218"/>
                <a:gridCol w="171281"/>
                <a:gridCol w="1174499"/>
                <a:gridCol w="94380"/>
                <a:gridCol w="1080119"/>
              </a:tblGrid>
              <a:tr h="124305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AU" sz="3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Focus Areas</a:t>
                      </a:r>
                    </a:p>
                  </a:txBody>
                  <a:tcPr marL="68580" marR="68580" marT="36000" marB="720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A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Novice Stage 1</a:t>
                      </a:r>
                      <a:endParaRPr lang="en-A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7200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A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Adv</a:t>
                      </a:r>
                      <a:r>
                        <a:rPr lang="en-AU" sz="2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beginner </a:t>
                      </a:r>
                      <a:r>
                        <a:rPr lang="en-A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Stage 2</a:t>
                      </a:r>
                      <a:endParaRPr lang="en-A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7200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A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7200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A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Capable Stage 3</a:t>
                      </a:r>
                      <a:endParaRPr lang="en-A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7200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A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72000" anchor="ctr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A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Proficient Stage 4</a:t>
                      </a:r>
                      <a:endParaRPr lang="en-A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7200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A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7200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en-A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720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AU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Expert Stage 5</a:t>
                      </a:r>
                      <a:endParaRPr lang="en-A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72000" anchor="ctr"/>
                </a:tc>
              </a:tr>
              <a:tr h="10263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Identify  problems</a:t>
                      </a:r>
                      <a:endParaRPr lang="en-A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gridSpan="2"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gridSpan="2">
                  <a:txBody>
                    <a:bodyPr/>
                    <a:lstStyle/>
                    <a:p>
                      <a:endParaRPr lang="en-AU" dirty="0"/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gridSpan="3"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68580" marR="68580" marT="36000" marB="72000"/>
                </a:tc>
              </a:tr>
              <a:tr h="187161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Apply problem-solving processes</a:t>
                      </a:r>
                      <a:endParaRPr lang="en-A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 anchor="ctr">
                    <a:solidFill>
                      <a:schemeClr val="accent1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 smtClean="0">
                          <a:solidFill>
                            <a:srgbClr val="000000"/>
                          </a:solidFill>
                        </a:rPr>
                        <a:t>Performance Features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 smtClean="0"/>
                        <a:t>describe the kinds of things someone </a:t>
                      </a:r>
                      <a:r>
                        <a:rPr lang="en-AU" sz="2400" dirty="0" smtClean="0">
                          <a:solidFill>
                            <a:srgbClr val="FF0000"/>
                          </a:solidFill>
                        </a:rPr>
                        <a:t>knows, understands and can do</a:t>
                      </a:r>
                      <a:r>
                        <a:rPr lang="en-AU" sz="2400" dirty="0" smtClean="0"/>
                        <a:t> at each stage of performance</a:t>
                      </a:r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30417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2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Review outcomes</a:t>
                      </a:r>
                      <a:r>
                        <a:rPr lang="en-AU" sz="2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A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720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00392" y="6381328"/>
            <a:ext cx="837868" cy="369991"/>
          </a:xfrm>
          <a:prstGeom prst="rect">
            <a:avLst/>
          </a:prstGeom>
        </p:spPr>
        <p:txBody>
          <a:bodyPr/>
          <a:lstStyle/>
          <a:p>
            <a:fld id="{47C3A457-2326-4F09-B985-47F0F15F68B2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33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state of play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784576"/>
          </a:xfrm>
        </p:spPr>
        <p:txBody>
          <a:bodyPr/>
          <a:lstStyle/>
          <a:p>
            <a:pPr lvl="1"/>
            <a:r>
              <a:rPr lang="en-AU" dirty="0" err="1" smtClean="0"/>
              <a:t>CSfW</a:t>
            </a:r>
            <a:r>
              <a:rPr lang="en-AU" dirty="0" smtClean="0"/>
              <a:t> is a resource that you can use as part of a broader strategy to help you and your clients achieve what you need to achieve </a:t>
            </a:r>
          </a:p>
          <a:p>
            <a:pPr lvl="1"/>
            <a:r>
              <a:rPr lang="en-AU" dirty="0" smtClean="0"/>
              <a:t>But nobody says you have to use it! 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Not mandated for use in TPs</a:t>
            </a:r>
          </a:p>
          <a:p>
            <a:pPr lvl="2"/>
            <a:r>
              <a:rPr lang="en-AU" dirty="0" smtClean="0"/>
              <a:t>IBSA has adopted it in preference to Employability Skills </a:t>
            </a:r>
          </a:p>
          <a:p>
            <a:pPr lvl="1"/>
            <a:r>
              <a:rPr lang="en-AU" dirty="0" smtClean="0"/>
              <a:t>Not mandated for use in WELL or SEE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smtClean="0"/>
              <a:t> Applications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5144616"/>
          </a:xfrm>
        </p:spPr>
        <p:txBody>
          <a:bodyPr/>
          <a:lstStyle/>
          <a:p>
            <a:pPr lvl="1"/>
            <a:r>
              <a:rPr lang="en-AU" sz="2400" dirty="0" smtClean="0"/>
              <a:t>Make </a:t>
            </a:r>
            <a:r>
              <a:rPr lang="en-AU" sz="2400" dirty="0" err="1" smtClean="0"/>
              <a:t>csfw</a:t>
            </a:r>
            <a:r>
              <a:rPr lang="en-AU" sz="2400" dirty="0" smtClean="0"/>
              <a:t> explicit in a specific context</a:t>
            </a:r>
          </a:p>
          <a:p>
            <a:pPr lvl="1"/>
            <a:r>
              <a:rPr lang="en-AU" sz="2400" dirty="0" smtClean="0"/>
              <a:t>Help a client</a:t>
            </a:r>
          </a:p>
          <a:p>
            <a:pPr lvl="2"/>
            <a:r>
              <a:rPr lang="en-AU" sz="2000" dirty="0" smtClean="0"/>
              <a:t> identify strengths</a:t>
            </a:r>
          </a:p>
          <a:p>
            <a:pPr lvl="2"/>
            <a:r>
              <a:rPr lang="en-AU" sz="2000" dirty="0" smtClean="0"/>
              <a:t> identify examples of their skills in action, </a:t>
            </a:r>
          </a:p>
          <a:p>
            <a:pPr lvl="2"/>
            <a:r>
              <a:rPr lang="en-AU" sz="2000" dirty="0" smtClean="0"/>
              <a:t>think about how to adapt skills developed in one context to another </a:t>
            </a:r>
          </a:p>
          <a:p>
            <a:pPr lvl="2"/>
            <a:r>
              <a:rPr lang="en-AU" sz="2000" dirty="0" smtClean="0"/>
              <a:t>Enhance a CV or prepare for an interview </a:t>
            </a:r>
          </a:p>
          <a:p>
            <a:pPr lvl="1"/>
            <a:r>
              <a:rPr lang="en-AU" sz="2400" dirty="0" smtClean="0"/>
              <a:t>Liaise with potential employers about </a:t>
            </a:r>
            <a:r>
              <a:rPr lang="en-AU" sz="2400" dirty="0" err="1" smtClean="0"/>
              <a:t>CSfW</a:t>
            </a:r>
            <a:r>
              <a:rPr lang="en-AU" sz="2400" dirty="0" smtClean="0"/>
              <a:t> requirements and expectations &amp; get specific feedback</a:t>
            </a:r>
          </a:p>
          <a:p>
            <a:pPr lvl="1"/>
            <a:r>
              <a:rPr lang="en-AU" sz="2400" dirty="0" smtClean="0"/>
              <a:t>Monitor progress and use as evidence for funders</a:t>
            </a:r>
          </a:p>
          <a:p>
            <a:pPr lvl="1"/>
            <a:r>
              <a:rPr lang="en-AU" sz="2400" dirty="0" smtClean="0"/>
              <a:t>And much more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 more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000600"/>
          </a:xfrm>
        </p:spPr>
        <p:txBody>
          <a:bodyPr/>
          <a:lstStyle/>
          <a:p>
            <a:r>
              <a:rPr lang="en-AU" dirty="0" smtClean="0">
                <a:hlinkClick r:id="rId2"/>
              </a:rPr>
              <a:t>www.industry.gov.au/skills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Core Skills for Work developmental Framework available for download </a:t>
            </a:r>
          </a:p>
          <a:p>
            <a:r>
              <a:rPr lang="en-AU" dirty="0" smtClean="0"/>
              <a:t> Also check ‘Tools and resources’ </a:t>
            </a:r>
          </a:p>
          <a:p>
            <a:endParaRPr lang="en-AU" dirty="0" smtClean="0"/>
          </a:p>
          <a:p>
            <a:r>
              <a:rPr lang="en-AU" dirty="0" smtClean="0"/>
              <a:t>Contact</a:t>
            </a:r>
            <a:r>
              <a:rPr lang="en-AU" smtClean="0"/>
              <a:t>: kate.perkins@acer.edu.au</a:t>
            </a:r>
            <a:endParaRPr lang="en-A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AU" sz="2000" smtClean="0"/>
          </a:p>
          <a:p>
            <a:pPr lvl="2"/>
            <a:endParaRPr lang="en-AU" sz="2000" smtClean="0"/>
          </a:p>
          <a:p>
            <a:pPr lvl="1"/>
            <a:endParaRPr lang="en-AU" sz="2400" smtClean="0"/>
          </a:p>
          <a:p>
            <a:pPr lvl="1"/>
            <a:endParaRPr lang="en-AU" sz="2400" smtClean="0"/>
          </a:p>
          <a:p>
            <a:pPr lvl="2"/>
            <a:endParaRPr lang="en-AU" sz="2000" smtClean="0"/>
          </a:p>
          <a:p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35496" y="188640"/>
            <a:ext cx="8136904" cy="78581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AU" sz="4000" b="1" kern="0" dirty="0" smtClean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Core Skills for work including work performance, LLN skills, Technical or Discipline Specific Skills and Contex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4" y="1052736"/>
            <a:ext cx="5904656" cy="563544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259632" y="1700808"/>
            <a:ext cx="2502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/>
            <a:r>
              <a:rPr lang="en-AU" sz="2000" b="1" dirty="0" smtClean="0">
                <a:solidFill>
                  <a:srgbClr val="FF0000"/>
                </a:solidFill>
              </a:rPr>
              <a:t>The </a:t>
            </a:r>
            <a:r>
              <a:rPr lang="en-AU" sz="2000" b="1" dirty="0" err="1" smtClean="0">
                <a:solidFill>
                  <a:srgbClr val="FF0000"/>
                </a:solidFill>
              </a:rPr>
              <a:t>CSfW</a:t>
            </a:r>
            <a:endParaRPr lang="en-AU" sz="2000" b="1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78488" y="5333146"/>
            <a:ext cx="2069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AU" sz="2000" b="1" dirty="0" smtClean="0">
                <a:solidFill>
                  <a:srgbClr val="FF0000"/>
                </a:solidFill>
              </a:rPr>
              <a:t>The ACSF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5745450"/>
            <a:ext cx="2502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/>
            <a:r>
              <a:rPr lang="en-AU" sz="2000" b="1" dirty="0" smtClean="0">
                <a:solidFill>
                  <a:srgbClr val="FF0000"/>
                </a:solidFill>
              </a:rPr>
              <a:t>Work specific skills and contexts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627784" y="1988840"/>
            <a:ext cx="1512168" cy="5040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2267744" y="5301208"/>
            <a:ext cx="504056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131840" y="5949280"/>
            <a:ext cx="1008112" cy="2160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5940152" y="5013176"/>
            <a:ext cx="792088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AU" dirty="0" smtClean="0"/>
              <a:t>Who is it for?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5" name="Oval 4"/>
          <p:cNvSpPr/>
          <p:nvPr/>
        </p:nvSpPr>
        <p:spPr bwMode="auto">
          <a:xfrm>
            <a:off x="1187624" y="2780928"/>
            <a:ext cx="914400" cy="1152128"/>
          </a:xfrm>
          <a:prstGeom prst="ellipse">
            <a:avLst/>
          </a:prstGeom>
          <a:solidFill>
            <a:srgbClr val="3FB2C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844824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Sr</a:t>
            </a:r>
            <a:r>
              <a:rPr lang="en-AU" sz="2800" b="1" dirty="0" smtClean="0"/>
              <a:t> secondary </a:t>
            </a:r>
            <a:endParaRPr lang="en-AU" sz="2800" b="1" dirty="0"/>
          </a:p>
        </p:txBody>
      </p:sp>
      <p:sp>
        <p:nvSpPr>
          <p:cNvPr id="10" name="Isosceles Triangle 9"/>
          <p:cNvSpPr/>
          <p:nvPr/>
        </p:nvSpPr>
        <p:spPr bwMode="auto">
          <a:xfrm>
            <a:off x="3491880" y="5013176"/>
            <a:ext cx="45719" cy="4571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 rot="20873159">
            <a:off x="1907704" y="5085184"/>
            <a:ext cx="1060704" cy="914400"/>
          </a:xfrm>
          <a:prstGeom prst="triangle">
            <a:avLst/>
          </a:prstGeom>
          <a:solidFill>
            <a:srgbClr val="856B7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 rot="806057">
            <a:off x="3563888" y="5517232"/>
            <a:ext cx="948254" cy="1103687"/>
          </a:xfrm>
          <a:custGeom>
            <a:avLst/>
            <a:gdLst>
              <a:gd name="connsiteX0" fmla="*/ 107073 w 948254"/>
              <a:gd name="connsiteY0" fmla="*/ 300251 h 1103687"/>
              <a:gd name="connsiteX1" fmla="*/ 107073 w 948254"/>
              <a:gd name="connsiteY1" fmla="*/ 300251 h 1103687"/>
              <a:gd name="connsiteX2" fmla="*/ 543802 w 948254"/>
              <a:gd name="connsiteY2" fmla="*/ 327546 h 1103687"/>
              <a:gd name="connsiteX3" fmla="*/ 721223 w 948254"/>
              <a:gd name="connsiteY3" fmla="*/ 436729 h 1103687"/>
              <a:gd name="connsiteX4" fmla="*/ 775814 w 948254"/>
              <a:gd name="connsiteY4" fmla="*/ 477672 h 1103687"/>
              <a:gd name="connsiteX5" fmla="*/ 857700 w 948254"/>
              <a:gd name="connsiteY5" fmla="*/ 545911 h 1103687"/>
              <a:gd name="connsiteX6" fmla="*/ 871348 w 948254"/>
              <a:gd name="connsiteY6" fmla="*/ 586854 h 1103687"/>
              <a:gd name="connsiteX7" fmla="*/ 898643 w 948254"/>
              <a:gd name="connsiteY7" fmla="*/ 627797 h 1103687"/>
              <a:gd name="connsiteX8" fmla="*/ 912291 w 948254"/>
              <a:gd name="connsiteY8" fmla="*/ 682388 h 1103687"/>
              <a:gd name="connsiteX9" fmla="*/ 912291 w 948254"/>
              <a:gd name="connsiteY9" fmla="*/ 1050878 h 1103687"/>
              <a:gd name="connsiteX10" fmla="*/ 502858 w 948254"/>
              <a:gd name="connsiteY10" fmla="*/ 1037230 h 1103687"/>
              <a:gd name="connsiteX11" fmla="*/ 420972 w 948254"/>
              <a:gd name="connsiteY11" fmla="*/ 1023582 h 1103687"/>
              <a:gd name="connsiteX12" fmla="*/ 325438 w 948254"/>
              <a:gd name="connsiteY12" fmla="*/ 996287 h 1103687"/>
              <a:gd name="connsiteX13" fmla="*/ 270846 w 948254"/>
              <a:gd name="connsiteY13" fmla="*/ 982639 h 1103687"/>
              <a:gd name="connsiteX14" fmla="*/ 216255 w 948254"/>
              <a:gd name="connsiteY14" fmla="*/ 955343 h 1103687"/>
              <a:gd name="connsiteX15" fmla="*/ 175312 w 948254"/>
              <a:gd name="connsiteY15" fmla="*/ 941696 h 1103687"/>
              <a:gd name="connsiteX16" fmla="*/ 148017 w 948254"/>
              <a:gd name="connsiteY16" fmla="*/ 900752 h 1103687"/>
              <a:gd name="connsiteX17" fmla="*/ 107073 w 948254"/>
              <a:gd name="connsiteY17" fmla="*/ 873457 h 1103687"/>
              <a:gd name="connsiteX18" fmla="*/ 66130 w 948254"/>
              <a:gd name="connsiteY18" fmla="*/ 777923 h 1103687"/>
              <a:gd name="connsiteX19" fmla="*/ 25187 w 948254"/>
              <a:gd name="connsiteY19" fmla="*/ 614149 h 1103687"/>
              <a:gd name="connsiteX20" fmla="*/ 79778 w 948254"/>
              <a:gd name="connsiteY20" fmla="*/ 464024 h 1103687"/>
              <a:gd name="connsiteX21" fmla="*/ 134369 w 948254"/>
              <a:gd name="connsiteY21" fmla="*/ 382138 h 1103687"/>
              <a:gd name="connsiteX22" fmla="*/ 148017 w 948254"/>
              <a:gd name="connsiteY22" fmla="*/ 122830 h 1103687"/>
              <a:gd name="connsiteX23" fmla="*/ 175312 w 948254"/>
              <a:gd name="connsiteY23" fmla="*/ 40943 h 1103687"/>
              <a:gd name="connsiteX24" fmla="*/ 257199 w 948254"/>
              <a:gd name="connsiteY24" fmla="*/ 0 h 1103687"/>
              <a:gd name="connsiteX25" fmla="*/ 311790 w 948254"/>
              <a:gd name="connsiteY25" fmla="*/ 122830 h 1103687"/>
              <a:gd name="connsiteX26" fmla="*/ 352733 w 948254"/>
              <a:gd name="connsiteY26" fmla="*/ 204717 h 1103687"/>
              <a:gd name="connsiteX27" fmla="*/ 489211 w 948254"/>
              <a:gd name="connsiteY27" fmla="*/ 286603 h 1103687"/>
              <a:gd name="connsiteX28" fmla="*/ 557449 w 948254"/>
              <a:gd name="connsiteY28" fmla="*/ 313899 h 1103687"/>
              <a:gd name="connsiteX29" fmla="*/ 516506 w 948254"/>
              <a:gd name="connsiteY29" fmla="*/ 286603 h 11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48254" h="1103687">
                <a:moveTo>
                  <a:pt x="107073" y="300251"/>
                </a:moveTo>
                <a:lnTo>
                  <a:pt x="107073" y="300251"/>
                </a:lnTo>
                <a:cubicBezTo>
                  <a:pt x="252649" y="309349"/>
                  <a:pt x="398787" y="311869"/>
                  <a:pt x="543802" y="327546"/>
                </a:cubicBezTo>
                <a:cubicBezTo>
                  <a:pt x="604041" y="334058"/>
                  <a:pt x="685733" y="410112"/>
                  <a:pt x="721223" y="436729"/>
                </a:cubicBezTo>
                <a:cubicBezTo>
                  <a:pt x="739420" y="450377"/>
                  <a:pt x="759730" y="461588"/>
                  <a:pt x="775814" y="477672"/>
                </a:cubicBezTo>
                <a:cubicBezTo>
                  <a:pt x="828355" y="530213"/>
                  <a:pt x="800698" y="507909"/>
                  <a:pt x="857700" y="545911"/>
                </a:cubicBezTo>
                <a:cubicBezTo>
                  <a:pt x="862249" y="559559"/>
                  <a:pt x="864914" y="573987"/>
                  <a:pt x="871348" y="586854"/>
                </a:cubicBezTo>
                <a:cubicBezTo>
                  <a:pt x="878683" y="601525"/>
                  <a:pt x="892182" y="612721"/>
                  <a:pt x="898643" y="627797"/>
                </a:cubicBezTo>
                <a:cubicBezTo>
                  <a:pt x="906032" y="645037"/>
                  <a:pt x="907742" y="664191"/>
                  <a:pt x="912291" y="682388"/>
                </a:cubicBezTo>
                <a:cubicBezTo>
                  <a:pt x="914033" y="705029"/>
                  <a:pt x="948254" y="1035797"/>
                  <a:pt x="912291" y="1050878"/>
                </a:cubicBezTo>
                <a:cubicBezTo>
                  <a:pt x="786362" y="1103687"/>
                  <a:pt x="639336" y="1041779"/>
                  <a:pt x="502858" y="1037230"/>
                </a:cubicBezTo>
                <a:cubicBezTo>
                  <a:pt x="475563" y="1032681"/>
                  <a:pt x="448107" y="1029009"/>
                  <a:pt x="420972" y="1023582"/>
                </a:cubicBezTo>
                <a:cubicBezTo>
                  <a:pt x="349851" y="1009358"/>
                  <a:pt x="386149" y="1013633"/>
                  <a:pt x="325438" y="996287"/>
                </a:cubicBezTo>
                <a:cubicBezTo>
                  <a:pt x="307402" y="991134"/>
                  <a:pt x="289043" y="987188"/>
                  <a:pt x="270846" y="982639"/>
                </a:cubicBezTo>
                <a:cubicBezTo>
                  <a:pt x="252649" y="973540"/>
                  <a:pt x="234955" y="963357"/>
                  <a:pt x="216255" y="955343"/>
                </a:cubicBezTo>
                <a:cubicBezTo>
                  <a:pt x="203032" y="949676"/>
                  <a:pt x="186545" y="950683"/>
                  <a:pt x="175312" y="941696"/>
                </a:cubicBezTo>
                <a:cubicBezTo>
                  <a:pt x="162504" y="931449"/>
                  <a:pt x="159615" y="912350"/>
                  <a:pt x="148017" y="900752"/>
                </a:cubicBezTo>
                <a:cubicBezTo>
                  <a:pt x="136419" y="889154"/>
                  <a:pt x="120721" y="882555"/>
                  <a:pt x="107073" y="873457"/>
                </a:cubicBezTo>
                <a:cubicBezTo>
                  <a:pt x="63147" y="741672"/>
                  <a:pt x="133583" y="946556"/>
                  <a:pt x="66130" y="777923"/>
                </a:cubicBezTo>
                <a:cubicBezTo>
                  <a:pt x="35235" y="700684"/>
                  <a:pt x="38612" y="694697"/>
                  <a:pt x="25187" y="614149"/>
                </a:cubicBezTo>
                <a:cubicBezTo>
                  <a:pt x="52096" y="371977"/>
                  <a:pt x="0" y="555199"/>
                  <a:pt x="79778" y="464024"/>
                </a:cubicBezTo>
                <a:cubicBezTo>
                  <a:pt x="101380" y="439336"/>
                  <a:pt x="134369" y="382138"/>
                  <a:pt x="134369" y="382138"/>
                </a:cubicBezTo>
                <a:cubicBezTo>
                  <a:pt x="138918" y="295702"/>
                  <a:pt x="137704" y="208769"/>
                  <a:pt x="148017" y="122830"/>
                </a:cubicBezTo>
                <a:cubicBezTo>
                  <a:pt x="151445" y="94263"/>
                  <a:pt x="151372" y="56903"/>
                  <a:pt x="175312" y="40943"/>
                </a:cubicBezTo>
                <a:cubicBezTo>
                  <a:pt x="228225" y="5668"/>
                  <a:pt x="200694" y="18835"/>
                  <a:pt x="257199" y="0"/>
                </a:cubicBezTo>
                <a:cubicBezTo>
                  <a:pt x="300454" y="64883"/>
                  <a:pt x="279307" y="25382"/>
                  <a:pt x="311790" y="122830"/>
                </a:cubicBezTo>
                <a:cubicBezTo>
                  <a:pt x="321525" y="152033"/>
                  <a:pt x="327835" y="182931"/>
                  <a:pt x="352733" y="204717"/>
                </a:cubicBezTo>
                <a:cubicBezTo>
                  <a:pt x="383781" y="231884"/>
                  <a:pt x="447305" y="268643"/>
                  <a:pt x="489211" y="286603"/>
                </a:cubicBezTo>
                <a:cubicBezTo>
                  <a:pt x="607236" y="337185"/>
                  <a:pt x="469606" y="269976"/>
                  <a:pt x="557449" y="313899"/>
                </a:cubicBezTo>
                <a:lnTo>
                  <a:pt x="516506" y="286603"/>
                </a:lnTo>
              </a:path>
            </a:pathLst>
          </a:custGeom>
          <a:solidFill>
            <a:srgbClr val="AC24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4" name="5-Point Star 13"/>
          <p:cNvSpPr/>
          <p:nvPr/>
        </p:nvSpPr>
        <p:spPr bwMode="auto">
          <a:xfrm>
            <a:off x="3419872" y="3212976"/>
            <a:ext cx="914400" cy="91440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5" name="Donut 14"/>
          <p:cNvSpPr/>
          <p:nvPr/>
        </p:nvSpPr>
        <p:spPr bwMode="auto">
          <a:xfrm>
            <a:off x="6732240" y="1628800"/>
            <a:ext cx="914400" cy="914400"/>
          </a:xfrm>
          <a:prstGeom prst="donut">
            <a:avLst/>
          </a:prstGeom>
          <a:solidFill>
            <a:srgbClr val="822B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8" name="Smiley Face 17"/>
          <p:cNvSpPr/>
          <p:nvPr/>
        </p:nvSpPr>
        <p:spPr bwMode="auto">
          <a:xfrm>
            <a:off x="7812360" y="5373216"/>
            <a:ext cx="504056" cy="28803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9" name="Down Ribbon 18"/>
          <p:cNvSpPr/>
          <p:nvPr/>
        </p:nvSpPr>
        <p:spPr bwMode="auto">
          <a:xfrm>
            <a:off x="5436096" y="2780928"/>
            <a:ext cx="1216152" cy="612648"/>
          </a:xfrm>
          <a:prstGeom prst="ribbon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304" y="213285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VET</a:t>
            </a:r>
            <a:endParaRPr lang="en-A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3419872" y="249289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ACE </a:t>
            </a:r>
            <a:endParaRPr lang="en-A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59832" y="465313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Organisations</a:t>
            </a:r>
            <a:endParaRPr lang="en-AU" sz="2800" b="1" dirty="0"/>
          </a:p>
        </p:txBody>
      </p:sp>
      <p:sp>
        <p:nvSpPr>
          <p:cNvPr id="23" name="Moon 22"/>
          <p:cNvSpPr/>
          <p:nvPr/>
        </p:nvSpPr>
        <p:spPr bwMode="auto">
          <a:xfrm rot="2130160">
            <a:off x="5004048" y="5229200"/>
            <a:ext cx="457200" cy="914400"/>
          </a:xfrm>
          <a:prstGeom prst="moon">
            <a:avLst>
              <a:gd name="adj" fmla="val 87500"/>
            </a:avLst>
          </a:prstGeom>
          <a:solidFill>
            <a:srgbClr val="FF6C2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0192" y="341622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Universities </a:t>
            </a:r>
            <a:endParaRPr lang="en-A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AU" dirty="0" smtClean="0"/>
              <a:t>What is it for?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685800" y="2492896"/>
            <a:ext cx="7772400" cy="4136504"/>
          </a:xfrm>
        </p:spPr>
        <p:txBody>
          <a:bodyPr/>
          <a:lstStyle/>
          <a:p>
            <a:pPr marL="0" lvl="1"/>
            <a:r>
              <a:rPr lang="en-AU" dirty="0" smtClean="0"/>
              <a:t>Raising awareness </a:t>
            </a:r>
          </a:p>
          <a:p>
            <a:pPr marL="0" lvl="1"/>
            <a:r>
              <a:rPr lang="en-AU" dirty="0" smtClean="0"/>
              <a:t>Building bridges</a:t>
            </a:r>
          </a:p>
          <a:p>
            <a:pPr marL="0" lvl="1"/>
            <a:r>
              <a:rPr lang="en-AU" dirty="0" smtClean="0"/>
              <a:t>Focusing action </a:t>
            </a:r>
          </a:p>
          <a:p>
            <a:pPr marL="0" lvl="1"/>
            <a:endParaRPr lang="en-A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AU" dirty="0" smtClean="0"/>
              <a:t>How</a:t>
            </a:r>
            <a:r>
              <a:rPr lang="en-AU" baseline="0" dirty="0" smtClean="0"/>
              <a:t> does it do this?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lvl="1"/>
            <a:r>
              <a:rPr lang="en-AU" sz="2400" b="1" dirty="0" smtClean="0"/>
              <a:t>Establishes shared concepts</a:t>
            </a:r>
            <a:endParaRPr lang="en-AU" sz="2400" dirty="0" smtClean="0"/>
          </a:p>
          <a:p>
            <a:pPr marL="0" lvl="1"/>
            <a:r>
              <a:rPr lang="en-AU" sz="2400" b="1" dirty="0" smtClean="0"/>
              <a:t>Provides a common language and reference points </a:t>
            </a:r>
            <a:r>
              <a:rPr lang="en-AU" sz="2400" dirty="0" smtClean="0"/>
              <a:t>for:</a:t>
            </a:r>
          </a:p>
          <a:p>
            <a:pPr marL="712788" lvl="3"/>
            <a:r>
              <a:rPr lang="en-AU" sz="2400" dirty="0" smtClean="0"/>
              <a:t>pinpointing and discussing specific skills</a:t>
            </a:r>
          </a:p>
          <a:p>
            <a:pPr marL="712788" lvl="3"/>
            <a:r>
              <a:rPr lang="en-AU" sz="2400" dirty="0" smtClean="0"/>
              <a:t>aligning expectations</a:t>
            </a:r>
          </a:p>
          <a:p>
            <a:pPr marL="712788" lvl="3"/>
            <a:r>
              <a:rPr lang="en-AU" sz="2400" dirty="0" smtClean="0"/>
              <a:t>Exploring possibilities </a:t>
            </a:r>
          </a:p>
          <a:p>
            <a:pPr marL="712788" lvl="3"/>
            <a:r>
              <a:rPr lang="en-AU" sz="2400" dirty="0" smtClean="0"/>
              <a:t>identifying areas for further development </a:t>
            </a:r>
          </a:p>
          <a:p>
            <a:pPr marL="712788" lvl="3"/>
            <a:r>
              <a:rPr lang="en-AU" sz="2400" dirty="0" smtClean="0"/>
              <a:t>monitoring progress</a:t>
            </a:r>
          </a:p>
          <a:p>
            <a:pPr marL="712788" lvl="3"/>
            <a:r>
              <a:rPr lang="en-AU" sz="2400" dirty="0" smtClean="0"/>
              <a:t>Designing strategies, support, resources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715304" cy="785818"/>
          </a:xfrm>
        </p:spPr>
        <p:txBody>
          <a:bodyPr>
            <a:normAutofit fontScale="90000"/>
          </a:bodyPr>
          <a:lstStyle/>
          <a:p>
            <a:pPr lvl="0"/>
            <a:r>
              <a:rPr lang="en-AU" dirty="0" smtClean="0"/>
              <a:t>10 Skill Areas in 3 clusters 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772400" cy="5184576"/>
          </a:xfrm>
        </p:spPr>
        <p:txBody>
          <a:bodyPr>
            <a:normAutofit fontScale="25000" lnSpcReduction="20000"/>
          </a:bodyPr>
          <a:lstStyle/>
          <a:p>
            <a:pPr marL="633222" indent="-514350"/>
            <a:endParaRPr lang="en-AU" sz="7200" b="1" dirty="0" smtClean="0"/>
          </a:p>
          <a:p>
            <a:pPr marL="633222" lvl="0" indent="-514350">
              <a:buFont typeface="+mj-lt"/>
              <a:buAutoNum type="arabicPeriod"/>
            </a:pPr>
            <a:r>
              <a:rPr lang="en-AU" sz="9600" b="1" dirty="0" smtClean="0"/>
              <a:t>Navigate the world of work</a:t>
            </a:r>
          </a:p>
          <a:p>
            <a:pPr marL="1188000" lvl="1" indent="-514350">
              <a:buFont typeface="+mj-lt"/>
              <a:buAutoNum type="alphaLcPeriod"/>
            </a:pPr>
            <a:r>
              <a:rPr lang="en-AU" sz="8000" b="1" dirty="0" smtClean="0"/>
              <a:t>Manage career and work life</a:t>
            </a:r>
          </a:p>
          <a:p>
            <a:pPr marL="1188000" lvl="1" indent="-514350">
              <a:buFont typeface="+mj-lt"/>
              <a:buAutoNum type="alphaLcPeriod"/>
            </a:pPr>
            <a:r>
              <a:rPr lang="en-AU" sz="8000" b="1" dirty="0" smtClean="0"/>
              <a:t>Work with roles, rights and protocols</a:t>
            </a:r>
            <a:r>
              <a:rPr lang="en-AU" sz="7200" b="1" dirty="0" smtClean="0"/>
              <a:t/>
            </a:r>
            <a:br>
              <a:rPr lang="en-AU" sz="7200" b="1" dirty="0" smtClean="0"/>
            </a:br>
            <a:endParaRPr lang="en-AU" sz="7200" b="1" dirty="0" smtClean="0"/>
          </a:p>
          <a:p>
            <a:pPr marL="633222" lvl="0" indent="-514350">
              <a:buFont typeface="+mj-lt"/>
              <a:buAutoNum type="arabicPeriod"/>
            </a:pPr>
            <a:r>
              <a:rPr lang="en-AU" sz="9600" b="1" dirty="0" smtClean="0"/>
              <a:t>Interact with others</a:t>
            </a:r>
          </a:p>
          <a:p>
            <a:pPr marL="1188000" lvl="1" indent="-514350">
              <a:buFont typeface="+mj-lt"/>
              <a:buAutoNum type="alphaLcPeriod"/>
            </a:pPr>
            <a:r>
              <a:rPr lang="en-AU" sz="8000" b="1" dirty="0" smtClean="0"/>
              <a:t>Communicate for work</a:t>
            </a:r>
          </a:p>
          <a:p>
            <a:pPr marL="1188000" lvl="1" indent="-514350">
              <a:buFont typeface="+mj-lt"/>
              <a:buAutoNum type="alphaLcPeriod"/>
            </a:pPr>
            <a:r>
              <a:rPr lang="en-AU" sz="8000" b="1" dirty="0" smtClean="0"/>
              <a:t>Connect and work with others</a:t>
            </a:r>
          </a:p>
          <a:p>
            <a:pPr marL="1188000" lvl="1" indent="-514350">
              <a:buFont typeface="+mj-lt"/>
              <a:buAutoNum type="alphaLcPeriod"/>
            </a:pPr>
            <a:r>
              <a:rPr lang="en-AU" sz="8000" b="1" dirty="0" smtClean="0"/>
              <a:t>Recognise and utilise diverse perspectives</a:t>
            </a:r>
            <a:r>
              <a:rPr lang="en-AU" sz="7200" dirty="0" smtClean="0"/>
              <a:t/>
            </a:r>
            <a:br>
              <a:rPr lang="en-AU" sz="7200" dirty="0" smtClean="0"/>
            </a:br>
            <a:endParaRPr lang="en-AU" sz="7200" dirty="0" smtClean="0"/>
          </a:p>
          <a:p>
            <a:pPr marL="633222" lvl="0" indent="-514350">
              <a:buFont typeface="+mj-lt"/>
              <a:buAutoNum type="arabicPeriod"/>
            </a:pPr>
            <a:r>
              <a:rPr lang="en-AU" sz="9600" b="1" dirty="0" smtClean="0"/>
              <a:t>Get the work done</a:t>
            </a:r>
          </a:p>
          <a:p>
            <a:pPr marL="1188000" lvl="1" indent="-514350">
              <a:buFont typeface="+mj-lt"/>
              <a:buAutoNum type="alphaLcPeriod"/>
            </a:pPr>
            <a:r>
              <a:rPr lang="en-AU" sz="8000" b="1" dirty="0" smtClean="0"/>
              <a:t>Plan and organise</a:t>
            </a:r>
          </a:p>
          <a:p>
            <a:pPr marL="1188000" lvl="1" indent="-514350">
              <a:buFont typeface="+mj-lt"/>
              <a:buAutoNum type="alphaLcPeriod"/>
            </a:pPr>
            <a:r>
              <a:rPr lang="en-AU" sz="8000" b="1" dirty="0" smtClean="0"/>
              <a:t>Make decisions</a:t>
            </a:r>
          </a:p>
          <a:p>
            <a:pPr marL="1188000" lvl="1" indent="-514350">
              <a:buFont typeface="+mj-lt"/>
              <a:buAutoNum type="alphaLcPeriod"/>
            </a:pPr>
            <a:r>
              <a:rPr lang="en-AU" sz="8000" b="1" dirty="0" smtClean="0"/>
              <a:t>Identify and solve problems</a:t>
            </a:r>
          </a:p>
          <a:p>
            <a:pPr marL="1188000" lvl="1" indent="-514350">
              <a:buFont typeface="+mj-lt"/>
              <a:buAutoNum type="alphaLcPeriod"/>
            </a:pPr>
            <a:r>
              <a:rPr lang="en-AU" sz="8000" b="1" dirty="0" smtClean="0"/>
              <a:t>Create and innovate</a:t>
            </a:r>
          </a:p>
          <a:p>
            <a:pPr marL="1188000" lvl="1" indent="-514350">
              <a:buFont typeface="+mj-lt"/>
              <a:buAutoNum type="alphaLcPeriod"/>
            </a:pPr>
            <a:r>
              <a:rPr lang="en-AU" sz="8000" b="1" dirty="0" smtClean="0"/>
              <a:t>Work in a digital world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00392" y="6381328"/>
            <a:ext cx="837868" cy="369991"/>
          </a:xfrm>
          <a:prstGeom prst="rect">
            <a:avLst/>
          </a:prstGeom>
        </p:spPr>
        <p:txBody>
          <a:bodyPr/>
          <a:lstStyle/>
          <a:p>
            <a:fld id="{47C3A457-2326-4F09-B985-47F0F15F68B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28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 developmental approach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91850" y="6381328"/>
            <a:ext cx="837868" cy="369991"/>
          </a:xfrm>
          <a:prstGeom prst="rect">
            <a:avLst/>
          </a:prstGeom>
        </p:spPr>
        <p:txBody>
          <a:bodyPr/>
          <a:lstStyle/>
          <a:p>
            <a:fld id="{47C3A457-2326-4F09-B985-47F0F15F68B2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96981" y="5865748"/>
            <a:ext cx="800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225581" y="5713348"/>
            <a:ext cx="304800" cy="228600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016281" y="5713348"/>
            <a:ext cx="304800" cy="228600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806981" y="5713348"/>
            <a:ext cx="304800" cy="228600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635781" y="5713348"/>
            <a:ext cx="304800" cy="228600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8388381" y="5713348"/>
            <a:ext cx="304800" cy="228600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920781" y="6010211"/>
            <a:ext cx="990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rgbClr val="000000"/>
                </a:solidFill>
                <a:latin typeface="Arial" pitchFamily="34" charset="0"/>
              </a:rPr>
              <a:t>Novice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97181" y="6010211"/>
            <a:ext cx="1210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dirty="0" smtClean="0">
                <a:solidFill>
                  <a:srgbClr val="000000"/>
                </a:solidFill>
                <a:latin typeface="Arial" pitchFamily="34" charset="0"/>
              </a:rPr>
              <a:t>Advanced</a:t>
            </a:r>
            <a:br>
              <a:rPr lang="en-AU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AU" dirty="0" smtClean="0">
                <a:solidFill>
                  <a:srgbClr val="000000"/>
                </a:solidFill>
                <a:latin typeface="Arial" pitchFamily="34" charset="0"/>
              </a:rPr>
              <a:t>Beginner</a:t>
            </a:r>
            <a:endParaRPr lang="en-AU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178581" y="6010211"/>
            <a:ext cx="124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Arial" pitchFamily="34" charset="0"/>
              </a:rPr>
              <a:t>Proficient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219606" y="6010211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dirty="0" smtClean="0">
                <a:solidFill>
                  <a:srgbClr val="000000"/>
                </a:solidFill>
                <a:latin typeface="Arial" pitchFamily="34" charset="0"/>
              </a:rPr>
              <a:t>Capable</a:t>
            </a:r>
            <a:endParaRPr lang="en-AU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083581" y="6010211"/>
            <a:ext cx="91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Arial" pitchFamily="34" charset="0"/>
              </a:rPr>
              <a:t>Expert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1115616" y="4941168"/>
            <a:ext cx="864096" cy="360040"/>
          </a:xfrm>
          <a:prstGeom prst="rightArrow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2771800" y="4941168"/>
            <a:ext cx="864096" cy="360040"/>
          </a:xfrm>
          <a:prstGeom prst="rightArrow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7884368" y="4944937"/>
            <a:ext cx="864096" cy="36004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4499992" y="4941168"/>
            <a:ext cx="864096" cy="360040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6300192" y="4941168"/>
            <a:ext cx="864096" cy="36004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86766" cy="1252728"/>
          </a:xfrm>
        </p:spPr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00392" y="6381328"/>
            <a:ext cx="837868" cy="369991"/>
          </a:xfrm>
          <a:prstGeom prst="rect">
            <a:avLst/>
          </a:prstGeom>
        </p:spPr>
        <p:txBody>
          <a:bodyPr/>
          <a:lstStyle/>
          <a:p>
            <a:fld id="{47C3A457-2326-4F09-B985-47F0F15F68B2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08094" y="1462023"/>
            <a:ext cx="0" cy="441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996981" y="5865748"/>
            <a:ext cx="800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971600" y="5733256"/>
            <a:ext cx="304800" cy="228600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915816" y="5733256"/>
            <a:ext cx="304800" cy="228600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644008" y="5733256"/>
            <a:ext cx="304800" cy="228600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635781" y="5713348"/>
            <a:ext cx="304800" cy="228600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8388381" y="5713348"/>
            <a:ext cx="304800" cy="228600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920781" y="6010211"/>
            <a:ext cx="990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rgbClr val="000000"/>
                </a:solidFill>
                <a:latin typeface="Arial" pitchFamily="34" charset="0"/>
              </a:rPr>
              <a:t>Novice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1046194" y="5179948"/>
            <a:ext cx="3379787" cy="38735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5" name="Arc 13"/>
          <p:cNvSpPr>
            <a:spLocks/>
          </p:cNvSpPr>
          <p:nvPr/>
        </p:nvSpPr>
        <p:spPr bwMode="auto">
          <a:xfrm rot="21326196" flipV="1">
            <a:off x="4197381" y="1293748"/>
            <a:ext cx="3938588" cy="3733800"/>
          </a:xfrm>
          <a:custGeom>
            <a:avLst/>
            <a:gdLst>
              <a:gd name="T0" fmla="*/ 2147483647 w 19250"/>
              <a:gd name="T1" fmla="*/ 0 h 21599"/>
              <a:gd name="T2" fmla="*/ 2147483647 w 19250"/>
              <a:gd name="T3" fmla="*/ 2147483647 h 21599"/>
              <a:gd name="T4" fmla="*/ 0 w 19250"/>
              <a:gd name="T5" fmla="*/ 2147483647 h 21599"/>
              <a:gd name="T6" fmla="*/ 0 60000 65536"/>
              <a:gd name="T7" fmla="*/ 0 60000 65536"/>
              <a:gd name="T8" fmla="*/ 0 60000 65536"/>
              <a:gd name="T9" fmla="*/ 0 w 19250"/>
              <a:gd name="T10" fmla="*/ 0 h 21599"/>
              <a:gd name="T11" fmla="*/ 19250 w 1925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50" h="21599" fill="none" extrusionOk="0">
                <a:moveTo>
                  <a:pt x="172" y="-1"/>
                </a:moveTo>
                <a:cubicBezTo>
                  <a:pt x="8236" y="63"/>
                  <a:pt x="15593" y="4615"/>
                  <a:pt x="19250" y="11802"/>
                </a:cubicBezTo>
              </a:path>
              <a:path w="19250" h="21599" stroke="0" extrusionOk="0">
                <a:moveTo>
                  <a:pt x="172" y="-1"/>
                </a:moveTo>
                <a:cubicBezTo>
                  <a:pt x="8236" y="63"/>
                  <a:pt x="15593" y="4615"/>
                  <a:pt x="19250" y="11802"/>
                </a:cubicBezTo>
                <a:lnTo>
                  <a:pt x="0" y="21599"/>
                </a:lnTo>
                <a:lnTo>
                  <a:pt x="172" y="-1"/>
                </a:lnTo>
                <a:close/>
              </a:path>
            </a:pathLst>
          </a:custGeom>
          <a:noFill/>
          <a:ln w="635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rot="21384032" flipV="1">
            <a:off x="8080406" y="1593786"/>
            <a:ext cx="762000" cy="12192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0" y="2204864"/>
            <a:ext cx="1475656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AU" sz="2400" dirty="0" err="1" smtClean="0">
                <a:solidFill>
                  <a:srgbClr val="000000"/>
                </a:solidFill>
                <a:latin typeface="Comic Sans MS" pitchFamily="66" charset="0"/>
              </a:rPr>
              <a:t>eliance</a:t>
            </a:r>
            <a:r>
              <a:rPr lang="en-AU" sz="2400" dirty="0" smtClean="0">
                <a:solidFill>
                  <a:srgbClr val="000000"/>
                </a:solidFill>
                <a:latin typeface="Comic Sans MS" pitchFamily="66" charset="0"/>
              </a:rPr>
              <a:t> on rules</a:t>
            </a:r>
            <a:endParaRPr lang="en-AU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788024" y="1772816"/>
            <a:ext cx="3565432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dirty="0" smtClean="0">
                <a:solidFill>
                  <a:srgbClr val="0070C0"/>
                </a:solidFill>
                <a:latin typeface="Comic Sans MS" pitchFamily="66" charset="0"/>
              </a:rPr>
              <a:t>Ability to ‘read the context’ and make informed</a:t>
            </a:r>
            <a:r>
              <a:rPr lang="en-AU" sz="24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AU" sz="2400" dirty="0" smtClean="0">
                <a:solidFill>
                  <a:srgbClr val="0070C0"/>
                </a:solidFill>
                <a:latin typeface="Comic Sans MS" pitchFamily="66" charset="0"/>
              </a:rPr>
              <a:t>(and increasingly intuitive) judgments</a:t>
            </a:r>
            <a:endParaRPr lang="en-AU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555776" y="5877272"/>
            <a:ext cx="13681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rgbClr val="000000"/>
                </a:solidFill>
                <a:latin typeface="Arial" pitchFamily="34" charset="0"/>
              </a:rPr>
              <a:t>Advanced</a:t>
            </a:r>
            <a:br>
              <a:rPr lang="en-AU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AU" dirty="0" smtClean="0">
                <a:solidFill>
                  <a:srgbClr val="000000"/>
                </a:solidFill>
                <a:latin typeface="Arial" pitchFamily="34" charset="0"/>
              </a:rPr>
              <a:t>Beginner</a:t>
            </a:r>
            <a:endParaRPr lang="en-AU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178581" y="6010211"/>
            <a:ext cx="124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Arial" pitchFamily="34" charset="0"/>
              </a:rPr>
              <a:t>Proficient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355976" y="6010211"/>
            <a:ext cx="11521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rgbClr val="000000"/>
                </a:solidFill>
                <a:latin typeface="Arial" pitchFamily="34" charset="0"/>
              </a:rPr>
              <a:t>Capable</a:t>
            </a:r>
            <a:endParaRPr lang="en-AU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083581" y="6010211"/>
            <a:ext cx="91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Arial" pitchFamily="34" charset="0"/>
              </a:rPr>
              <a:t>Expert</a:t>
            </a: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71600" y="1628800"/>
            <a:ext cx="7494587" cy="4048125"/>
          </a:xfrm>
          <a:custGeom>
            <a:avLst/>
            <a:gdLst>
              <a:gd name="T0" fmla="*/ 0 w 4512"/>
              <a:gd name="T1" fmla="*/ 2147483647 h 2560"/>
              <a:gd name="T2" fmla="*/ 2147483647 w 4512"/>
              <a:gd name="T3" fmla="*/ 2147483647 h 2560"/>
              <a:gd name="T4" fmla="*/ 2147483647 w 4512"/>
              <a:gd name="T5" fmla="*/ 2147483647 h 2560"/>
              <a:gd name="T6" fmla="*/ 2147483647 w 4512"/>
              <a:gd name="T7" fmla="*/ 2147483647 h 2560"/>
              <a:gd name="T8" fmla="*/ 2147483647 w 4512"/>
              <a:gd name="T9" fmla="*/ 2147483647 h 2560"/>
              <a:gd name="T10" fmla="*/ 2147483647 w 4512"/>
              <a:gd name="T11" fmla="*/ 2147483647 h 2560"/>
              <a:gd name="T12" fmla="*/ 2147483647 w 4512"/>
              <a:gd name="T13" fmla="*/ 2147483647 h 25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12"/>
              <a:gd name="T22" fmla="*/ 0 h 2560"/>
              <a:gd name="T23" fmla="*/ 4512 w 4512"/>
              <a:gd name="T24" fmla="*/ 2560 h 25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12" h="2560">
                <a:moveTo>
                  <a:pt x="0" y="16"/>
                </a:moveTo>
                <a:cubicBezTo>
                  <a:pt x="444" y="8"/>
                  <a:pt x="888" y="0"/>
                  <a:pt x="1152" y="160"/>
                </a:cubicBezTo>
                <a:cubicBezTo>
                  <a:pt x="1416" y="320"/>
                  <a:pt x="1448" y="696"/>
                  <a:pt x="1584" y="976"/>
                </a:cubicBezTo>
                <a:cubicBezTo>
                  <a:pt x="1720" y="1256"/>
                  <a:pt x="1776" y="1616"/>
                  <a:pt x="1968" y="1840"/>
                </a:cubicBezTo>
                <a:cubicBezTo>
                  <a:pt x="2160" y="2064"/>
                  <a:pt x="2464" y="2208"/>
                  <a:pt x="2736" y="2320"/>
                </a:cubicBezTo>
                <a:cubicBezTo>
                  <a:pt x="3008" y="2432"/>
                  <a:pt x="3304" y="2472"/>
                  <a:pt x="3600" y="2512"/>
                </a:cubicBezTo>
                <a:cubicBezTo>
                  <a:pt x="3896" y="2552"/>
                  <a:pt x="4204" y="2556"/>
                  <a:pt x="4512" y="256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2267744" y="6357959"/>
            <a:ext cx="633670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AU" sz="2400" dirty="0" err="1" smtClean="0">
                <a:solidFill>
                  <a:srgbClr val="000000"/>
                </a:solidFill>
                <a:latin typeface="Comic Sans MS" pitchFamily="66" charset="0"/>
              </a:rPr>
              <a:t>eflective</a:t>
            </a:r>
            <a:r>
              <a:rPr lang="en-AU" sz="2400" dirty="0" smtClean="0">
                <a:solidFill>
                  <a:srgbClr val="000000"/>
                </a:solidFill>
                <a:latin typeface="Comic Sans MS" pitchFamily="66" charset="0"/>
              </a:rPr>
              <a:t>  practical experience</a:t>
            </a:r>
            <a:endParaRPr lang="en-AU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542868" y="142852"/>
            <a:ext cx="8186766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It’s all about rules...</a:t>
            </a: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71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96944" cy="108012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CSfW</a:t>
            </a:r>
            <a:r>
              <a:rPr lang="en-US" dirty="0" smtClean="0"/>
              <a:t> p</a:t>
            </a:r>
            <a:r>
              <a:rPr lang="en-AU" dirty="0" err="1" smtClean="0"/>
              <a:t>erformance</a:t>
            </a:r>
            <a:r>
              <a:rPr lang="en-AU" dirty="0" smtClean="0"/>
              <a:t> is </a:t>
            </a:r>
            <a:br>
              <a:rPr lang="en-AU" dirty="0" smtClean="0"/>
            </a:br>
            <a:r>
              <a:rPr lang="en-AU" dirty="0" smtClean="0"/>
              <a:t>NOT fixed in time and space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55976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2400"/>
              </a:spcAft>
              <a:buFont typeface="Arial"/>
              <a:buChar char="•"/>
            </a:pPr>
            <a:r>
              <a:rPr lang="en-AU" sz="2800" dirty="0" smtClean="0"/>
              <a:t>We are likely </a:t>
            </a:r>
            <a:r>
              <a:rPr lang="en-AU" sz="2800" dirty="0"/>
              <a:t>to have </a:t>
            </a:r>
            <a:r>
              <a:rPr lang="en-AU" sz="2800" dirty="0" smtClean="0"/>
              <a:t>spiky profiles across the 10</a:t>
            </a:r>
            <a:br>
              <a:rPr lang="en-AU" sz="2800" dirty="0" smtClean="0"/>
            </a:br>
            <a:r>
              <a:rPr lang="en-AU" sz="2800" dirty="0" smtClean="0"/>
              <a:t>Skill Areas</a:t>
            </a:r>
          </a:p>
          <a:p>
            <a:pPr marL="457200" indent="-457200">
              <a:spcAft>
                <a:spcPts val="2400"/>
              </a:spcAft>
              <a:buFont typeface="Arial"/>
              <a:buChar char="•"/>
            </a:pPr>
            <a:r>
              <a:rPr lang="en-AU" sz="2800" dirty="0" smtClean="0"/>
              <a:t>Our ability to apply, demonstrate and develop a </a:t>
            </a:r>
            <a:br>
              <a:rPr lang="en-AU" sz="2800" dirty="0" smtClean="0"/>
            </a:br>
            <a:r>
              <a:rPr lang="en-AU" sz="2800" dirty="0" smtClean="0"/>
              <a:t>Skill Area changes from context to context </a:t>
            </a:r>
          </a:p>
          <a:p>
            <a:pPr marL="457200" indent="-457200">
              <a:spcAft>
                <a:spcPts val="2400"/>
              </a:spcAft>
              <a:buFont typeface="Arial"/>
              <a:buChar char="•"/>
            </a:pPr>
            <a:r>
              <a:rPr lang="en-AU" sz="2800" dirty="0" smtClean="0"/>
              <a:t>Performance at any time affected </a:t>
            </a:r>
            <a:r>
              <a:rPr lang="en-AU" sz="2800" dirty="0"/>
              <a:t>by </a:t>
            </a:r>
            <a:r>
              <a:rPr lang="en-AU" sz="2800" dirty="0" smtClean="0"/>
              <a:t>a range of factors </a:t>
            </a:r>
            <a:r>
              <a:rPr lang="en-AU" sz="2800" dirty="0"/>
              <a:t>within, </a:t>
            </a:r>
            <a:r>
              <a:rPr lang="en-AU" sz="2800" dirty="0" smtClean="0"/>
              <a:t>and </a:t>
            </a:r>
            <a:r>
              <a:rPr lang="en-AU" sz="2800" dirty="0"/>
              <a:t>external to, the work </a:t>
            </a:r>
            <a:r>
              <a:rPr lang="en-AU" sz="2800" dirty="0" smtClean="0"/>
              <a:t>context</a:t>
            </a:r>
            <a:endParaRPr lang="en-A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00392" y="6381328"/>
            <a:ext cx="837868" cy="369991"/>
          </a:xfrm>
          <a:prstGeom prst="rect">
            <a:avLst/>
          </a:prstGeom>
        </p:spPr>
        <p:txBody>
          <a:bodyPr/>
          <a:lstStyle/>
          <a:p>
            <a:fld id="{47C3A457-2326-4F09-B985-47F0F15F68B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00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663366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B8ADB8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DaveTACERTemplate</Template>
  <TotalTime>7566</TotalTime>
  <Words>712</Words>
  <Application>Microsoft Office PowerPoint</Application>
  <PresentationFormat>On-screen Show (4:3)</PresentationFormat>
  <Paragraphs>190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The CSFW....</vt:lpstr>
      <vt:lpstr>PowerPoint Presentation</vt:lpstr>
      <vt:lpstr>Who is it for?</vt:lpstr>
      <vt:lpstr>What is it for? </vt:lpstr>
      <vt:lpstr>How does it do this?</vt:lpstr>
      <vt:lpstr>10 Skill Areas in 3 clusters  </vt:lpstr>
      <vt:lpstr>A developmental approach</vt:lpstr>
      <vt:lpstr> </vt:lpstr>
      <vt:lpstr>CSfW performance is  NOT fixed in time and space </vt:lpstr>
      <vt:lpstr>PowerPoint Presentation</vt:lpstr>
      <vt:lpstr>Elements of the Framework</vt:lpstr>
      <vt:lpstr>3c. Identify and solve problems </vt:lpstr>
      <vt:lpstr>Focus areas &amp;  Performance Features</vt:lpstr>
      <vt:lpstr>The state of play </vt:lpstr>
      <vt:lpstr> Applications </vt:lpstr>
      <vt:lpstr>For more information</vt:lpstr>
      <vt:lpstr>PowerPoint Presentation</vt:lpstr>
    </vt:vector>
  </TitlesOfParts>
  <Company>Workbase Education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IALC template for presenters</dc:title>
  <dc:creator>Adrienne Donne</dc:creator>
  <cp:lastModifiedBy>Cyclops</cp:lastModifiedBy>
  <cp:revision>858</cp:revision>
  <dcterms:created xsi:type="dcterms:W3CDTF">2007-07-22T21:28:15Z</dcterms:created>
  <dcterms:modified xsi:type="dcterms:W3CDTF">2014-03-27T23:06:05Z</dcterms:modified>
</cp:coreProperties>
</file>