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0" r:id="rId4"/>
    <p:sldId id="259" r:id="rId5"/>
    <p:sldId id="302" r:id="rId6"/>
    <p:sldId id="263" r:id="rId7"/>
    <p:sldId id="303" r:id="rId8"/>
    <p:sldId id="267" r:id="rId9"/>
    <p:sldId id="304" r:id="rId10"/>
    <p:sldId id="296" r:id="rId11"/>
    <p:sldId id="298" r:id="rId12"/>
    <p:sldId id="271" r:id="rId13"/>
    <p:sldId id="273" r:id="rId14"/>
    <p:sldId id="274" r:id="rId15"/>
    <p:sldId id="294" r:id="rId16"/>
    <p:sldId id="305" r:id="rId17"/>
    <p:sldId id="277" r:id="rId18"/>
    <p:sldId id="295" r:id="rId19"/>
    <p:sldId id="275" r:id="rId20"/>
    <p:sldId id="276" r:id="rId21"/>
    <p:sldId id="293" r:id="rId22"/>
    <p:sldId id="299" r:id="rId23"/>
    <p:sldId id="300" r:id="rId24"/>
    <p:sldId id="301" r:id="rId25"/>
    <p:sldId id="282" r:id="rId26"/>
    <p:sldId id="297" r:id="rId27"/>
    <p:sldId id="278" r:id="rId28"/>
    <p:sldId id="306" r:id="rId29"/>
    <p:sldId id="291" r:id="rId30"/>
  </p:sldIdLst>
  <p:sldSz cx="9906000" cy="6858000" type="A4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336728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673456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010183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346911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683639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020367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357095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2693822" algn="l" defTabSz="67345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826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6331" autoAdjust="0"/>
  </p:normalViewPr>
  <p:slideViewPr>
    <p:cSldViewPr>
      <p:cViewPr varScale="1">
        <p:scale>
          <a:sx n="85" d="100"/>
          <a:sy n="85" d="100"/>
        </p:scale>
        <p:origin x="-1380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2F936-A0A1-46F0-BC6E-0A70E745D205}" type="doc">
      <dgm:prSet loTypeId="urn:microsoft.com/office/officeart/2005/8/layout/default#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AU"/>
        </a:p>
      </dgm:t>
    </dgm:pt>
    <dgm:pt modelId="{2A6245E1-AF7D-4CFB-9B5E-71C936DCE34D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Culturally and Linguistically Diverse (CALD)</a:t>
          </a:r>
          <a:endParaRPr lang="en-AU" dirty="0"/>
        </a:p>
      </dgm:t>
    </dgm:pt>
    <dgm:pt modelId="{3EEE4C3D-000E-4289-B6B0-592D7BECE8B6}" type="parTrans" cxnId="{91AB4F9A-3588-448C-9204-BDDC6EEEC39E}">
      <dgm:prSet/>
      <dgm:spPr/>
      <dgm:t>
        <a:bodyPr/>
        <a:lstStyle/>
        <a:p>
          <a:endParaRPr lang="en-AU"/>
        </a:p>
      </dgm:t>
    </dgm:pt>
    <dgm:pt modelId="{625CF0F3-0F1D-4D31-A9B6-3CD8E282E404}" type="sibTrans" cxnId="{91AB4F9A-3588-448C-9204-BDDC6EEEC39E}">
      <dgm:prSet/>
      <dgm:spPr/>
      <dgm:t>
        <a:bodyPr/>
        <a:lstStyle/>
        <a:p>
          <a:endParaRPr lang="en-AU"/>
        </a:p>
      </dgm:t>
    </dgm:pt>
    <dgm:pt modelId="{B26FF54A-EC4D-421C-9769-7A32BEE00202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Disabled</a:t>
          </a:r>
          <a:endParaRPr lang="en-AU" baseline="0" dirty="0"/>
        </a:p>
      </dgm:t>
    </dgm:pt>
    <dgm:pt modelId="{E8F04BBA-997A-4B0B-82D4-F16FC54064DD}" type="parTrans" cxnId="{DDDC49DA-AC1B-4E72-A119-D207A16FA160}">
      <dgm:prSet/>
      <dgm:spPr/>
      <dgm:t>
        <a:bodyPr/>
        <a:lstStyle/>
        <a:p>
          <a:endParaRPr lang="en-AU"/>
        </a:p>
      </dgm:t>
    </dgm:pt>
    <dgm:pt modelId="{14EEDF26-D730-476D-A580-6797D8201CA2}" type="sibTrans" cxnId="{DDDC49DA-AC1B-4E72-A119-D207A16FA160}">
      <dgm:prSet/>
      <dgm:spPr/>
      <dgm:t>
        <a:bodyPr/>
        <a:lstStyle/>
        <a:p>
          <a:endParaRPr lang="en-AU"/>
        </a:p>
      </dgm:t>
    </dgm:pt>
    <dgm:pt modelId="{09C7D24C-F33A-4C30-B118-9A2FA4CC00F3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Disengaged youth</a:t>
          </a:r>
          <a:endParaRPr lang="en-AU" dirty="0"/>
        </a:p>
      </dgm:t>
    </dgm:pt>
    <dgm:pt modelId="{3C123053-DB28-44AF-955E-62B4197A8FE2}" type="parTrans" cxnId="{3859F478-C3A3-42A1-8AE6-C2A6E3C1FA7D}">
      <dgm:prSet/>
      <dgm:spPr/>
      <dgm:t>
        <a:bodyPr/>
        <a:lstStyle/>
        <a:p>
          <a:endParaRPr lang="en-AU"/>
        </a:p>
      </dgm:t>
    </dgm:pt>
    <dgm:pt modelId="{32D1ED09-B917-4359-A0A9-D38F98A66DDB}" type="sibTrans" cxnId="{3859F478-C3A3-42A1-8AE6-C2A6E3C1FA7D}">
      <dgm:prSet/>
      <dgm:spPr/>
      <dgm:t>
        <a:bodyPr/>
        <a:lstStyle/>
        <a:p>
          <a:endParaRPr lang="en-AU"/>
        </a:p>
      </dgm:t>
    </dgm:pt>
    <dgm:pt modelId="{B249629A-6843-42E5-B643-2AEE885A0515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Early school leavers</a:t>
          </a:r>
          <a:endParaRPr lang="en-AU" dirty="0"/>
        </a:p>
      </dgm:t>
    </dgm:pt>
    <dgm:pt modelId="{D1FE65CA-6F3D-4F2A-A00F-E02D359612FA}" type="parTrans" cxnId="{D7D070EA-7A2F-4DAD-A862-4595E0ED0EE1}">
      <dgm:prSet/>
      <dgm:spPr/>
      <dgm:t>
        <a:bodyPr/>
        <a:lstStyle/>
        <a:p>
          <a:endParaRPr lang="en-AU"/>
        </a:p>
      </dgm:t>
    </dgm:pt>
    <dgm:pt modelId="{3D20EFC9-B206-420A-A151-A8D7D05C6B5D}" type="sibTrans" cxnId="{D7D070EA-7A2F-4DAD-A862-4595E0ED0EE1}">
      <dgm:prSet/>
      <dgm:spPr/>
      <dgm:t>
        <a:bodyPr/>
        <a:lstStyle/>
        <a:p>
          <a:endParaRPr lang="en-AU"/>
        </a:p>
      </dgm:t>
    </dgm:pt>
    <dgm:pt modelId="{C5806DE2-25B3-4B87-BA55-E2E4A64E1F78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Indigenous</a:t>
          </a:r>
          <a:endParaRPr lang="en-AU" baseline="0" dirty="0"/>
        </a:p>
      </dgm:t>
    </dgm:pt>
    <dgm:pt modelId="{6D69E971-D2AD-435A-8658-080F7823992C}" type="parTrans" cxnId="{4CB1D341-48C3-497B-89C8-A517C84AD139}">
      <dgm:prSet/>
      <dgm:spPr/>
      <dgm:t>
        <a:bodyPr/>
        <a:lstStyle/>
        <a:p>
          <a:endParaRPr lang="en-AU"/>
        </a:p>
      </dgm:t>
    </dgm:pt>
    <dgm:pt modelId="{02FCBF5D-0790-4464-AA3F-F371206E4DEC}" type="sibTrans" cxnId="{4CB1D341-48C3-497B-89C8-A517C84AD139}">
      <dgm:prSet/>
      <dgm:spPr/>
      <dgm:t>
        <a:bodyPr/>
        <a:lstStyle/>
        <a:p>
          <a:endParaRPr lang="en-AU"/>
        </a:p>
      </dgm:t>
    </dgm:pt>
    <dgm:pt modelId="{22AF4DC2-A807-4197-9B0F-A6A7479F95E3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Low socio-economic status localities</a:t>
          </a:r>
          <a:endParaRPr lang="en-AU" baseline="0" dirty="0"/>
        </a:p>
      </dgm:t>
    </dgm:pt>
    <dgm:pt modelId="{147BB1D6-5755-45AB-863D-ADF87FD6859C}" type="parTrans" cxnId="{01AB98D9-5EA0-4296-90D7-FC71E3110D95}">
      <dgm:prSet/>
      <dgm:spPr/>
      <dgm:t>
        <a:bodyPr/>
        <a:lstStyle/>
        <a:p>
          <a:endParaRPr lang="en-AU"/>
        </a:p>
      </dgm:t>
    </dgm:pt>
    <dgm:pt modelId="{22AD8BF2-FAAC-4B51-97BE-9C6CE14090B8}" type="sibTrans" cxnId="{01AB98D9-5EA0-4296-90D7-FC71E3110D95}">
      <dgm:prSet/>
      <dgm:spPr/>
      <dgm:t>
        <a:bodyPr/>
        <a:lstStyle/>
        <a:p>
          <a:endParaRPr lang="en-AU"/>
        </a:p>
      </dgm:t>
    </dgm:pt>
    <dgm:pt modelId="{A3A4FF5C-669E-4110-A977-4864600DAEE0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Males over 45</a:t>
          </a:r>
          <a:endParaRPr lang="en-AU" dirty="0"/>
        </a:p>
      </dgm:t>
    </dgm:pt>
    <dgm:pt modelId="{B31DCC92-F7B7-4473-92A7-30DD8BDE841E}" type="parTrans" cxnId="{F91BEC5E-3105-4B6C-B7F0-245F0D7AC669}">
      <dgm:prSet/>
      <dgm:spPr/>
      <dgm:t>
        <a:bodyPr/>
        <a:lstStyle/>
        <a:p>
          <a:endParaRPr lang="en-AU"/>
        </a:p>
      </dgm:t>
    </dgm:pt>
    <dgm:pt modelId="{7BE99ECC-4EA8-47F3-BD63-FC61E11FAA49}" type="sibTrans" cxnId="{F91BEC5E-3105-4B6C-B7F0-245F0D7AC669}">
      <dgm:prSet/>
      <dgm:spPr/>
      <dgm:t>
        <a:bodyPr/>
        <a:lstStyle/>
        <a:p>
          <a:endParaRPr lang="en-AU"/>
        </a:p>
      </dgm:t>
    </dgm:pt>
    <dgm:pt modelId="{97D46006-D591-42C8-9AEF-E921CAAE0F4E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Vulnerable workers</a:t>
          </a:r>
          <a:endParaRPr lang="en-AU" dirty="0"/>
        </a:p>
      </dgm:t>
    </dgm:pt>
    <dgm:pt modelId="{BE5D15D6-E836-4735-A27A-8C446F005E1A}" type="parTrans" cxnId="{3E1DEA21-E5A9-4D7A-88B9-60DA1AE4982E}">
      <dgm:prSet/>
      <dgm:spPr/>
      <dgm:t>
        <a:bodyPr/>
        <a:lstStyle/>
        <a:p>
          <a:endParaRPr lang="en-AU"/>
        </a:p>
      </dgm:t>
    </dgm:pt>
    <dgm:pt modelId="{0084E35A-6137-4889-A505-6E3BBCA2FD6D}" type="sibTrans" cxnId="{3E1DEA21-E5A9-4D7A-88B9-60DA1AE4982E}">
      <dgm:prSet/>
      <dgm:spPr/>
      <dgm:t>
        <a:bodyPr/>
        <a:lstStyle/>
        <a:p>
          <a:endParaRPr lang="en-AU"/>
        </a:p>
      </dgm:t>
    </dgm:pt>
    <dgm:pt modelId="{C07A5DDC-AD31-4018-84A6-4070B2C940D0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AU" baseline="0" dirty="0" smtClean="0"/>
            <a:t>Unemployed</a:t>
          </a:r>
          <a:endParaRPr lang="en-AU" baseline="0" dirty="0"/>
        </a:p>
      </dgm:t>
    </dgm:pt>
    <dgm:pt modelId="{1183E28C-41F7-4791-8917-B1197CF974FB}" type="parTrans" cxnId="{B8917F4B-EDDA-4F47-8228-E9F0E6A579FC}">
      <dgm:prSet/>
      <dgm:spPr/>
      <dgm:t>
        <a:bodyPr/>
        <a:lstStyle/>
        <a:p>
          <a:endParaRPr lang="en-AU"/>
        </a:p>
      </dgm:t>
    </dgm:pt>
    <dgm:pt modelId="{B598D3C1-DD23-4EA7-A064-3D1230942AE2}" type="sibTrans" cxnId="{B8917F4B-EDDA-4F47-8228-E9F0E6A579FC}">
      <dgm:prSet/>
      <dgm:spPr/>
      <dgm:t>
        <a:bodyPr/>
        <a:lstStyle/>
        <a:p>
          <a:endParaRPr lang="en-AU"/>
        </a:p>
      </dgm:t>
    </dgm:pt>
    <dgm:pt modelId="{5A595D57-CD02-41DF-B48A-F3CD0FB313AC}" type="pres">
      <dgm:prSet presAssocID="{5D22F936-A0A1-46F0-BC6E-0A70E745D2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29CFA34-D553-4DE7-A5AA-6DEE0A521453}" type="pres">
      <dgm:prSet presAssocID="{2A6245E1-AF7D-4CFB-9B5E-71C936DCE34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319B6CF-A05C-4AD8-BE91-CDDF0C3E7C1D}" type="pres">
      <dgm:prSet presAssocID="{625CF0F3-0F1D-4D31-A9B6-3CD8E282E404}" presName="sibTrans" presStyleCnt="0"/>
      <dgm:spPr/>
    </dgm:pt>
    <dgm:pt modelId="{C3BAF9A3-9364-442C-B9A8-9C65028DF48D}" type="pres">
      <dgm:prSet presAssocID="{B26FF54A-EC4D-421C-9769-7A32BEE0020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43D3E1-27F5-4ACE-AD45-9BC98233962E}" type="pres">
      <dgm:prSet presAssocID="{14EEDF26-D730-476D-A580-6797D8201CA2}" presName="sibTrans" presStyleCnt="0"/>
      <dgm:spPr/>
    </dgm:pt>
    <dgm:pt modelId="{E3441E8F-EBC0-4ABF-8847-52ECF63E1470}" type="pres">
      <dgm:prSet presAssocID="{09C7D24C-F33A-4C30-B118-9A2FA4CC00F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17E71EA-1AE4-4E50-BC21-2DE2F927E2E3}" type="pres">
      <dgm:prSet presAssocID="{32D1ED09-B917-4359-A0A9-D38F98A66DDB}" presName="sibTrans" presStyleCnt="0"/>
      <dgm:spPr/>
    </dgm:pt>
    <dgm:pt modelId="{E6B00672-31BB-48B0-B64F-B9836A045013}" type="pres">
      <dgm:prSet presAssocID="{B249629A-6843-42E5-B643-2AEE885A051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E8E18D-6753-40B3-B32F-79C97BE451AB}" type="pres">
      <dgm:prSet presAssocID="{3D20EFC9-B206-420A-A151-A8D7D05C6B5D}" presName="sibTrans" presStyleCnt="0"/>
      <dgm:spPr/>
    </dgm:pt>
    <dgm:pt modelId="{FAFD68C6-2FF5-48E3-AD71-D60F33ADE117}" type="pres">
      <dgm:prSet presAssocID="{C5806DE2-25B3-4B87-BA55-E2E4A64E1F7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2F672B4-E236-4F9A-9B32-A1675D936AE5}" type="pres">
      <dgm:prSet presAssocID="{02FCBF5D-0790-4464-AA3F-F371206E4DEC}" presName="sibTrans" presStyleCnt="0"/>
      <dgm:spPr/>
    </dgm:pt>
    <dgm:pt modelId="{680A375B-82E8-4F13-88D0-F6F23A864886}" type="pres">
      <dgm:prSet presAssocID="{22AF4DC2-A807-4197-9B0F-A6A7479F95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31CC6A-D4B3-4F7C-BBC2-9A74CAEE5BC8}" type="pres">
      <dgm:prSet presAssocID="{22AD8BF2-FAAC-4B51-97BE-9C6CE14090B8}" presName="sibTrans" presStyleCnt="0"/>
      <dgm:spPr/>
    </dgm:pt>
    <dgm:pt modelId="{9EEB3B41-68AE-4B68-BCD7-0886371A23AC}" type="pres">
      <dgm:prSet presAssocID="{A3A4FF5C-669E-4110-A977-4864600DAEE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B1F6CC-344D-43D9-9AA5-77C7C602B058}" type="pres">
      <dgm:prSet presAssocID="{7BE99ECC-4EA8-47F3-BD63-FC61E11FAA49}" presName="sibTrans" presStyleCnt="0"/>
      <dgm:spPr/>
    </dgm:pt>
    <dgm:pt modelId="{299D0E13-5C4D-417A-BAA3-C304445DCCF4}" type="pres">
      <dgm:prSet presAssocID="{97D46006-D591-42C8-9AEF-E921CAAE0F4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15917C3-E3A4-464B-A732-19A4B57BBC5C}" type="pres">
      <dgm:prSet presAssocID="{0084E35A-6137-4889-A505-6E3BBCA2FD6D}" presName="sibTrans" presStyleCnt="0"/>
      <dgm:spPr/>
    </dgm:pt>
    <dgm:pt modelId="{F6CDC38A-9C99-4522-9BBE-96F97EE764BD}" type="pres">
      <dgm:prSet presAssocID="{C07A5DDC-AD31-4018-84A6-4070B2C940D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7D070EA-7A2F-4DAD-A862-4595E0ED0EE1}" srcId="{5D22F936-A0A1-46F0-BC6E-0A70E745D205}" destId="{B249629A-6843-42E5-B643-2AEE885A0515}" srcOrd="3" destOrd="0" parTransId="{D1FE65CA-6F3D-4F2A-A00F-E02D359612FA}" sibTransId="{3D20EFC9-B206-420A-A151-A8D7D05C6B5D}"/>
    <dgm:cxn modelId="{F91BEC5E-3105-4B6C-B7F0-245F0D7AC669}" srcId="{5D22F936-A0A1-46F0-BC6E-0A70E745D205}" destId="{A3A4FF5C-669E-4110-A977-4864600DAEE0}" srcOrd="6" destOrd="0" parTransId="{B31DCC92-F7B7-4473-92A7-30DD8BDE841E}" sibTransId="{7BE99ECC-4EA8-47F3-BD63-FC61E11FAA49}"/>
    <dgm:cxn modelId="{AFC7C4B1-2595-4055-AE08-5CE4EB30E00C}" type="presOf" srcId="{B249629A-6843-42E5-B643-2AEE885A0515}" destId="{E6B00672-31BB-48B0-B64F-B9836A045013}" srcOrd="0" destOrd="0" presId="urn:microsoft.com/office/officeart/2005/8/layout/default#1"/>
    <dgm:cxn modelId="{DDDC49DA-AC1B-4E72-A119-D207A16FA160}" srcId="{5D22F936-A0A1-46F0-BC6E-0A70E745D205}" destId="{B26FF54A-EC4D-421C-9769-7A32BEE00202}" srcOrd="1" destOrd="0" parTransId="{E8F04BBA-997A-4B0B-82D4-F16FC54064DD}" sibTransId="{14EEDF26-D730-476D-A580-6797D8201CA2}"/>
    <dgm:cxn modelId="{19CD50E6-2189-48A8-B712-FAE201297E5E}" type="presOf" srcId="{97D46006-D591-42C8-9AEF-E921CAAE0F4E}" destId="{299D0E13-5C4D-417A-BAA3-C304445DCCF4}" srcOrd="0" destOrd="0" presId="urn:microsoft.com/office/officeart/2005/8/layout/default#1"/>
    <dgm:cxn modelId="{67DD87A5-E069-4635-A9CC-5346D74FD854}" type="presOf" srcId="{09C7D24C-F33A-4C30-B118-9A2FA4CC00F3}" destId="{E3441E8F-EBC0-4ABF-8847-52ECF63E1470}" srcOrd="0" destOrd="0" presId="urn:microsoft.com/office/officeart/2005/8/layout/default#1"/>
    <dgm:cxn modelId="{91AB4F9A-3588-448C-9204-BDDC6EEEC39E}" srcId="{5D22F936-A0A1-46F0-BC6E-0A70E745D205}" destId="{2A6245E1-AF7D-4CFB-9B5E-71C936DCE34D}" srcOrd="0" destOrd="0" parTransId="{3EEE4C3D-000E-4289-B6B0-592D7BECE8B6}" sibTransId="{625CF0F3-0F1D-4D31-A9B6-3CD8E282E404}"/>
    <dgm:cxn modelId="{3E1DEA21-E5A9-4D7A-88B9-60DA1AE4982E}" srcId="{5D22F936-A0A1-46F0-BC6E-0A70E745D205}" destId="{97D46006-D591-42C8-9AEF-E921CAAE0F4E}" srcOrd="7" destOrd="0" parTransId="{BE5D15D6-E836-4735-A27A-8C446F005E1A}" sibTransId="{0084E35A-6137-4889-A505-6E3BBCA2FD6D}"/>
    <dgm:cxn modelId="{2B87E9DB-0490-4D8F-BD69-46C45DD27E49}" type="presOf" srcId="{22AF4DC2-A807-4197-9B0F-A6A7479F95E3}" destId="{680A375B-82E8-4F13-88D0-F6F23A864886}" srcOrd="0" destOrd="0" presId="urn:microsoft.com/office/officeart/2005/8/layout/default#1"/>
    <dgm:cxn modelId="{B89CA98C-EF02-4135-A622-E494B08F52EE}" type="presOf" srcId="{5D22F936-A0A1-46F0-BC6E-0A70E745D205}" destId="{5A595D57-CD02-41DF-B48A-F3CD0FB313AC}" srcOrd="0" destOrd="0" presId="urn:microsoft.com/office/officeart/2005/8/layout/default#1"/>
    <dgm:cxn modelId="{447A9525-5DC3-4265-8632-B9AA8963DA37}" type="presOf" srcId="{2A6245E1-AF7D-4CFB-9B5E-71C936DCE34D}" destId="{B29CFA34-D553-4DE7-A5AA-6DEE0A521453}" srcOrd="0" destOrd="0" presId="urn:microsoft.com/office/officeart/2005/8/layout/default#1"/>
    <dgm:cxn modelId="{71607A61-D845-40FA-8CAB-9DFD745BFD46}" type="presOf" srcId="{C5806DE2-25B3-4B87-BA55-E2E4A64E1F78}" destId="{FAFD68C6-2FF5-48E3-AD71-D60F33ADE117}" srcOrd="0" destOrd="0" presId="urn:microsoft.com/office/officeart/2005/8/layout/default#1"/>
    <dgm:cxn modelId="{4CB1D341-48C3-497B-89C8-A517C84AD139}" srcId="{5D22F936-A0A1-46F0-BC6E-0A70E745D205}" destId="{C5806DE2-25B3-4B87-BA55-E2E4A64E1F78}" srcOrd="4" destOrd="0" parTransId="{6D69E971-D2AD-435A-8658-080F7823992C}" sibTransId="{02FCBF5D-0790-4464-AA3F-F371206E4DEC}"/>
    <dgm:cxn modelId="{8D072799-F4AB-4454-9105-FBBD7D7AA953}" type="presOf" srcId="{B26FF54A-EC4D-421C-9769-7A32BEE00202}" destId="{C3BAF9A3-9364-442C-B9A8-9C65028DF48D}" srcOrd="0" destOrd="0" presId="urn:microsoft.com/office/officeart/2005/8/layout/default#1"/>
    <dgm:cxn modelId="{3859F478-C3A3-42A1-8AE6-C2A6E3C1FA7D}" srcId="{5D22F936-A0A1-46F0-BC6E-0A70E745D205}" destId="{09C7D24C-F33A-4C30-B118-9A2FA4CC00F3}" srcOrd="2" destOrd="0" parTransId="{3C123053-DB28-44AF-955E-62B4197A8FE2}" sibTransId="{32D1ED09-B917-4359-A0A9-D38F98A66DDB}"/>
    <dgm:cxn modelId="{B8917F4B-EDDA-4F47-8228-E9F0E6A579FC}" srcId="{5D22F936-A0A1-46F0-BC6E-0A70E745D205}" destId="{C07A5DDC-AD31-4018-84A6-4070B2C940D0}" srcOrd="8" destOrd="0" parTransId="{1183E28C-41F7-4791-8917-B1197CF974FB}" sibTransId="{B598D3C1-DD23-4EA7-A064-3D1230942AE2}"/>
    <dgm:cxn modelId="{56EC1FAD-C599-43AD-9421-C5E2F42C220B}" type="presOf" srcId="{A3A4FF5C-669E-4110-A977-4864600DAEE0}" destId="{9EEB3B41-68AE-4B68-BCD7-0886371A23AC}" srcOrd="0" destOrd="0" presId="urn:microsoft.com/office/officeart/2005/8/layout/default#1"/>
    <dgm:cxn modelId="{01AB98D9-5EA0-4296-90D7-FC71E3110D95}" srcId="{5D22F936-A0A1-46F0-BC6E-0A70E745D205}" destId="{22AF4DC2-A807-4197-9B0F-A6A7479F95E3}" srcOrd="5" destOrd="0" parTransId="{147BB1D6-5755-45AB-863D-ADF87FD6859C}" sibTransId="{22AD8BF2-FAAC-4B51-97BE-9C6CE14090B8}"/>
    <dgm:cxn modelId="{AAC37E23-4ABE-4F29-8ACF-ECA17B503303}" type="presOf" srcId="{C07A5DDC-AD31-4018-84A6-4070B2C940D0}" destId="{F6CDC38A-9C99-4522-9BBE-96F97EE764BD}" srcOrd="0" destOrd="0" presId="urn:microsoft.com/office/officeart/2005/8/layout/default#1"/>
    <dgm:cxn modelId="{F2925C11-95FC-4030-ADD1-D43C959FE68C}" type="presParOf" srcId="{5A595D57-CD02-41DF-B48A-F3CD0FB313AC}" destId="{B29CFA34-D553-4DE7-A5AA-6DEE0A521453}" srcOrd="0" destOrd="0" presId="urn:microsoft.com/office/officeart/2005/8/layout/default#1"/>
    <dgm:cxn modelId="{14B430F4-B2BE-41E7-98BE-784EEAAF4971}" type="presParOf" srcId="{5A595D57-CD02-41DF-B48A-F3CD0FB313AC}" destId="{F319B6CF-A05C-4AD8-BE91-CDDF0C3E7C1D}" srcOrd="1" destOrd="0" presId="urn:microsoft.com/office/officeart/2005/8/layout/default#1"/>
    <dgm:cxn modelId="{336B37A2-EEBE-43B6-AC02-F2F0960037FD}" type="presParOf" srcId="{5A595D57-CD02-41DF-B48A-F3CD0FB313AC}" destId="{C3BAF9A3-9364-442C-B9A8-9C65028DF48D}" srcOrd="2" destOrd="0" presId="urn:microsoft.com/office/officeart/2005/8/layout/default#1"/>
    <dgm:cxn modelId="{EDC8E0D7-AB12-4D81-B7A2-4E96BE95565B}" type="presParOf" srcId="{5A595D57-CD02-41DF-B48A-F3CD0FB313AC}" destId="{2543D3E1-27F5-4ACE-AD45-9BC98233962E}" srcOrd="3" destOrd="0" presId="urn:microsoft.com/office/officeart/2005/8/layout/default#1"/>
    <dgm:cxn modelId="{F5C907FF-90D4-4059-ADDA-AF433ADF67AA}" type="presParOf" srcId="{5A595D57-CD02-41DF-B48A-F3CD0FB313AC}" destId="{E3441E8F-EBC0-4ABF-8847-52ECF63E1470}" srcOrd="4" destOrd="0" presId="urn:microsoft.com/office/officeart/2005/8/layout/default#1"/>
    <dgm:cxn modelId="{9300E81B-6CBC-4660-9DB9-C8359F5CCABA}" type="presParOf" srcId="{5A595D57-CD02-41DF-B48A-F3CD0FB313AC}" destId="{017E71EA-1AE4-4E50-BC21-2DE2F927E2E3}" srcOrd="5" destOrd="0" presId="urn:microsoft.com/office/officeart/2005/8/layout/default#1"/>
    <dgm:cxn modelId="{938CA60F-09C6-4107-90F3-6409569CEB4C}" type="presParOf" srcId="{5A595D57-CD02-41DF-B48A-F3CD0FB313AC}" destId="{E6B00672-31BB-48B0-B64F-B9836A045013}" srcOrd="6" destOrd="0" presId="urn:microsoft.com/office/officeart/2005/8/layout/default#1"/>
    <dgm:cxn modelId="{6D269B96-9F79-4016-AE50-BFACE46EC2F4}" type="presParOf" srcId="{5A595D57-CD02-41DF-B48A-F3CD0FB313AC}" destId="{B4E8E18D-6753-40B3-B32F-79C97BE451AB}" srcOrd="7" destOrd="0" presId="urn:microsoft.com/office/officeart/2005/8/layout/default#1"/>
    <dgm:cxn modelId="{249AC6C0-4966-4009-A294-847CFE8174EE}" type="presParOf" srcId="{5A595D57-CD02-41DF-B48A-F3CD0FB313AC}" destId="{FAFD68C6-2FF5-48E3-AD71-D60F33ADE117}" srcOrd="8" destOrd="0" presId="urn:microsoft.com/office/officeart/2005/8/layout/default#1"/>
    <dgm:cxn modelId="{361580AB-A37C-4A22-A592-DB59F28579FD}" type="presParOf" srcId="{5A595D57-CD02-41DF-B48A-F3CD0FB313AC}" destId="{32F672B4-E236-4F9A-9B32-A1675D936AE5}" srcOrd="9" destOrd="0" presId="urn:microsoft.com/office/officeart/2005/8/layout/default#1"/>
    <dgm:cxn modelId="{67BB05E7-3C0E-4B3E-BCB2-4B73BCA8142A}" type="presParOf" srcId="{5A595D57-CD02-41DF-B48A-F3CD0FB313AC}" destId="{680A375B-82E8-4F13-88D0-F6F23A864886}" srcOrd="10" destOrd="0" presId="urn:microsoft.com/office/officeart/2005/8/layout/default#1"/>
    <dgm:cxn modelId="{681EED9A-7439-4F9E-BCEC-EACB438EF1CB}" type="presParOf" srcId="{5A595D57-CD02-41DF-B48A-F3CD0FB313AC}" destId="{7A31CC6A-D4B3-4F7C-BBC2-9A74CAEE5BC8}" srcOrd="11" destOrd="0" presId="urn:microsoft.com/office/officeart/2005/8/layout/default#1"/>
    <dgm:cxn modelId="{FFB3242A-646E-411F-A270-D4AA6DAFBE1E}" type="presParOf" srcId="{5A595D57-CD02-41DF-B48A-F3CD0FB313AC}" destId="{9EEB3B41-68AE-4B68-BCD7-0886371A23AC}" srcOrd="12" destOrd="0" presId="urn:microsoft.com/office/officeart/2005/8/layout/default#1"/>
    <dgm:cxn modelId="{B1274F4E-4DEA-424B-8047-75C248459B41}" type="presParOf" srcId="{5A595D57-CD02-41DF-B48A-F3CD0FB313AC}" destId="{AAB1F6CC-344D-43D9-9AA5-77C7C602B058}" srcOrd="13" destOrd="0" presId="urn:microsoft.com/office/officeart/2005/8/layout/default#1"/>
    <dgm:cxn modelId="{5825BABE-192C-4E2F-BE91-331907D3E2BE}" type="presParOf" srcId="{5A595D57-CD02-41DF-B48A-F3CD0FB313AC}" destId="{299D0E13-5C4D-417A-BAA3-C304445DCCF4}" srcOrd="14" destOrd="0" presId="urn:microsoft.com/office/officeart/2005/8/layout/default#1"/>
    <dgm:cxn modelId="{9F86A552-F7F8-44C0-BCFC-3C22A507DFE0}" type="presParOf" srcId="{5A595D57-CD02-41DF-B48A-F3CD0FB313AC}" destId="{815917C3-E3A4-464B-A732-19A4B57BBC5C}" srcOrd="15" destOrd="0" presId="urn:microsoft.com/office/officeart/2005/8/layout/default#1"/>
    <dgm:cxn modelId="{D6DA042C-CAF9-462B-9876-DC342F7D4068}" type="presParOf" srcId="{5A595D57-CD02-41DF-B48A-F3CD0FB313AC}" destId="{F6CDC38A-9C99-4522-9BBE-96F97EE764BD}" srcOrd="1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CFA34-D553-4DE7-A5AA-6DEE0A521453}">
      <dsp:nvSpPr>
        <dsp:cNvPr id="0" name=""/>
        <dsp:cNvSpPr/>
      </dsp:nvSpPr>
      <dsp:spPr>
        <a:xfrm>
          <a:off x="0" y="482662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Culturally and Linguistically Diverse (CALD)</a:t>
          </a:r>
          <a:endParaRPr lang="en-AU" sz="2100" kern="1200" dirty="0"/>
        </a:p>
      </dsp:txBody>
      <dsp:txXfrm>
        <a:off x="0" y="482662"/>
        <a:ext cx="2068545" cy="1241127"/>
      </dsp:txXfrm>
    </dsp:sp>
    <dsp:sp modelId="{C3BAF9A3-9364-442C-B9A8-9C65028DF48D}">
      <dsp:nvSpPr>
        <dsp:cNvPr id="0" name=""/>
        <dsp:cNvSpPr/>
      </dsp:nvSpPr>
      <dsp:spPr>
        <a:xfrm>
          <a:off x="2275399" y="482662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Disabled</a:t>
          </a:r>
          <a:endParaRPr lang="en-AU" sz="2100" kern="1200" baseline="0" dirty="0"/>
        </a:p>
      </dsp:txBody>
      <dsp:txXfrm>
        <a:off x="2275399" y="482662"/>
        <a:ext cx="2068545" cy="1241127"/>
      </dsp:txXfrm>
    </dsp:sp>
    <dsp:sp modelId="{E3441E8F-EBC0-4ABF-8847-52ECF63E1470}">
      <dsp:nvSpPr>
        <dsp:cNvPr id="0" name=""/>
        <dsp:cNvSpPr/>
      </dsp:nvSpPr>
      <dsp:spPr>
        <a:xfrm>
          <a:off x="4550799" y="482662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Disengaged youth</a:t>
          </a:r>
          <a:endParaRPr lang="en-AU" sz="2100" kern="1200" dirty="0"/>
        </a:p>
      </dsp:txBody>
      <dsp:txXfrm>
        <a:off x="4550799" y="482662"/>
        <a:ext cx="2068545" cy="1241127"/>
      </dsp:txXfrm>
    </dsp:sp>
    <dsp:sp modelId="{E6B00672-31BB-48B0-B64F-B9836A045013}">
      <dsp:nvSpPr>
        <dsp:cNvPr id="0" name=""/>
        <dsp:cNvSpPr/>
      </dsp:nvSpPr>
      <dsp:spPr>
        <a:xfrm>
          <a:off x="0" y="1930643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Early school leavers</a:t>
          </a:r>
          <a:endParaRPr lang="en-AU" sz="2100" kern="1200" dirty="0"/>
        </a:p>
      </dsp:txBody>
      <dsp:txXfrm>
        <a:off x="0" y="1930643"/>
        <a:ext cx="2068545" cy="1241127"/>
      </dsp:txXfrm>
    </dsp:sp>
    <dsp:sp modelId="{FAFD68C6-2FF5-48E3-AD71-D60F33ADE117}">
      <dsp:nvSpPr>
        <dsp:cNvPr id="0" name=""/>
        <dsp:cNvSpPr/>
      </dsp:nvSpPr>
      <dsp:spPr>
        <a:xfrm>
          <a:off x="2275399" y="1930643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Indigenous</a:t>
          </a:r>
          <a:endParaRPr lang="en-AU" sz="2100" kern="1200" baseline="0" dirty="0"/>
        </a:p>
      </dsp:txBody>
      <dsp:txXfrm>
        <a:off x="2275399" y="1930643"/>
        <a:ext cx="2068545" cy="1241127"/>
      </dsp:txXfrm>
    </dsp:sp>
    <dsp:sp modelId="{680A375B-82E8-4F13-88D0-F6F23A864886}">
      <dsp:nvSpPr>
        <dsp:cNvPr id="0" name=""/>
        <dsp:cNvSpPr/>
      </dsp:nvSpPr>
      <dsp:spPr>
        <a:xfrm>
          <a:off x="4550799" y="1930643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Low socio-economic status localities</a:t>
          </a:r>
          <a:endParaRPr lang="en-AU" sz="2100" kern="1200" baseline="0" dirty="0"/>
        </a:p>
      </dsp:txBody>
      <dsp:txXfrm>
        <a:off x="4550799" y="1930643"/>
        <a:ext cx="2068545" cy="1241127"/>
      </dsp:txXfrm>
    </dsp:sp>
    <dsp:sp modelId="{9EEB3B41-68AE-4B68-BCD7-0886371A23AC}">
      <dsp:nvSpPr>
        <dsp:cNvPr id="0" name=""/>
        <dsp:cNvSpPr/>
      </dsp:nvSpPr>
      <dsp:spPr>
        <a:xfrm>
          <a:off x="0" y="3378625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Males over 45</a:t>
          </a:r>
          <a:endParaRPr lang="en-AU" sz="2100" kern="1200" dirty="0"/>
        </a:p>
      </dsp:txBody>
      <dsp:txXfrm>
        <a:off x="0" y="3378625"/>
        <a:ext cx="2068545" cy="1241127"/>
      </dsp:txXfrm>
    </dsp:sp>
    <dsp:sp modelId="{299D0E13-5C4D-417A-BAA3-C304445DCCF4}">
      <dsp:nvSpPr>
        <dsp:cNvPr id="0" name=""/>
        <dsp:cNvSpPr/>
      </dsp:nvSpPr>
      <dsp:spPr>
        <a:xfrm>
          <a:off x="2275399" y="3378625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Vulnerable workers</a:t>
          </a:r>
          <a:endParaRPr lang="en-AU" sz="2100" kern="1200" dirty="0"/>
        </a:p>
      </dsp:txBody>
      <dsp:txXfrm>
        <a:off x="2275399" y="3378625"/>
        <a:ext cx="2068545" cy="1241127"/>
      </dsp:txXfrm>
    </dsp:sp>
    <dsp:sp modelId="{F6CDC38A-9C99-4522-9BBE-96F97EE764BD}">
      <dsp:nvSpPr>
        <dsp:cNvPr id="0" name=""/>
        <dsp:cNvSpPr/>
      </dsp:nvSpPr>
      <dsp:spPr>
        <a:xfrm>
          <a:off x="4550799" y="3378625"/>
          <a:ext cx="2068545" cy="124112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baseline="0" dirty="0" smtClean="0"/>
            <a:t>Unemployed</a:t>
          </a:r>
          <a:endParaRPr lang="en-AU" sz="2100" kern="1200" baseline="0" dirty="0"/>
        </a:p>
      </dsp:txBody>
      <dsp:txXfrm>
        <a:off x="4550799" y="3378625"/>
        <a:ext cx="2068545" cy="1241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6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306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E47FA0-F65B-4069-93A9-4F5529D373A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31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3672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67345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0101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34691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683639" algn="l" defTabSz="3367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367" algn="l" defTabSz="3367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095" algn="l" defTabSz="3367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3822" algn="l" defTabSz="33672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37439DE-A406-4F03-A229-B6A852A92F7A}" type="slidenum">
              <a:rPr lang="en-AU" sz="1200"/>
              <a:pPr/>
              <a:t>1</a:t>
            </a:fld>
            <a:endParaRPr lang="en-AU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719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AU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237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AU" sz="1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6470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07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829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728" lvl="1" indent="0">
              <a:spcBef>
                <a:spcPts val="0"/>
              </a:spcBef>
              <a:buFont typeface="Arial" pitchFamily="34" charset="0"/>
              <a:buNone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213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en-AU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93D49-1CE5-489B-9589-2662FF68A5F1}" type="slidenum">
              <a:rPr lang="en-AU" smtClean="0"/>
              <a:pPr/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34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779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AU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267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B81AB0-DC34-499D-B0A8-4EDBF1D19767}" type="slidenum">
              <a:rPr lang="en-AU" sz="1200"/>
              <a:pPr/>
              <a:t>2</a:t>
            </a:fld>
            <a:endParaRPr lang="en-AU" sz="120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AU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870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928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470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1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881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4936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502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28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solidFill>
                <a:srgbClr val="4B4B4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7757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8491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9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65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5312F6A-C9A2-478B-AA6C-99D2CF27D399}" type="slidenum">
              <a:rPr lang="en-AU" sz="1200"/>
              <a:pPr/>
              <a:t>3</a:t>
            </a:fld>
            <a:endParaRPr lang="en-AU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1200" u="sng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F64B6F-CEF7-4D39-892C-2D18CEE47045}" type="slidenum">
              <a:rPr lang="en-AU" sz="1200"/>
              <a:pPr/>
              <a:t>4</a:t>
            </a:fld>
            <a:endParaRPr lang="en-AU" sz="12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200" baseline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5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34745B-0597-4A9B-AD4E-3DAF9F986974}" type="slidenum">
              <a:rPr lang="en-AU" sz="1200"/>
              <a:pPr/>
              <a:t>6</a:t>
            </a:fld>
            <a:endParaRPr lang="en-AU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1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AU" sz="11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53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0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47FA0-F65B-4069-93A9-4F5529D373AD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6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4" y="271151"/>
            <a:ext cx="2709002" cy="45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ETearly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73" y="5107236"/>
            <a:ext cx="1886627" cy="174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ECC1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98" y="5097193"/>
            <a:ext cx="1908395" cy="176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OLP1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8309"/>
            <a:ext cx="1904768" cy="175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Brentwood Secondary College_01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62" y="5092729"/>
            <a:ext cx="1913233" cy="17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6" descr="DETlater004_Sm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2" y="5096077"/>
            <a:ext cx="1909605" cy="17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3055" y="267803"/>
            <a:ext cx="3483003" cy="535607"/>
          </a:xfrm>
        </p:spPr>
        <p:txBody>
          <a:bodyPr wrap="none"/>
          <a:lstStyle>
            <a:lvl1pPr>
              <a:defRPr sz="3600" b="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3055" y="803410"/>
            <a:ext cx="3483003" cy="642728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1809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694" y="234329"/>
            <a:ext cx="2104314" cy="506818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123" y="234329"/>
            <a:ext cx="6200471" cy="506818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23" y="234329"/>
            <a:ext cx="8420885" cy="56908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67123" y="803410"/>
            <a:ext cx="8420885" cy="449909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301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23" y="234329"/>
            <a:ext cx="8420885" cy="56908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7123" y="803410"/>
            <a:ext cx="4151788" cy="449909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35011" y="803410"/>
            <a:ext cx="4152998" cy="449909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230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23" y="234329"/>
            <a:ext cx="8420885" cy="56908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867123" y="803410"/>
            <a:ext cx="4151788" cy="449909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011" y="803410"/>
            <a:ext cx="4152998" cy="449909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23" y="234329"/>
            <a:ext cx="8420885" cy="56908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67123" y="803410"/>
            <a:ext cx="8420885" cy="449909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1240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23" y="234329"/>
            <a:ext cx="8420885" cy="56908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67123" y="803410"/>
            <a:ext cx="8420885" cy="449909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017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362" y="385200"/>
            <a:ext cx="2005645" cy="500400"/>
          </a:xfrm>
          <a:prstGeom prst="rect">
            <a:avLst/>
          </a:prstGeom>
        </p:spPr>
        <p:txBody>
          <a:bodyPr lIns="95786" tIns="47893" rIns="95786" bIns="47893"/>
          <a:lstStyle/>
          <a:p>
            <a:r>
              <a:rPr lang="en-US" dirty="0" smtClean="0"/>
              <a:t>8th March 2010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638" y="885600"/>
            <a:ext cx="2002792" cy="1738800"/>
          </a:xfrm>
          <a:prstGeom prst="rect">
            <a:avLst/>
          </a:prstGeom>
        </p:spPr>
        <p:txBody>
          <a:bodyPr lIns="95786" tIns="47893" rIns="95786" bIns="47893"/>
          <a:lstStyle/>
          <a:p>
            <a:r>
              <a:rPr lang="en-AU" dirty="0" smtClean="0"/>
              <a:t>Presentation Title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663701" y="1090995"/>
            <a:ext cx="6619345" cy="5102415"/>
          </a:xfrm>
        </p:spPr>
        <p:txBody>
          <a:bodyPr/>
          <a:lstStyle>
            <a:lvl1pPr marL="0" indent="0">
              <a:lnSpc>
                <a:spcPct val="99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lnSpc>
                <a:spcPct val="99000"/>
              </a:lnSpc>
              <a:spcBef>
                <a:spcPts val="0"/>
              </a:spcBef>
              <a:buFontTx/>
              <a:buNone/>
              <a:defRPr sz="2800"/>
            </a:lvl2pPr>
            <a:lvl3pPr marL="0" indent="0">
              <a:lnSpc>
                <a:spcPct val="99000"/>
              </a:lnSpc>
              <a:spcBef>
                <a:spcPts val="0"/>
              </a:spcBef>
              <a:buFontTx/>
              <a:buNone/>
              <a:defRPr sz="2800"/>
            </a:lvl3pPr>
            <a:lvl4pPr marL="0" indent="0">
              <a:lnSpc>
                <a:spcPct val="99000"/>
              </a:lnSpc>
              <a:spcBef>
                <a:spcPts val="0"/>
              </a:spcBef>
              <a:buFontTx/>
              <a:buNone/>
              <a:defRPr sz="2800"/>
            </a:lvl4pPr>
            <a:lvl5pPr marL="0" indent="0">
              <a:lnSpc>
                <a:spcPct val="99000"/>
              </a:lnSpc>
              <a:spcBef>
                <a:spcPts val="0"/>
              </a:spcBef>
              <a:buFontTx/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2954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67" y="4406483"/>
            <a:ext cx="8419676" cy="1362450"/>
          </a:xfrm>
        </p:spPr>
        <p:txBody>
          <a:bodyPr/>
          <a:lstStyle>
            <a:lvl1pPr algn="l">
              <a:defRPr sz="29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467" y="2906784"/>
            <a:ext cx="8419676" cy="1499699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28" indent="0">
              <a:buNone/>
              <a:defRPr sz="1300"/>
            </a:lvl2pPr>
            <a:lvl3pPr marL="673456" indent="0">
              <a:buNone/>
              <a:defRPr sz="1200"/>
            </a:lvl3pPr>
            <a:lvl4pPr marL="1010183" indent="0">
              <a:buNone/>
              <a:defRPr sz="1000"/>
            </a:lvl4pPr>
            <a:lvl5pPr marL="1346911" indent="0">
              <a:buNone/>
              <a:defRPr sz="1000"/>
            </a:lvl5pPr>
            <a:lvl6pPr marL="1683639" indent="0">
              <a:buNone/>
              <a:defRPr sz="1000"/>
            </a:lvl6pPr>
            <a:lvl7pPr marL="2020367" indent="0">
              <a:buNone/>
              <a:defRPr sz="1000"/>
            </a:lvl7pPr>
            <a:lvl8pPr marL="2357095" indent="0">
              <a:buNone/>
              <a:defRPr sz="1000"/>
            </a:lvl8pPr>
            <a:lvl9pPr marL="2693822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123" y="803410"/>
            <a:ext cx="4151788" cy="44990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011" y="803410"/>
            <a:ext cx="4152998" cy="44990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44" y="274499"/>
            <a:ext cx="8914312" cy="1142628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45" y="1535406"/>
            <a:ext cx="4376732" cy="6393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28" indent="0">
              <a:buNone/>
              <a:defRPr sz="1500" b="1"/>
            </a:lvl2pPr>
            <a:lvl3pPr marL="673456" indent="0">
              <a:buNone/>
              <a:defRPr sz="1300" b="1"/>
            </a:lvl3pPr>
            <a:lvl4pPr marL="1010183" indent="0">
              <a:buNone/>
              <a:defRPr sz="1200" b="1"/>
            </a:lvl4pPr>
            <a:lvl5pPr marL="1346911" indent="0">
              <a:buNone/>
              <a:defRPr sz="1200" b="1"/>
            </a:lvl5pPr>
            <a:lvl6pPr marL="1683639" indent="0">
              <a:buNone/>
              <a:defRPr sz="1200" b="1"/>
            </a:lvl6pPr>
            <a:lvl7pPr marL="2020367" indent="0">
              <a:buNone/>
              <a:defRPr sz="1200" b="1"/>
            </a:lvl7pPr>
            <a:lvl8pPr marL="2357095" indent="0">
              <a:buNone/>
              <a:defRPr sz="1200" b="1"/>
            </a:lvl8pPr>
            <a:lvl9pPr marL="2693822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45" y="2174788"/>
            <a:ext cx="4376732" cy="39512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215" y="1535406"/>
            <a:ext cx="4377941" cy="6393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28" indent="0">
              <a:buNone/>
              <a:defRPr sz="1500" b="1"/>
            </a:lvl2pPr>
            <a:lvl3pPr marL="673456" indent="0">
              <a:buNone/>
              <a:defRPr sz="1300" b="1"/>
            </a:lvl3pPr>
            <a:lvl4pPr marL="1010183" indent="0">
              <a:buNone/>
              <a:defRPr sz="1200" b="1"/>
            </a:lvl4pPr>
            <a:lvl5pPr marL="1346911" indent="0">
              <a:buNone/>
              <a:defRPr sz="1200" b="1"/>
            </a:lvl5pPr>
            <a:lvl6pPr marL="1683639" indent="0">
              <a:buNone/>
              <a:defRPr sz="1200" b="1"/>
            </a:lvl6pPr>
            <a:lvl7pPr marL="2020367" indent="0">
              <a:buNone/>
              <a:defRPr sz="1200" b="1"/>
            </a:lvl7pPr>
            <a:lvl8pPr marL="2357095" indent="0">
              <a:buNone/>
              <a:defRPr sz="1200" b="1"/>
            </a:lvl8pPr>
            <a:lvl9pPr marL="2693822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215" y="2174788"/>
            <a:ext cx="4377941" cy="39512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45" y="273383"/>
            <a:ext cx="3258059" cy="11615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422" y="273383"/>
            <a:ext cx="5537734" cy="58526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45" y="1434980"/>
            <a:ext cx="3258059" cy="4691024"/>
          </a:xfrm>
        </p:spPr>
        <p:txBody>
          <a:bodyPr/>
          <a:lstStyle>
            <a:lvl1pPr marL="0" indent="0">
              <a:buNone/>
              <a:defRPr sz="1000"/>
            </a:lvl1pPr>
            <a:lvl2pPr marL="336728" indent="0">
              <a:buNone/>
              <a:defRPr sz="900"/>
            </a:lvl2pPr>
            <a:lvl3pPr marL="673456" indent="0">
              <a:buNone/>
              <a:defRPr sz="700"/>
            </a:lvl3pPr>
            <a:lvl4pPr marL="1010183" indent="0">
              <a:buNone/>
              <a:defRPr sz="700"/>
            </a:lvl4pPr>
            <a:lvl5pPr marL="1346911" indent="0">
              <a:buNone/>
              <a:defRPr sz="700"/>
            </a:lvl5pPr>
            <a:lvl6pPr marL="1683639" indent="0">
              <a:buNone/>
              <a:defRPr sz="700"/>
            </a:lvl6pPr>
            <a:lvl7pPr marL="2020367" indent="0">
              <a:buNone/>
              <a:defRPr sz="700"/>
            </a:lvl7pPr>
            <a:lvl8pPr marL="2357095" indent="0">
              <a:buNone/>
              <a:defRPr sz="700"/>
            </a:lvl8pPr>
            <a:lvl9pPr marL="2693822" indent="0">
              <a:buNone/>
              <a:defRPr sz="7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03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49" y="4800377"/>
            <a:ext cx="5944083" cy="5668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49" y="612601"/>
            <a:ext cx="5944083" cy="4115246"/>
          </a:xfrm>
        </p:spPr>
        <p:txBody>
          <a:bodyPr/>
          <a:lstStyle>
            <a:lvl1pPr marL="0" indent="0">
              <a:buNone/>
              <a:defRPr sz="2400"/>
            </a:lvl1pPr>
            <a:lvl2pPr marL="336728" indent="0">
              <a:buNone/>
              <a:defRPr sz="2100"/>
            </a:lvl2pPr>
            <a:lvl3pPr marL="673456" indent="0">
              <a:buNone/>
              <a:defRPr sz="1800"/>
            </a:lvl3pPr>
            <a:lvl4pPr marL="1010183" indent="0">
              <a:buNone/>
              <a:defRPr sz="1500"/>
            </a:lvl4pPr>
            <a:lvl5pPr marL="1346911" indent="0">
              <a:buNone/>
              <a:defRPr sz="1500"/>
            </a:lvl5pPr>
            <a:lvl6pPr marL="1683639" indent="0">
              <a:buNone/>
              <a:defRPr sz="1500"/>
            </a:lvl6pPr>
            <a:lvl7pPr marL="2020367" indent="0">
              <a:buNone/>
              <a:defRPr sz="1500"/>
            </a:lvl7pPr>
            <a:lvl8pPr marL="2357095" indent="0">
              <a:buNone/>
              <a:defRPr sz="1500"/>
            </a:lvl8pPr>
            <a:lvl9pPr marL="2693822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49" y="5367227"/>
            <a:ext cx="5944083" cy="804527"/>
          </a:xfrm>
        </p:spPr>
        <p:txBody>
          <a:bodyPr/>
          <a:lstStyle>
            <a:lvl1pPr marL="0" indent="0">
              <a:buNone/>
              <a:defRPr sz="1000"/>
            </a:lvl1pPr>
            <a:lvl2pPr marL="336728" indent="0">
              <a:buNone/>
              <a:defRPr sz="900"/>
            </a:lvl2pPr>
            <a:lvl3pPr marL="673456" indent="0">
              <a:buNone/>
              <a:defRPr sz="700"/>
            </a:lvl3pPr>
            <a:lvl4pPr marL="1010183" indent="0">
              <a:buNone/>
              <a:defRPr sz="700"/>
            </a:lvl4pPr>
            <a:lvl5pPr marL="1346911" indent="0">
              <a:buNone/>
              <a:defRPr sz="700"/>
            </a:lvl5pPr>
            <a:lvl6pPr marL="1683639" indent="0">
              <a:buNone/>
              <a:defRPr sz="700"/>
            </a:lvl6pPr>
            <a:lvl7pPr marL="2020367" indent="0">
              <a:buNone/>
              <a:defRPr sz="700"/>
            </a:lvl7pPr>
            <a:lvl8pPr marL="2357095" indent="0">
              <a:buNone/>
              <a:defRPr sz="700"/>
            </a:lvl8pPr>
            <a:lvl9pPr marL="2693822" indent="0">
              <a:buNone/>
              <a:defRPr sz="7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79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123" y="234329"/>
            <a:ext cx="8420885" cy="5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6" tIns="47893" rIns="95786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042" y="911648"/>
            <a:ext cx="8420885" cy="44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6" tIns="47893" rIns="95786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pic>
        <p:nvPicPr>
          <p:cNvPr id="1028" name="Picture 7" descr="Brentwood Secondary College_0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98" y="5623873"/>
            <a:ext cx="1071507" cy="9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DETearly372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47" y="5623873"/>
            <a:ext cx="1071507" cy="9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 descr="GECC14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96" y="5623873"/>
            <a:ext cx="1071507" cy="9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OLP11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45" y="5624989"/>
            <a:ext cx="1071507" cy="9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67" y="6266601"/>
            <a:ext cx="2158736" cy="3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6" descr="DETlater004_Sml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49" y="5624989"/>
            <a:ext cx="1093276" cy="100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7" r:id="rId17"/>
  </p:sldLayoutIdLst>
  <p:txStyles>
    <p:titleStyle>
      <a:lvl1pPr algn="l" defTabSz="95757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+mj-lt"/>
          <a:ea typeface="+mj-ea"/>
          <a:cs typeface="+mj-cs"/>
        </a:defRPr>
      </a:lvl1pPr>
      <a:lvl2pPr algn="l" defTabSz="95757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95757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95757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95757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5pPr>
      <a:lvl6pPr marL="336728" algn="l" defTabSz="957570" rtl="0" fontAlgn="base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6pPr>
      <a:lvl7pPr marL="673456" algn="l" defTabSz="957570" rtl="0" fontAlgn="base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7pPr>
      <a:lvl8pPr marL="1010183" algn="l" defTabSz="957570" rtl="0" fontAlgn="base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8pPr>
      <a:lvl9pPr marL="1346911" algn="l" defTabSz="957570" rtl="0" fontAlgn="base">
        <a:spcBef>
          <a:spcPct val="0"/>
        </a:spcBef>
        <a:spcAft>
          <a:spcPct val="0"/>
        </a:spcAft>
        <a:defRPr sz="3200" b="1">
          <a:solidFill>
            <a:srgbClr val="FB782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58943" indent="-358943" algn="l" defTabSz="95757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  <a:ea typeface="+mn-ea"/>
          <a:cs typeface="+mn-cs"/>
        </a:defRPr>
      </a:lvl1pPr>
      <a:lvl2pPr marL="778683" indent="-299314" algn="l" defTabSz="95757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4B4B4B"/>
          </a:solidFill>
          <a:latin typeface="+mn-lt"/>
          <a:ea typeface="+mn-ea"/>
        </a:defRPr>
      </a:lvl2pPr>
      <a:lvl3pPr marL="1197254" indent="-239685" algn="l" defTabSz="95757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B4B"/>
          </a:solidFill>
          <a:latin typeface="+mn-lt"/>
          <a:ea typeface="+mn-ea"/>
        </a:defRPr>
      </a:lvl3pPr>
      <a:lvl4pPr marL="1676624" indent="-239685" algn="l" defTabSz="95757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B4B4B"/>
          </a:solidFill>
          <a:latin typeface="+mn-lt"/>
          <a:ea typeface="+mn-ea"/>
        </a:defRPr>
      </a:lvl4pPr>
      <a:lvl5pPr marL="2154824" indent="-239685" algn="l" defTabSz="95757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B4B4B"/>
          </a:solidFill>
          <a:latin typeface="+mn-lt"/>
          <a:ea typeface="+mn-ea"/>
        </a:defRPr>
      </a:lvl5pPr>
      <a:lvl6pPr marL="2491552" indent="-239685" algn="l" defTabSz="95757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B4B4B"/>
          </a:solidFill>
          <a:latin typeface="+mn-lt"/>
          <a:ea typeface="+mn-ea"/>
        </a:defRPr>
      </a:lvl6pPr>
      <a:lvl7pPr marL="2828280" indent="-239685" algn="l" defTabSz="95757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B4B4B"/>
          </a:solidFill>
          <a:latin typeface="+mn-lt"/>
          <a:ea typeface="+mn-ea"/>
        </a:defRPr>
      </a:lvl7pPr>
      <a:lvl8pPr marL="3165008" indent="-239685" algn="l" defTabSz="95757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B4B4B"/>
          </a:solidFill>
          <a:latin typeface="+mn-lt"/>
          <a:ea typeface="+mn-ea"/>
        </a:defRPr>
      </a:lvl8pPr>
      <a:lvl9pPr marL="3501736" indent="-239685" algn="l" defTabSz="957570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B4B4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28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456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183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911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639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367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095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822" algn="l" defTabSz="3367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brace.com.au/brace/default.aspx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133951" y="3212976"/>
            <a:ext cx="7971772" cy="131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6" tIns="47893" rIns="95786" bIns="47893" anchor="ctr"/>
          <a:lstStyle/>
          <a:p>
            <a:pPr algn="ctr" defTabSz="957570" eaLnBrk="1" hangingPunct="1">
              <a:spcBef>
                <a:spcPct val="20000"/>
              </a:spcBef>
            </a:pPr>
            <a:endParaRPr lang="en-AU" sz="2100" dirty="0" smtClean="0">
              <a:solidFill>
                <a:srgbClr val="FB7826"/>
              </a:solidFill>
            </a:endParaRPr>
          </a:p>
          <a:p>
            <a:pPr algn="ctr" defTabSz="957570" eaLnBrk="1" hangingPunct="1">
              <a:spcBef>
                <a:spcPct val="20000"/>
              </a:spcBef>
            </a:pPr>
            <a:r>
              <a:rPr lang="en-AU" sz="2800" dirty="0" smtClean="0">
                <a:solidFill>
                  <a:srgbClr val="FB7826"/>
                </a:solidFill>
              </a:rPr>
              <a:t>Presentation </a:t>
            </a:r>
            <a:r>
              <a:rPr lang="en-AU" sz="2800" dirty="0">
                <a:solidFill>
                  <a:srgbClr val="FB7826"/>
                </a:solidFill>
              </a:rPr>
              <a:t>to 2012 ALA National Conference</a:t>
            </a:r>
          </a:p>
          <a:p>
            <a:pPr defTabSz="957570" eaLnBrk="1" hangingPunct="1">
              <a:spcBef>
                <a:spcPct val="20000"/>
              </a:spcBef>
            </a:pPr>
            <a:endParaRPr lang="en-AU" sz="2100" dirty="0">
              <a:solidFill>
                <a:srgbClr val="4B4B4B"/>
              </a:solidFill>
            </a:endParaRPr>
          </a:p>
          <a:p>
            <a:pPr defTabSz="957570" eaLnBrk="1" hangingPunct="1">
              <a:spcBef>
                <a:spcPct val="20000"/>
              </a:spcBef>
            </a:pPr>
            <a:r>
              <a:rPr lang="en-AU" sz="2100" dirty="0" smtClean="0">
                <a:solidFill>
                  <a:srgbClr val="FB7826"/>
                </a:solidFill>
              </a:rPr>
              <a:t>Verna Kearney			Anne </a:t>
            </a:r>
            <a:r>
              <a:rPr lang="en-AU" sz="2100" dirty="0">
                <a:solidFill>
                  <a:srgbClr val="FB7826"/>
                </a:solidFill>
              </a:rPr>
              <a:t>Burgoyne</a:t>
            </a:r>
          </a:p>
          <a:p>
            <a:pPr defTabSz="957570" eaLnBrk="1" hangingPunct="1">
              <a:spcBef>
                <a:spcPct val="20000"/>
              </a:spcBef>
            </a:pPr>
            <a:r>
              <a:rPr lang="en-AU" sz="2100" dirty="0">
                <a:solidFill>
                  <a:srgbClr val="FB7826"/>
                </a:solidFill>
              </a:rPr>
              <a:t>Acting Executive </a:t>
            </a:r>
            <a:r>
              <a:rPr lang="en-AU" sz="2100" dirty="0" smtClean="0">
                <a:solidFill>
                  <a:srgbClr val="FB7826"/>
                </a:solidFill>
              </a:rPr>
              <a:t>Director	Eastern </a:t>
            </a:r>
            <a:r>
              <a:rPr lang="en-AU" sz="2100" dirty="0">
                <a:solidFill>
                  <a:srgbClr val="FB7826"/>
                </a:solidFill>
              </a:rPr>
              <a:t>Metro Regional Manager  </a:t>
            </a:r>
            <a:endParaRPr lang="en-AU" sz="2100" dirty="0" smtClean="0">
              <a:solidFill>
                <a:srgbClr val="FB7826"/>
              </a:solidFill>
            </a:endParaRPr>
          </a:p>
          <a:p>
            <a:pPr defTabSz="957570" eaLnBrk="1" hangingPunct="1">
              <a:spcBef>
                <a:spcPct val="20000"/>
              </a:spcBef>
            </a:pPr>
            <a:r>
              <a:rPr lang="en-AU" sz="2100" dirty="0" smtClean="0">
                <a:solidFill>
                  <a:srgbClr val="FB7826"/>
                </a:solidFill>
              </a:rPr>
              <a:t>ACFE 				ACFE</a:t>
            </a:r>
          </a:p>
          <a:p>
            <a:pPr defTabSz="957570" eaLnBrk="1" hangingPunct="1">
              <a:spcBef>
                <a:spcPct val="20000"/>
              </a:spcBef>
            </a:pPr>
            <a:r>
              <a:rPr lang="en-AU" sz="2100" dirty="0" smtClean="0">
                <a:solidFill>
                  <a:srgbClr val="FB7826"/>
                </a:solidFill>
              </a:rPr>
              <a:t>		</a:t>
            </a:r>
            <a:endParaRPr lang="en-AU" sz="2100" dirty="0">
              <a:solidFill>
                <a:srgbClr val="FB7826"/>
              </a:solidFill>
            </a:endParaRPr>
          </a:p>
          <a:p>
            <a:pPr defTabSz="957570" eaLnBrk="1" hangingPunct="1">
              <a:spcBef>
                <a:spcPct val="20000"/>
              </a:spcBef>
            </a:pPr>
            <a:r>
              <a:rPr lang="en-AU" sz="2100" dirty="0">
                <a:solidFill>
                  <a:srgbClr val="FB7826"/>
                </a:solidFill>
              </a:rPr>
              <a:t>	</a:t>
            </a:r>
          </a:p>
          <a:p>
            <a:pPr defTabSz="957570" eaLnBrk="1" hangingPunct="1">
              <a:spcBef>
                <a:spcPct val="20000"/>
              </a:spcBef>
            </a:pPr>
            <a:r>
              <a:rPr lang="en-AU" sz="2100" dirty="0">
                <a:solidFill>
                  <a:srgbClr val="4B4B4B"/>
                </a:solidFill>
              </a:rPr>
              <a:t>										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83903" y="999522"/>
            <a:ext cx="8671869" cy="124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normAutofit/>
          </a:bodyPr>
          <a:lstStyle/>
          <a:p>
            <a:pPr algn="ctr" defTabSz="957570" eaLnBrk="1" hangingPunct="1"/>
            <a:r>
              <a:rPr lang="en-AU" sz="3600" b="1" dirty="0">
                <a:solidFill>
                  <a:srgbClr val="FB7826"/>
                </a:solidFill>
              </a:rPr>
              <a:t>Resilient Community Education Businesses – what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New Ways of Working with Business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043" y="911648"/>
            <a:ext cx="3385902" cy="4499098"/>
          </a:xfrm>
        </p:spPr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5" descr="Continuing-Education-Ben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07" y="908720"/>
            <a:ext cx="3365314" cy="2088232"/>
          </a:xfrm>
          <a:prstGeom prst="rect">
            <a:avLst/>
          </a:prstGeom>
          <a:noFill/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1705428" y="2776680"/>
            <a:ext cx="0" cy="12906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2211459" y="2760111"/>
            <a:ext cx="0" cy="127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pic>
        <p:nvPicPr>
          <p:cNvPr id="7" name="Picture 9" descr="New Picture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80" y="4043603"/>
            <a:ext cx="3905559" cy="111230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032204"/>
            <a:ext cx="1872208" cy="184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Vertech Hum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9301" y="2619533"/>
            <a:ext cx="7531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681192" y="2841106"/>
            <a:ext cx="0" cy="12906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7225853" y="2790967"/>
            <a:ext cx="0" cy="127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12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New Ways of Working with Business</a:t>
            </a:r>
            <a:endParaRPr lang="en-AU" dirty="0"/>
          </a:p>
        </p:txBody>
      </p:sp>
      <p:pic>
        <p:nvPicPr>
          <p:cNvPr id="4" name="Content Placeholder 3" descr="http://www.brace.com.au/brace/images/content_pages/transparent_brace_shadow.gif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124744"/>
            <a:ext cx="333375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784648" y="2112135"/>
            <a:ext cx="0" cy="10288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2360712" y="2112134"/>
            <a:ext cx="0" cy="10288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328834"/>
            <a:ext cx="2819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90" y="1124744"/>
            <a:ext cx="3120834" cy="123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11" y="3449718"/>
            <a:ext cx="2417958" cy="16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 rot="960000">
            <a:off x="5991049" y="2571391"/>
            <a:ext cx="0" cy="10288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-960000" flipV="1">
            <a:off x="7844089" y="2512111"/>
            <a:ext cx="0" cy="10288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55" y="3825524"/>
            <a:ext cx="2501781" cy="87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 rot="-5400000">
            <a:off x="6761338" y="3748915"/>
            <a:ext cx="0" cy="10288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9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Sustainable ACE Businesses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0" y="2066711"/>
            <a:ext cx="4474569" cy="2215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1086489"/>
            <a:ext cx="2880319" cy="418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Sustainable ACE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042" y="1268760"/>
            <a:ext cx="8420885" cy="414198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AU" dirty="0" smtClean="0"/>
              <a:t>Shared Services Pilot Project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Project grants available to improve back-of-house efficiency of ACE organisations, particularly smaller rural organisations with smaller staff numbers and skill sets. 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Seven demonstration projects funded over 2 years.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65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Sustainable ACE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AU" dirty="0" smtClean="0"/>
              <a:t>Microsoft Agreement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The ACFE Board’s agreement with </a:t>
            </a:r>
            <a:r>
              <a:rPr lang="en-AU" dirty="0"/>
              <a:t>M</a:t>
            </a:r>
            <a:r>
              <a:rPr lang="en-AU" dirty="0" smtClean="0"/>
              <a:t>icrosoft ensures that education –level pricing of software and sufficient product licenses are available for ACE organisations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ACE learners have access to up-to-date and appropriate software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ACE organisations can undertake administrative, teaching, planning and management activity with the support of current software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8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Quality Teaching </a:t>
            </a:r>
            <a:r>
              <a:rPr lang="en-AU" dirty="0" smtClean="0"/>
              <a:t>in </a:t>
            </a:r>
            <a:r>
              <a:rPr lang="en-AU" dirty="0"/>
              <a:t>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1363659"/>
            <a:ext cx="8208911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AU" i="1" dirty="0" smtClean="0"/>
              <a:t>Pre-accredited delivery = </a:t>
            </a:r>
            <a:r>
              <a:rPr lang="en-AU" dirty="0" smtClean="0"/>
              <a:t>The initial vocational training that provides a pathway to nationally accredited training or employment.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92560" y="4221088"/>
            <a:ext cx="78488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4B4B4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913014" y="4314582"/>
            <a:ext cx="2007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/>
              <a:t>Learning continuum</a:t>
            </a:r>
            <a:endParaRPr lang="en-AU" sz="1600" dirty="0"/>
          </a:p>
        </p:txBody>
      </p:sp>
      <p:sp>
        <p:nvSpPr>
          <p:cNvPr id="7" name="Oval 6"/>
          <p:cNvSpPr/>
          <p:nvPr/>
        </p:nvSpPr>
        <p:spPr bwMode="auto">
          <a:xfrm>
            <a:off x="3404828" y="2888777"/>
            <a:ext cx="3204356" cy="117045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800" dirty="0" smtClean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dirty="0">
                <a:cs typeface="ＭＳ Ｐゴシック" charset="-128"/>
              </a:rPr>
              <a:t>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charset="-128"/>
              </a:rPr>
              <a:t>emi-formal</a:t>
            </a:r>
            <a:endParaRPr kumimoji="0" lang="en-A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544" y="3338448"/>
            <a:ext cx="129614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Informal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7870" y="3338448"/>
            <a:ext cx="129614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F</a:t>
            </a:r>
            <a:r>
              <a:rPr lang="en-AU" sz="2400" dirty="0" smtClean="0"/>
              <a:t>ormal</a:t>
            </a:r>
            <a:endParaRPr lang="en-AU" sz="24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288704" y="3411654"/>
            <a:ext cx="1008112" cy="31525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681192" y="3406224"/>
            <a:ext cx="977571" cy="320681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0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042" y="377071"/>
            <a:ext cx="7295920" cy="853852"/>
          </a:xfrm>
        </p:spPr>
        <p:txBody>
          <a:bodyPr/>
          <a:lstStyle/>
          <a:p>
            <a:pPr algn="ctr"/>
            <a:r>
              <a:rPr lang="en-AU" dirty="0" smtClean="0"/>
              <a:t>Who are the high needs learners?</a:t>
            </a:r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5078818"/>
              </p:ext>
            </p:extLst>
          </p:nvPr>
        </p:nvGraphicFramePr>
        <p:xfrm>
          <a:off x="1424608" y="692696"/>
          <a:ext cx="6619345" cy="51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8158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188640"/>
            <a:ext cx="8420885" cy="569082"/>
          </a:xfrm>
        </p:spPr>
        <p:txBody>
          <a:bodyPr/>
          <a:lstStyle/>
          <a:p>
            <a:pPr algn="ctr"/>
            <a:r>
              <a:rPr lang="en-AU" dirty="0"/>
              <a:t>Quality Teaching </a:t>
            </a:r>
            <a:r>
              <a:rPr lang="en-AU" dirty="0" smtClean="0"/>
              <a:t>in </a:t>
            </a:r>
            <a:r>
              <a:rPr lang="en-AU" dirty="0"/>
              <a:t>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685030" y="849162"/>
            <a:ext cx="3256812" cy="463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65214" y="864756"/>
            <a:ext cx="3268090" cy="464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Quality Pre-accredited Delivery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Growing Skills for Knox Project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Coonara Community House</a:t>
            </a:r>
          </a:p>
          <a:p>
            <a:r>
              <a:rPr lang="en-AU" dirty="0" smtClean="0"/>
              <a:t>The Basin Community House</a:t>
            </a:r>
          </a:p>
          <a:p>
            <a:r>
              <a:rPr lang="en-AU" dirty="0" smtClean="0"/>
              <a:t>Rowville &amp; District Neighbourhood House</a:t>
            </a:r>
          </a:p>
          <a:p>
            <a:r>
              <a:rPr lang="en-AU" dirty="0" smtClean="0"/>
              <a:t>Mountain District </a:t>
            </a:r>
            <a:r>
              <a:rPr lang="en-AU" dirty="0"/>
              <a:t>L</a:t>
            </a:r>
            <a:r>
              <a:rPr lang="en-AU" dirty="0" smtClean="0"/>
              <a:t>earning Centre</a:t>
            </a:r>
          </a:p>
          <a:p>
            <a:r>
              <a:rPr lang="en-AU" dirty="0" smtClean="0"/>
              <a:t>Orana Neighbourhood House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8800"/>
            <a:ext cx="7620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98" y="188640"/>
            <a:ext cx="8583480" cy="569082"/>
          </a:xfrm>
        </p:spPr>
        <p:txBody>
          <a:bodyPr/>
          <a:lstStyle/>
          <a:p>
            <a:pPr algn="ctr"/>
            <a:r>
              <a:rPr lang="en-AU" dirty="0" smtClean="0"/>
              <a:t>Quality Teaching in ACE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555288" y="747941"/>
            <a:ext cx="3506563" cy="4990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2960" y="2204864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rgbClr val="4B4B4B"/>
                </a:solidFill>
              </a:rPr>
              <a:t>“Around </a:t>
            </a:r>
            <a:r>
              <a:rPr lang="en-AU" sz="2400" i="1" dirty="0">
                <a:solidFill>
                  <a:srgbClr val="4B4B4B"/>
                </a:solidFill>
              </a:rPr>
              <a:t>1.6 million adult Victorians do not </a:t>
            </a:r>
            <a:r>
              <a:rPr lang="en-AU" sz="2400" i="1" dirty="0" smtClean="0">
                <a:solidFill>
                  <a:srgbClr val="4B4B4B"/>
                </a:solidFill>
              </a:rPr>
              <a:t>have any </a:t>
            </a:r>
            <a:r>
              <a:rPr lang="en-AU" sz="2400" i="1" dirty="0">
                <a:solidFill>
                  <a:srgbClr val="4B4B4B"/>
                </a:solidFill>
              </a:rPr>
              <a:t>post-school </a:t>
            </a:r>
            <a:r>
              <a:rPr lang="en-AU" sz="2400" i="1" dirty="0" smtClean="0">
                <a:solidFill>
                  <a:srgbClr val="4B4B4B"/>
                </a:solidFill>
              </a:rPr>
              <a:t>qualifications.”</a:t>
            </a:r>
          </a:p>
          <a:p>
            <a:endParaRPr lang="en-AU" sz="1000" dirty="0" smtClean="0">
              <a:solidFill>
                <a:srgbClr val="4B4B4B"/>
              </a:solidFill>
            </a:endParaRPr>
          </a:p>
          <a:p>
            <a:r>
              <a:rPr lang="en-AU" sz="1600" dirty="0" smtClean="0">
                <a:solidFill>
                  <a:srgbClr val="4B4B4B"/>
                </a:solidFill>
              </a:rPr>
              <a:t>ACFE 2009</a:t>
            </a:r>
            <a:endParaRPr lang="en-AU" sz="16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ACFE Snapshot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762225"/>
            <a:ext cx="7704856" cy="48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Users\09034547\AppData\Roaming\OpenText\Enterprise Connect\DocTmp\EDUTRACK_n745116_Learn_Local_colour_logo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908720"/>
            <a:ext cx="1872208" cy="12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Quality Teaching </a:t>
            </a:r>
            <a:r>
              <a:rPr lang="en-AU" dirty="0" smtClean="0"/>
              <a:t>in </a:t>
            </a:r>
            <a:r>
              <a:rPr lang="en-AU" dirty="0"/>
              <a:t>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928" y="1644220"/>
            <a:ext cx="5034983" cy="30934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2200" i="1" dirty="0" smtClean="0">
                <a:cs typeface="Arial" pitchFamily="34" charset="0"/>
              </a:rPr>
              <a:t>“Because </a:t>
            </a:r>
            <a:r>
              <a:rPr lang="en-AU" sz="2200" i="1" dirty="0">
                <a:cs typeface="Arial" pitchFamily="34" charset="0"/>
              </a:rPr>
              <a:t>refugees and </a:t>
            </a:r>
            <a:r>
              <a:rPr lang="en-AU" sz="2200" i="1" dirty="0" smtClean="0">
                <a:cs typeface="Arial" pitchFamily="34" charset="0"/>
              </a:rPr>
              <a:t>migrants are </a:t>
            </a:r>
            <a:r>
              <a:rPr lang="en-AU" sz="2200" i="1" dirty="0">
                <a:cs typeface="Arial" pitchFamily="34" charset="0"/>
              </a:rPr>
              <a:t>different groups of people</a:t>
            </a:r>
            <a:r>
              <a:rPr lang="en-AU" sz="2200" i="1" dirty="0" smtClean="0">
                <a:cs typeface="Arial" pitchFamily="34" charset="0"/>
              </a:rPr>
              <a:t>, with </a:t>
            </a:r>
            <a:r>
              <a:rPr lang="en-AU" sz="2200" i="1" dirty="0">
                <a:cs typeface="Arial" pitchFamily="34" charset="0"/>
              </a:rPr>
              <a:t>different </a:t>
            </a:r>
            <a:r>
              <a:rPr lang="en-AU" sz="2200" i="1" dirty="0" smtClean="0">
                <a:cs typeface="Arial" pitchFamily="34" charset="0"/>
              </a:rPr>
              <a:t>pre-arrival experiences</a:t>
            </a:r>
            <a:r>
              <a:rPr lang="en-AU" sz="2200" i="1" dirty="0">
                <a:cs typeface="Arial" pitchFamily="34" charset="0"/>
              </a:rPr>
              <a:t>, it is important </a:t>
            </a:r>
            <a:r>
              <a:rPr lang="en-AU" sz="2200" i="1" dirty="0" smtClean="0">
                <a:cs typeface="Arial" pitchFamily="34" charset="0"/>
              </a:rPr>
              <a:t>that the </a:t>
            </a:r>
            <a:r>
              <a:rPr lang="en-AU" sz="2200" i="1" dirty="0">
                <a:cs typeface="Arial" pitchFamily="34" charset="0"/>
              </a:rPr>
              <a:t>distinction be made in </a:t>
            </a:r>
            <a:r>
              <a:rPr lang="en-AU" sz="2200" i="1" dirty="0" smtClean="0">
                <a:cs typeface="Arial" pitchFamily="34" charset="0"/>
              </a:rPr>
              <a:t>the services </a:t>
            </a:r>
            <a:r>
              <a:rPr lang="en-AU" sz="2200" i="1" dirty="0">
                <a:cs typeface="Arial" pitchFamily="34" charset="0"/>
              </a:rPr>
              <a:t>provided. Refugees </a:t>
            </a:r>
            <a:r>
              <a:rPr lang="en-AU" sz="2200" i="1" dirty="0" smtClean="0">
                <a:cs typeface="Arial" pitchFamily="34" charset="0"/>
              </a:rPr>
              <a:t>have needs </a:t>
            </a:r>
            <a:r>
              <a:rPr lang="en-AU" sz="2200" i="1" dirty="0">
                <a:cs typeface="Arial" pitchFamily="34" charset="0"/>
              </a:rPr>
              <a:t>distinct from and </a:t>
            </a:r>
            <a:r>
              <a:rPr lang="en-AU" sz="2200" i="1" dirty="0" smtClean="0">
                <a:cs typeface="Arial" pitchFamily="34" charset="0"/>
              </a:rPr>
              <a:t>additional to </a:t>
            </a:r>
            <a:r>
              <a:rPr lang="en-AU" sz="2200" i="1" dirty="0">
                <a:cs typeface="Arial" pitchFamily="34" charset="0"/>
              </a:rPr>
              <a:t>migrants</a:t>
            </a:r>
            <a:r>
              <a:rPr lang="en-AU" sz="2200" i="1" dirty="0" smtClean="0">
                <a:cs typeface="Arial" pitchFamily="34" charset="0"/>
              </a:rPr>
              <a:t>.”</a:t>
            </a:r>
          </a:p>
          <a:p>
            <a:pPr marL="0" indent="0">
              <a:spcBef>
                <a:spcPts val="0"/>
              </a:spcBef>
              <a:buNone/>
            </a:pPr>
            <a:endParaRPr lang="en-AU" sz="10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Refugee 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Council of Australia (2012)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512567" y="879843"/>
            <a:ext cx="3473694" cy="4940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188640"/>
            <a:ext cx="8420885" cy="569082"/>
          </a:xfrm>
        </p:spPr>
        <p:txBody>
          <a:bodyPr/>
          <a:lstStyle/>
          <a:p>
            <a:pPr algn="ctr"/>
            <a:r>
              <a:rPr lang="en-AU" dirty="0" smtClean="0"/>
              <a:t>Responding to CALD Learners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6" name="Picture 2" descr="C:\Users\08547462\AppData\Local\Microsoft\Windows\Temporary Internet Files\Content.Outlook\B83RGNKZ\IMG_3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329" y="2984038"/>
            <a:ext cx="2556447" cy="1915270"/>
          </a:xfrm>
          <a:prstGeom prst="rect">
            <a:avLst/>
          </a:prstGeom>
          <a:noFill/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072680" y="2992763"/>
            <a:ext cx="0" cy="36422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072680" y="3861048"/>
            <a:ext cx="0" cy="3600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985288"/>
            <a:ext cx="3240359" cy="193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80" y="1237357"/>
            <a:ext cx="180713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78" y="1340768"/>
            <a:ext cx="3181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Community </a:t>
            </a:r>
            <a:r>
              <a:rPr lang="en-AU" dirty="0"/>
              <a:t>L</a:t>
            </a:r>
            <a:r>
              <a:rPr lang="en-AU" dirty="0" smtClean="0"/>
              <a:t>earning Partnerships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042" y="1052736"/>
            <a:ext cx="8420885" cy="435801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AU" dirty="0"/>
              <a:t>T</a:t>
            </a:r>
            <a:r>
              <a:rPr lang="en-AU" dirty="0" smtClean="0"/>
              <a:t>he ACFE Board has encouraged ACE organisations to foster partnerships to address specific local skills and challenges through the Community Learning Partnership (CLP) program.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Grant program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Partnerships with industry, business, individuals and community organisations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Skill development to prosper economically and socially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6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 Community </a:t>
            </a:r>
            <a:r>
              <a:rPr lang="en-AU" dirty="0"/>
              <a:t>L</a:t>
            </a:r>
            <a:r>
              <a:rPr lang="en-AU" dirty="0" smtClean="0"/>
              <a:t>earning Partnerships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400" dirty="0" smtClean="0">
                <a:solidFill>
                  <a:srgbClr val="4B4B4B"/>
                </a:solidFill>
              </a:rPr>
              <a:t>Open4Business – </a:t>
            </a:r>
            <a:br>
              <a:rPr lang="en-AU" sz="2400" dirty="0" smtClean="0">
                <a:solidFill>
                  <a:srgbClr val="4B4B4B"/>
                </a:solidFill>
              </a:rPr>
            </a:br>
            <a:r>
              <a:rPr lang="en-AU" sz="2400" dirty="0" smtClean="0">
                <a:solidFill>
                  <a:srgbClr val="4B4B4B"/>
                </a:solidFill>
              </a:rPr>
              <a:t>The Avenue @ Eley</a:t>
            </a:r>
            <a:endParaRPr lang="en-AU" sz="2400" dirty="0">
              <a:solidFill>
                <a:srgbClr val="4B4B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043" y="2564904"/>
            <a:ext cx="2377789" cy="284584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Collaboration chart at project commencement November 2010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908720"/>
            <a:ext cx="5745088" cy="426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09" y="1196752"/>
            <a:ext cx="612518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Community Learning Partnerships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sz="2400" dirty="0">
                <a:solidFill>
                  <a:srgbClr val="4B4B4B"/>
                </a:solidFill>
              </a:rPr>
              <a:t>Open4Business – </a:t>
            </a:r>
            <a:br>
              <a:rPr lang="en-AU" sz="2400" dirty="0">
                <a:solidFill>
                  <a:srgbClr val="4B4B4B"/>
                </a:solidFill>
              </a:rPr>
            </a:br>
            <a:r>
              <a:rPr lang="en-AU" sz="2400" dirty="0">
                <a:solidFill>
                  <a:srgbClr val="4B4B4B"/>
                </a:solidFill>
              </a:rPr>
              <a:t>The Avenue @ Eley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2708920"/>
            <a:ext cx="2456070" cy="2736304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Collaboration chart end project May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2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Capacity and Innovation Fund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60512" y="1162245"/>
            <a:ext cx="2151837" cy="417646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ACE Provider Business Capacity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64768" y="1162245"/>
            <a:ext cx="2088232" cy="41764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Partnering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for Learning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97016" y="1161523"/>
            <a:ext cx="2088232" cy="417646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Quality Teaching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29264" y="1158673"/>
            <a:ext cx="2088232" cy="41764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Innovating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for Learners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6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Capacity &amp; Innovation Fund Projects</a:t>
            </a:r>
            <a:endParaRPr lang="en-AU" dirty="0"/>
          </a:p>
        </p:txBody>
      </p:sp>
      <p:pic>
        <p:nvPicPr>
          <p:cNvPr id="1028" name="Picture 4" descr="C:\Users\09059137\AppData\Local\Microsoft\Windows\Temporary Internet Files\Content.Outlook\H0C1157G\NRCH_CiC_DV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3029792"/>
            <a:ext cx="2566710" cy="22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24" y="764704"/>
            <a:ext cx="2438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9" y="3260696"/>
            <a:ext cx="3151010" cy="21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9268"/>
            <a:ext cx="4043202" cy="184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dirty="0"/>
              <a:t>Building Resilient Community Education Businesses</a:t>
            </a:r>
            <a:endParaRPr lang="en-AU" sz="2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92696"/>
            <a:ext cx="3263371" cy="4795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9" y="2066712"/>
            <a:ext cx="4248472" cy="2103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dirty="0"/>
              <a:t>Building Resilient Community Education Businesses</a:t>
            </a:r>
            <a:endParaRPr lang="en-AU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926338"/>
            <a:ext cx="7128792" cy="44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124744"/>
            <a:ext cx="8420885" cy="569082"/>
          </a:xfrm>
        </p:spPr>
        <p:txBody>
          <a:bodyPr/>
          <a:lstStyle/>
          <a:p>
            <a:pPr algn="ctr"/>
            <a:r>
              <a:rPr lang="en-AU" sz="4400" dirty="0" smtClean="0"/>
              <a:t>Questions</a:t>
            </a:r>
            <a:endParaRPr lang="en-A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64568" y="2060848"/>
            <a:ext cx="79208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 smtClean="0">
              <a:solidFill>
                <a:srgbClr val="4B4B4B"/>
              </a:solidFill>
            </a:endParaRPr>
          </a:p>
          <a:p>
            <a:pPr>
              <a:spcBef>
                <a:spcPts val="1200"/>
              </a:spcBef>
            </a:pPr>
            <a:r>
              <a:rPr lang="en-AU" sz="2400" dirty="0" smtClean="0">
                <a:solidFill>
                  <a:srgbClr val="4B4B4B"/>
                </a:solidFill>
              </a:rPr>
              <a:t>Resources are </a:t>
            </a:r>
            <a:r>
              <a:rPr lang="en-AU" sz="2400" dirty="0">
                <a:solidFill>
                  <a:srgbClr val="4B4B4B"/>
                </a:solidFill>
              </a:rPr>
              <a:t>available on the ACFE </a:t>
            </a:r>
            <a:r>
              <a:rPr lang="en-AU" sz="2400" dirty="0" smtClean="0">
                <a:solidFill>
                  <a:srgbClr val="4B4B4B"/>
                </a:solidFill>
              </a:rPr>
              <a:t>website: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dirty="0" smtClean="0">
                <a:solidFill>
                  <a:srgbClr val="FB7826"/>
                </a:solidFill>
              </a:rPr>
              <a:t>www.skills.vic.gov.au/Pages/learnlocal-ACFE</a:t>
            </a:r>
          </a:p>
          <a:p>
            <a:pPr marL="0" indent="0">
              <a:spcBef>
                <a:spcPts val="1200"/>
              </a:spcBef>
              <a:buNone/>
            </a:pPr>
            <a:endParaRPr lang="en-AU" sz="2400" dirty="0" smtClean="0">
              <a:solidFill>
                <a:srgbClr val="4B4B4B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AU" sz="2400" dirty="0" smtClean="0">
                <a:solidFill>
                  <a:srgbClr val="4B4B4B"/>
                </a:solidFill>
              </a:rPr>
              <a:t>Enquiries </a:t>
            </a:r>
            <a:r>
              <a:rPr lang="en-AU" sz="2400" dirty="0">
                <a:solidFill>
                  <a:srgbClr val="4B4B4B"/>
                </a:solidFill>
              </a:rPr>
              <a:t>can be directed </a:t>
            </a:r>
            <a:r>
              <a:rPr lang="en-AU" sz="2400" dirty="0" smtClean="0">
                <a:solidFill>
                  <a:srgbClr val="4B4B4B"/>
                </a:solidFill>
              </a:rPr>
              <a:t>to:</a:t>
            </a:r>
          </a:p>
          <a:p>
            <a:pPr>
              <a:spcBef>
                <a:spcPts val="1200"/>
              </a:spcBef>
            </a:pPr>
            <a:r>
              <a:rPr lang="en-AU" sz="2400" dirty="0" smtClean="0">
                <a:solidFill>
                  <a:srgbClr val="FB7826"/>
                </a:solidFill>
              </a:rPr>
              <a:t>acfe@edumail.vic.gov.au </a:t>
            </a:r>
            <a:endParaRPr lang="en-AU" sz="2400" dirty="0">
              <a:solidFill>
                <a:srgbClr val="FB7826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39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234329"/>
            <a:ext cx="9433047" cy="569082"/>
          </a:xfrm>
        </p:spPr>
        <p:txBody>
          <a:bodyPr/>
          <a:lstStyle/>
          <a:p>
            <a:pPr algn="ctr" eaLnBrk="1" hangingPunct="1"/>
            <a:r>
              <a:rPr lang="en-US" sz="2800" dirty="0"/>
              <a:t>Building Resilient Community Education Businesses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00472" y="908720"/>
            <a:ext cx="4824536" cy="25202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AU" sz="2400" b="1" dirty="0"/>
              <a:t>Resilience</a:t>
            </a:r>
          </a:p>
          <a:p>
            <a:pPr marL="0" indent="0">
              <a:buNone/>
            </a:pPr>
            <a:endParaRPr lang="en-AU" sz="1000" dirty="0" smtClean="0"/>
          </a:p>
          <a:p>
            <a:pPr marL="0" indent="0" algn="ctr">
              <a:buNone/>
            </a:pPr>
            <a:r>
              <a:rPr lang="en-AU" sz="2000" dirty="0" smtClean="0"/>
              <a:t>“</a:t>
            </a:r>
            <a:r>
              <a:rPr lang="en-AU" sz="2000" dirty="0"/>
              <a:t>Your </a:t>
            </a:r>
            <a:r>
              <a:rPr lang="en-AU" sz="2000" dirty="0" smtClean="0"/>
              <a:t>organisation’s </a:t>
            </a:r>
            <a:r>
              <a:rPr lang="en-AU" sz="2000" dirty="0"/>
              <a:t>capacity to be buoyant and recover </a:t>
            </a:r>
            <a:r>
              <a:rPr lang="en-AU" sz="2000" dirty="0" smtClean="0"/>
              <a:t>readily.”</a:t>
            </a:r>
            <a:endParaRPr lang="en-AU" sz="2000" dirty="0"/>
          </a:p>
        </p:txBody>
      </p:sp>
      <p:sp>
        <p:nvSpPr>
          <p:cNvPr id="6" name="Oval 5"/>
          <p:cNvSpPr/>
          <p:nvPr/>
        </p:nvSpPr>
        <p:spPr bwMode="auto">
          <a:xfrm>
            <a:off x="4376936" y="2564904"/>
            <a:ext cx="5112568" cy="2808312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400" b="1" dirty="0" smtClean="0"/>
              <a:t>Sustainability</a:t>
            </a:r>
            <a:endParaRPr lang="en-AU" sz="2400" dirty="0" smtClean="0"/>
          </a:p>
          <a:p>
            <a:endParaRPr lang="en-AU" sz="1000" dirty="0" smtClean="0"/>
          </a:p>
          <a:p>
            <a:pPr algn="ctr"/>
            <a:r>
              <a:rPr lang="en-AU" sz="2000" dirty="0" smtClean="0"/>
              <a:t>“</a:t>
            </a:r>
            <a:r>
              <a:rPr lang="en-AU" sz="2000" dirty="0"/>
              <a:t>Your </a:t>
            </a:r>
            <a:r>
              <a:rPr lang="en-AU" sz="2000" dirty="0" smtClean="0"/>
              <a:t>organisation’s </a:t>
            </a:r>
            <a:r>
              <a:rPr lang="en-AU" sz="2000" dirty="0"/>
              <a:t>capacity to mobilise </a:t>
            </a:r>
            <a:r>
              <a:rPr lang="en-AU" sz="2000" dirty="0" smtClean="0"/>
              <a:t>resources consistently over </a:t>
            </a:r>
            <a:r>
              <a:rPr lang="en-AU" sz="2000" dirty="0"/>
              <a:t>time </a:t>
            </a:r>
            <a:r>
              <a:rPr lang="en-AU" sz="2000" dirty="0" smtClean="0"/>
              <a:t>to respond </a:t>
            </a:r>
            <a:r>
              <a:rPr lang="en-AU" sz="2000" dirty="0"/>
              <a:t>effectively to local </a:t>
            </a:r>
            <a:r>
              <a:rPr lang="en-AU" sz="2000" dirty="0" smtClean="0"/>
              <a:t>needs.”</a:t>
            </a:r>
            <a:endParaRPr lang="en-AU" sz="2000" dirty="0"/>
          </a:p>
        </p:txBody>
      </p:sp>
      <p:sp>
        <p:nvSpPr>
          <p:cNvPr id="8" name="Curved Right Arrow 7"/>
          <p:cNvSpPr/>
          <p:nvPr/>
        </p:nvSpPr>
        <p:spPr bwMode="auto">
          <a:xfrm rot="-15000000">
            <a:off x="5891040" y="-2614"/>
            <a:ext cx="1177160" cy="2990797"/>
          </a:xfrm>
          <a:prstGeom prst="curv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urved Right Arrow 8"/>
          <p:cNvSpPr/>
          <p:nvPr/>
        </p:nvSpPr>
        <p:spPr bwMode="auto">
          <a:xfrm rot="-3900000">
            <a:off x="2584081" y="3180701"/>
            <a:ext cx="1177160" cy="2990797"/>
          </a:xfrm>
          <a:prstGeom prst="curv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472" y="234329"/>
            <a:ext cx="9505056" cy="569082"/>
          </a:xfrm>
        </p:spPr>
        <p:txBody>
          <a:bodyPr/>
          <a:lstStyle/>
          <a:p>
            <a:pPr algn="ctr"/>
            <a:r>
              <a:rPr lang="en-US" sz="2800" dirty="0"/>
              <a:t>Building Resilient Community Education Businesses</a:t>
            </a:r>
            <a:endParaRPr lang="en-AU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 descr="D:\Users\09034547\AppData\Roaming\OpenText\Enterprise Connect\DocTmp\EDUTRACK_n745116_Learn_Local_colour_log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98" y="1764039"/>
            <a:ext cx="343324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 bwMode="auto">
          <a:xfrm rot="16200000">
            <a:off x="200473" y="1538413"/>
            <a:ext cx="2952328" cy="2664298"/>
          </a:xfrm>
          <a:prstGeom prst="triangle">
            <a:avLst>
              <a:gd name="adj" fmla="val 49521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rot="27000000">
            <a:off x="6533982" y="1553598"/>
            <a:ext cx="2958719" cy="2664299"/>
          </a:xfrm>
          <a:prstGeom prst="triangle">
            <a:avLst>
              <a:gd name="adj" fmla="val 49521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600" y="2420888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cs typeface="ＭＳ Ｐゴシック" charset="-128"/>
              </a:rPr>
              <a:t>Building </a:t>
            </a:r>
            <a:r>
              <a:rPr lang="en-AU" sz="2000" dirty="0" smtClean="0">
                <a:cs typeface="ＭＳ Ｐゴシック" charset="-128"/>
              </a:rPr>
              <a:t>business capacity</a:t>
            </a:r>
            <a:endParaRPr lang="en-AU" sz="2000" dirty="0"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1192" y="2266999"/>
            <a:ext cx="146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Quality teaching and learning</a:t>
            </a:r>
            <a:endParaRPr lang="en-A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234329"/>
            <a:ext cx="9433047" cy="569082"/>
          </a:xfrm>
        </p:spPr>
        <p:txBody>
          <a:bodyPr/>
          <a:lstStyle/>
          <a:p>
            <a:pPr algn="ctr"/>
            <a:r>
              <a:rPr lang="en-US" sz="2800" dirty="0"/>
              <a:t>Building Resilient Community Education Businesses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856" y="1124744"/>
            <a:ext cx="5760639" cy="424847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dirty="0">
                <a:latin typeface="AvantGarde" pitchFamily="34" charset="0"/>
              </a:rPr>
              <a:t>Learn Local sector consultation identified needs including</a:t>
            </a:r>
            <a:r>
              <a:rPr lang="en-AU" sz="2000" dirty="0" smtClean="0">
                <a:latin typeface="AvantGarde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000" dirty="0" smtClean="0"/>
              <a:t>sustainable </a:t>
            </a:r>
            <a:r>
              <a:rPr lang="en-AU" sz="2000" dirty="0"/>
              <a:t>business </a:t>
            </a:r>
            <a:r>
              <a:rPr lang="en-AU" sz="2000" dirty="0" smtClean="0"/>
              <a:t>development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000" dirty="0" smtClean="0"/>
              <a:t>sustainable </a:t>
            </a:r>
            <a:r>
              <a:rPr lang="en-AU" sz="2000" dirty="0"/>
              <a:t>approaches to workforce </a:t>
            </a:r>
            <a:r>
              <a:rPr lang="en-AU" sz="2000" dirty="0" smtClean="0"/>
              <a:t>planning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000" dirty="0" smtClean="0"/>
              <a:t>increased </a:t>
            </a:r>
            <a:r>
              <a:rPr lang="en-AU" sz="2000" dirty="0"/>
              <a:t>professional development </a:t>
            </a:r>
            <a:r>
              <a:rPr lang="en-AU" sz="2000" dirty="0" smtClean="0"/>
              <a:t>opportunities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000" dirty="0" smtClean="0"/>
              <a:t>facilitation </a:t>
            </a:r>
            <a:r>
              <a:rPr lang="en-AU" sz="2000" dirty="0"/>
              <a:t>of </a:t>
            </a:r>
            <a:r>
              <a:rPr lang="en-AU" sz="2000" dirty="0" smtClean="0"/>
              <a:t>communities </a:t>
            </a:r>
            <a:r>
              <a:rPr lang="en-AU" sz="2000" dirty="0"/>
              <a:t>of </a:t>
            </a:r>
            <a:r>
              <a:rPr lang="en-AU" sz="2000" dirty="0" smtClean="0"/>
              <a:t>practice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000" dirty="0" smtClean="0">
                <a:latin typeface="AvantGarde" pitchFamily="34" charset="0"/>
              </a:rPr>
              <a:t>governance</a:t>
            </a:r>
            <a:r>
              <a:rPr lang="en-AU" sz="2000" dirty="0">
                <a:solidFill>
                  <a:schemeClr val="tx1"/>
                </a:solidFill>
                <a:latin typeface="AvantGarde" pitchFamily="34" charset="0"/>
              </a:rPr>
              <a:t/>
            </a:r>
            <a:br>
              <a:rPr lang="en-AU" sz="2000" dirty="0">
                <a:solidFill>
                  <a:schemeClr val="tx1"/>
                </a:solidFill>
                <a:latin typeface="AvantGarde" pitchFamily="34" charset="0"/>
              </a:rPr>
            </a:b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124744"/>
            <a:ext cx="3208881" cy="4563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2270" y="1052736"/>
            <a:ext cx="8420885" cy="417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AU" sz="2700" dirty="0">
                <a:solidFill>
                  <a:srgbClr val="0000CC"/>
                </a:solidFill>
              </a:rPr>
              <a:t/>
            </a:r>
            <a:br>
              <a:rPr lang="en-AU" sz="2700" dirty="0">
                <a:solidFill>
                  <a:srgbClr val="0000CC"/>
                </a:solidFill>
              </a:rPr>
            </a:br>
            <a:r>
              <a:rPr lang="en-AU" sz="1800" dirty="0">
                <a:solidFill>
                  <a:srgbClr val="0000CC"/>
                </a:solidFill>
              </a:rPr>
              <a:t/>
            </a:r>
            <a:br>
              <a:rPr lang="en-AU" sz="1800" dirty="0">
                <a:solidFill>
                  <a:srgbClr val="0000CC"/>
                </a:solidFill>
              </a:rPr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4488" y="231964"/>
            <a:ext cx="9289032" cy="498891"/>
          </a:xfrm>
          <a:prstGeom prst="rect">
            <a:avLst/>
          </a:prstGeom>
          <a:noFill/>
        </p:spPr>
        <p:txBody>
          <a:bodyPr wrap="square" lIns="67346" tIns="33673" rIns="67346" bIns="33673" rtlCol="0">
            <a:spAutoFit/>
          </a:bodyPr>
          <a:lstStyle/>
          <a:p>
            <a:pPr algn="ctr"/>
            <a:r>
              <a:rPr lang="en-US" sz="2800" b="1" dirty="0">
                <a:solidFill>
                  <a:srgbClr val="FB7826"/>
                </a:solidFill>
              </a:rPr>
              <a:t>Building Resilient Community Education </a:t>
            </a:r>
            <a:r>
              <a:rPr lang="en-US" sz="2800" b="1" dirty="0" smtClean="0">
                <a:solidFill>
                  <a:srgbClr val="FB7826"/>
                </a:solidFill>
              </a:rPr>
              <a:t>Businesses</a:t>
            </a:r>
            <a:endParaRPr lang="en-AU" sz="2800" b="1" dirty="0">
              <a:solidFill>
                <a:srgbClr val="FB782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92" y="669300"/>
            <a:ext cx="5075664" cy="489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34329"/>
            <a:ext cx="9433048" cy="569082"/>
          </a:xfrm>
        </p:spPr>
        <p:txBody>
          <a:bodyPr/>
          <a:lstStyle/>
          <a:p>
            <a:r>
              <a:rPr lang="en-US" sz="2800" dirty="0"/>
              <a:t>Building Resilient Community Education Businesses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5" y="1052736"/>
            <a:ext cx="8352928" cy="435508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AU" dirty="0" smtClean="0"/>
              <a:t>External Challenges: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Changes in Government policy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Increasing compliance requirements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Increased competition for key resources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Changes to fee structures</a:t>
            </a:r>
          </a:p>
          <a:p>
            <a:pPr>
              <a:spcBef>
                <a:spcPts val="1200"/>
              </a:spcBef>
            </a:pPr>
            <a:r>
              <a:rPr lang="en-AU" dirty="0" smtClean="0"/>
              <a:t>Changing </a:t>
            </a:r>
            <a:r>
              <a:rPr lang="en-AU" dirty="0"/>
              <a:t>market </a:t>
            </a:r>
            <a:r>
              <a:rPr lang="en-AU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AU" dirty="0"/>
              <a:t>N</a:t>
            </a:r>
            <a:r>
              <a:rPr lang="en-AU" dirty="0" smtClean="0"/>
              <a:t>ew </a:t>
            </a:r>
            <a:r>
              <a:rPr lang="en-AU" dirty="0"/>
              <a:t>learner eligibility </a:t>
            </a:r>
            <a:r>
              <a:rPr lang="en-AU" dirty="0" smtClean="0"/>
              <a:t>requirements</a:t>
            </a:r>
            <a:endParaRPr lang="en-AU" dirty="0"/>
          </a:p>
          <a:p>
            <a:pPr>
              <a:spcBef>
                <a:spcPts val="1200"/>
              </a:spcBef>
            </a:pPr>
            <a:r>
              <a:rPr lang="en-AU" dirty="0" smtClean="0"/>
              <a:t>Community perceptions</a:t>
            </a:r>
          </a:p>
        </p:txBody>
      </p:sp>
    </p:spTree>
    <p:extLst>
      <p:ext uri="{BB962C8B-B14F-4D97-AF65-F5344CB8AC3E}">
        <p14:creationId xmlns:p14="http://schemas.microsoft.com/office/powerpoint/2010/main" val="332921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Building </a:t>
            </a:r>
            <a:r>
              <a:rPr lang="en-AU" dirty="0" smtClean="0"/>
              <a:t>resilience 2009-2012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911648"/>
            <a:ext cx="8563375" cy="449909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ACE Capacity Initiatives:</a:t>
            </a:r>
          </a:p>
          <a:p>
            <a:endParaRPr lang="en-AU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92560" y="1700808"/>
            <a:ext cx="2376264" cy="37444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cs typeface="ＭＳ Ｐゴシック" charset="-128"/>
            </a:endParaRPr>
          </a:p>
          <a:p>
            <a:pPr algn="ctr"/>
            <a:r>
              <a:rPr lang="en-AU" sz="2400" dirty="0" smtClean="0">
                <a:cs typeface="ＭＳ Ｐゴシック" charset="-128"/>
              </a:rPr>
              <a:t>Sustainable </a:t>
            </a:r>
            <a:r>
              <a:rPr lang="en-AU" sz="2400" dirty="0">
                <a:cs typeface="ＭＳ Ｐゴシック" charset="-128"/>
              </a:rPr>
              <a:t>ACE businesses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00872" y="1700808"/>
            <a:ext cx="2376264" cy="37444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cs typeface="ＭＳ Ｐゴシック" charset="-128"/>
            </a:endParaRPr>
          </a:p>
          <a:p>
            <a:pPr algn="ctr"/>
            <a:r>
              <a:rPr lang="en-AU" sz="2400" dirty="0" smtClean="0">
                <a:cs typeface="ＭＳ Ｐゴシック" charset="-128"/>
              </a:rPr>
              <a:t>Quality </a:t>
            </a:r>
            <a:r>
              <a:rPr lang="en-AU" sz="2400" dirty="0">
                <a:cs typeface="ＭＳ Ｐゴシック" charset="-128"/>
              </a:rPr>
              <a:t>teaching and learning </a:t>
            </a:r>
          </a:p>
          <a:p>
            <a:pPr algn="ctr"/>
            <a:r>
              <a:rPr lang="en-AU" sz="2400" dirty="0">
                <a:cs typeface="ＭＳ Ｐゴシック" charset="-128"/>
              </a:rPr>
              <a:t>in ACE</a:t>
            </a:r>
          </a:p>
          <a:p>
            <a:pPr algn="ctr"/>
            <a:endParaRPr lang="en-AU" sz="2400" dirty="0"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37176" y="1700808"/>
            <a:ext cx="2376264" cy="37444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cs typeface="ＭＳ Ｐゴシック" charset="-128"/>
            </a:endParaRPr>
          </a:p>
          <a:p>
            <a:pPr algn="ctr"/>
            <a:r>
              <a:rPr lang="en-AU" sz="2400" dirty="0">
                <a:cs typeface="ＭＳ Ｐゴシック" charset="-128"/>
              </a:rPr>
              <a:t>Technology for </a:t>
            </a:r>
            <a:r>
              <a:rPr lang="en-AU" sz="2400" dirty="0" smtClean="0">
                <a:cs typeface="ＭＳ Ｐゴシック" charset="-128"/>
              </a:rPr>
              <a:t>teaching</a:t>
            </a:r>
            <a:endParaRPr lang="en-AU" sz="240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09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34329"/>
            <a:ext cx="9145015" cy="674392"/>
          </a:xfrm>
        </p:spPr>
        <p:txBody>
          <a:bodyPr/>
          <a:lstStyle/>
          <a:p>
            <a:pPr algn="ctr"/>
            <a:r>
              <a:rPr lang="en-AU" sz="3100" dirty="0" smtClean="0"/>
              <a:t>ACE Business Capacity and Knowledge Project</a:t>
            </a:r>
            <a:endParaRPr lang="en-AU" sz="3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401983" y="1049990"/>
            <a:ext cx="3090397" cy="438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1005010"/>
            <a:ext cx="3088759" cy="44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538838" y="1047568"/>
            <a:ext cx="3040630" cy="43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558979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~5589795</Template>
  <TotalTime>2863</TotalTime>
  <Words>574</Words>
  <Application>Microsoft Office PowerPoint</Application>
  <PresentationFormat>A4 Paper (210x297 mm)</PresentationFormat>
  <Paragraphs>188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~5589795</vt:lpstr>
      <vt:lpstr>PowerPoint Presentation</vt:lpstr>
      <vt:lpstr>ACFE Snapshot</vt:lpstr>
      <vt:lpstr>Building Resilient Community Education Businesses</vt:lpstr>
      <vt:lpstr>Building Resilient Community Education Businesses</vt:lpstr>
      <vt:lpstr>Building Resilient Community Education Businesses</vt:lpstr>
      <vt:lpstr>    </vt:lpstr>
      <vt:lpstr>Building Resilient Community Education Businesses</vt:lpstr>
      <vt:lpstr>Building resilience 2009-2012 </vt:lpstr>
      <vt:lpstr>ACE Business Capacity and Knowledge Project</vt:lpstr>
      <vt:lpstr>New Ways of Working with Business </vt:lpstr>
      <vt:lpstr>New Ways of Working with Business</vt:lpstr>
      <vt:lpstr>Sustainable ACE Businesses</vt:lpstr>
      <vt:lpstr>Sustainable ACE Businesses</vt:lpstr>
      <vt:lpstr>Sustainable ACE Businesses</vt:lpstr>
      <vt:lpstr>Quality Teaching in ACE</vt:lpstr>
      <vt:lpstr>Who are the high needs learners?</vt:lpstr>
      <vt:lpstr>Quality Teaching in ACE</vt:lpstr>
      <vt:lpstr>Quality Pre-accredited Delivery</vt:lpstr>
      <vt:lpstr>Quality Teaching in ACE</vt:lpstr>
      <vt:lpstr>Quality Teaching in ACE</vt:lpstr>
      <vt:lpstr>Responding to CALD Learners      </vt:lpstr>
      <vt:lpstr>Community Learning Partnerships</vt:lpstr>
      <vt:lpstr>      Community Learning Partnerships  Open4Business –  The Avenue @ Eley</vt:lpstr>
      <vt:lpstr>     Community Learning Partnerships  Open4Business –  The Avenue @ Eley</vt:lpstr>
      <vt:lpstr>Capacity and Innovation Fund</vt:lpstr>
      <vt:lpstr>Capacity &amp; Innovation Fund Projects</vt:lpstr>
      <vt:lpstr>Building Resilient Community Education Businesses</vt:lpstr>
      <vt:lpstr>Building Resilient Community Education Businesses</vt:lpstr>
      <vt:lpstr>Questions</vt:lpstr>
    </vt:vector>
  </TitlesOfParts>
  <Company>CenITex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here</dc:title>
  <dc:creator>falzarj</dc:creator>
  <cp:lastModifiedBy>Clark, Emma E</cp:lastModifiedBy>
  <cp:revision>194</cp:revision>
  <cp:lastPrinted>2012-10-09T04:25:03Z</cp:lastPrinted>
  <dcterms:created xsi:type="dcterms:W3CDTF">2010-12-24T00:24:15Z</dcterms:created>
  <dcterms:modified xsi:type="dcterms:W3CDTF">2012-10-09T22:14:11Z</dcterms:modified>
</cp:coreProperties>
</file>