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19"/>
  </p:notesMasterIdLst>
  <p:sldIdLst>
    <p:sldId id="256" r:id="rId2"/>
    <p:sldId id="257" r:id="rId3"/>
    <p:sldId id="278" r:id="rId4"/>
    <p:sldId id="259" r:id="rId5"/>
    <p:sldId id="276" r:id="rId6"/>
    <p:sldId id="273" r:id="rId7"/>
    <p:sldId id="258" r:id="rId8"/>
    <p:sldId id="274" r:id="rId9"/>
    <p:sldId id="272" r:id="rId10"/>
    <p:sldId id="268" r:id="rId11"/>
    <p:sldId id="275" r:id="rId12"/>
    <p:sldId id="260" r:id="rId13"/>
    <p:sldId id="262" r:id="rId14"/>
    <p:sldId id="261" r:id="rId15"/>
    <p:sldId id="277" r:id="rId16"/>
    <p:sldId id="264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82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BDA1-04ED-C24C-8856-06517140CF73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F44C2-5487-B140-858F-D2FD09EF6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 Phillip Community Group (PPCG) in Melbourne, VIC launched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designed to effectively engage, support and retain “hard to reach” adult learners.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funded by the Adult Council for Further Education (ACFE) and developed in consultation with local services providers and RMIT University. The pilot engaged ten participants in a series of creative-based, personal development workshops. The workshops were accompanied by ongoing individual support mentoring to stimulate positive social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outcomes.‘Making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Positive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will share tips about how PPCG engaged and retained participants. The Group Facilitator and Social Support Mentor will discuss their respective roles.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curriculum accompanied by vignettes will illustrate key challenges and enablers to accessing adult education in the community development sector.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-Side effects of medication </a:t>
            </a:r>
          </a:p>
          <a:p>
            <a:r>
              <a:rPr lang="en-US" dirty="0" smtClean="0"/>
              <a:t>-Ability to express opinions</a:t>
            </a:r>
          </a:p>
          <a:p>
            <a:r>
              <a:rPr lang="en-US" dirty="0" smtClean="0"/>
              <a:t>-Incentives:</a:t>
            </a:r>
            <a:r>
              <a:rPr lang="en-US" baseline="0" dirty="0" smtClean="0"/>
              <a:t> M</a:t>
            </a:r>
            <a:r>
              <a:rPr lang="en-US" dirty="0" smtClean="0"/>
              <a:t>eals, social inclusion, </a:t>
            </a:r>
            <a:r>
              <a:rPr lang="en-US" dirty="0" err="1" smtClean="0"/>
              <a:t>Metcards</a:t>
            </a:r>
            <a:r>
              <a:rPr lang="en-US" dirty="0" smtClean="0"/>
              <a:t>, food vouchers, support mentoring, certificate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-Side effects of medication </a:t>
            </a:r>
          </a:p>
          <a:p>
            <a:r>
              <a:rPr lang="en-US" dirty="0" smtClean="0"/>
              <a:t>-Ability to express opinions</a:t>
            </a:r>
          </a:p>
          <a:p>
            <a:r>
              <a:rPr lang="en-US" dirty="0" smtClean="0"/>
              <a:t>-Incentives:</a:t>
            </a:r>
            <a:r>
              <a:rPr lang="en-US" baseline="0" dirty="0" smtClean="0"/>
              <a:t> M</a:t>
            </a:r>
            <a:r>
              <a:rPr lang="en-US" dirty="0" smtClean="0"/>
              <a:t>eals, social inclusion, </a:t>
            </a:r>
            <a:r>
              <a:rPr lang="en-US" dirty="0" err="1" smtClean="0"/>
              <a:t>Metcards</a:t>
            </a:r>
            <a:r>
              <a:rPr lang="en-US" dirty="0" smtClean="0"/>
              <a:t>, food vouchers, support mentoring, certificate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-Life Experience</a:t>
            </a:r>
            <a:r>
              <a:rPr lang="en-AU" baseline="0" dirty="0" smtClean="0"/>
              <a:t> Counts reference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-Do not rush implementation</a:t>
            </a:r>
            <a:r>
              <a:rPr lang="en-AU" baseline="0" dirty="0" smtClean="0"/>
              <a:t> stage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tx2"/>
                </a:solidFill>
              </a:rPr>
              <a:t>why</a:t>
            </a:r>
            <a:r>
              <a:rPr lang="en-US" dirty="0" smtClean="0">
                <a:solidFill>
                  <a:schemeClr val="tx2"/>
                </a:solidFill>
              </a:rPr>
              <a:t> we are doing something is more important and </a:t>
            </a:r>
            <a:r>
              <a:rPr lang="en-US" i="1" dirty="0" smtClean="0">
                <a:solidFill>
                  <a:schemeClr val="tx2"/>
                </a:solidFill>
              </a:rPr>
              <a:t>what</a:t>
            </a:r>
            <a:r>
              <a:rPr lang="en-US" dirty="0" smtClean="0">
                <a:solidFill>
                  <a:schemeClr val="tx2"/>
                </a:solidFill>
              </a:rPr>
              <a:t> we are doing) </a:t>
            </a:r>
            <a:endParaRPr lang="en-AU" dirty="0" smtClean="0"/>
          </a:p>
          <a:p>
            <a:r>
              <a:rPr lang="en-AU" dirty="0" smtClean="0"/>
              <a:t>-Evaluation is only as hard as planning is poor’ –Inner</a:t>
            </a:r>
            <a:r>
              <a:rPr lang="en-AU" baseline="0" dirty="0" smtClean="0"/>
              <a:t> South Health Training </a:t>
            </a:r>
          </a:p>
          <a:p>
            <a:r>
              <a:rPr lang="en-AU" baseline="0" dirty="0" smtClean="0"/>
              <a:t>-Acknowledge the financial and time constraints within community development sector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-Toril to include Block II</a:t>
            </a:r>
            <a:r>
              <a:rPr lang="en-AU" baseline="0" dirty="0" smtClean="0"/>
              <a:t> outline</a:t>
            </a:r>
          </a:p>
          <a:p>
            <a:r>
              <a:rPr lang="en-AU" baseline="0" dirty="0" smtClean="0"/>
              <a:t>-Brochure of ‘How To’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-Note what is PPCG (bring brochures and business cards)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-’Participation’ comes</a:t>
            </a:r>
            <a:r>
              <a:rPr lang="en-AU" baseline="0" dirty="0" smtClean="0"/>
              <a:t> before ‘pathways’ </a:t>
            </a:r>
          </a:p>
          <a:p>
            <a:r>
              <a:rPr lang="en-AU" baseline="0" dirty="0" smtClean="0"/>
              <a:t>-Progress is not linear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-’Participation’ comes</a:t>
            </a:r>
            <a:r>
              <a:rPr lang="en-AU" baseline="0" dirty="0" smtClean="0"/>
              <a:t> before ‘pathways’ </a:t>
            </a:r>
          </a:p>
          <a:p>
            <a:r>
              <a:rPr lang="en-AU" baseline="0" dirty="0" smtClean="0"/>
              <a:t>-Progress is not linear.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role of RMIT and other stakeholders.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</a:t>
            </a:r>
            <a:r>
              <a:rPr lang="en-US" sz="1200" dirty="0" err="1" smtClean="0"/>
              <a:t>ImPrint</a:t>
            </a:r>
            <a:r>
              <a:rPr lang="en-US" sz="1200" baseline="0" dirty="0" smtClean="0"/>
              <a:t> w</a:t>
            </a:r>
            <a:r>
              <a:rPr lang="en-US" sz="1200" dirty="0" smtClean="0"/>
              <a:t>orkshop time-frame &amp; structure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-Scaffolding</a:t>
            </a:r>
            <a:r>
              <a:rPr lang="en-US" sz="1200" baseline="0" dirty="0" smtClean="0"/>
              <a:t> and fading for mentoring </a:t>
            </a:r>
            <a:endParaRPr lang="en-US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-Recommendations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Aframe</a:t>
            </a:r>
            <a:r>
              <a:rPr lang="en-US" baseline="0" dirty="0" smtClean="0"/>
              <a:t> and Ethics forms, to simplify and not </a:t>
            </a:r>
            <a:r>
              <a:rPr lang="en-US" baseline="0" dirty="0" err="1" smtClean="0"/>
              <a:t>patronise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44C2-5487-B140-858F-D2FD09EF6CC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9DE525-EEEC-8A4B-9D81-62C83347E66D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E14B80-75EF-1641-A4C5-CD41CDD23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kch.org.au/wp-content/uploads/SMP-a-qualitative-analysi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Making a Positive ImPrint: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creative approaches &amp; relationship building in adult education 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499" y="5003322"/>
            <a:ext cx="6489701" cy="1702278"/>
          </a:xfrm>
        </p:spPr>
        <p:txBody>
          <a:bodyPr>
            <a:noAutofit/>
          </a:bodyPr>
          <a:lstStyle/>
          <a:p>
            <a:endParaRPr lang="en-US" sz="1400" dirty="0" smtClean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Toril Pursell, BA Art &amp; </a:t>
            </a:r>
            <a:r>
              <a:rPr lang="en-US" sz="1400" dirty="0" err="1" smtClean="0">
                <a:latin typeface="Calibri"/>
                <a:cs typeface="Calibri"/>
              </a:rPr>
              <a:t>Anth</a:t>
            </a:r>
            <a:r>
              <a:rPr lang="en-US" sz="1400" dirty="0" smtClean="0">
                <a:latin typeface="Calibri"/>
                <a:cs typeface="Calibri"/>
              </a:rPr>
              <a:t>, MA Art Therapy, </a:t>
            </a:r>
            <a:r>
              <a:rPr lang="en-US" sz="1400" dirty="0" err="1" smtClean="0">
                <a:latin typeface="Calibri"/>
                <a:cs typeface="Calibri"/>
              </a:rPr>
              <a:t>AThR</a:t>
            </a:r>
            <a:endParaRPr lang="en-US" sz="1400" dirty="0" smtClean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Rose Marie </a:t>
            </a:r>
            <a:r>
              <a:rPr lang="en-US" sz="1400" dirty="0" err="1" smtClean="0">
                <a:latin typeface="Calibri"/>
                <a:cs typeface="Calibri"/>
              </a:rPr>
              <a:t>Paduano</a:t>
            </a:r>
            <a:r>
              <a:rPr lang="en-US" sz="1400" dirty="0" smtClean="0">
                <a:latin typeface="Calibri"/>
                <a:cs typeface="Calibri"/>
              </a:rPr>
              <a:t>, BA, Dip Ed Psych, M Ed Psych</a:t>
            </a:r>
          </a:p>
          <a:p>
            <a:r>
              <a:rPr lang="en-US" sz="1400" dirty="0" smtClean="0">
                <a:latin typeface="Calibri"/>
                <a:cs typeface="Calibri"/>
              </a:rPr>
              <a:t>   Port Phillip Community Group, Melbourne VIC (</a:t>
            </a:r>
            <a:r>
              <a:rPr lang="en-US" sz="1400" dirty="0" err="1" smtClean="0">
                <a:latin typeface="Calibri"/>
                <a:cs typeface="Calibri"/>
              </a:rPr>
              <a:t>www.ppcg.org.au</a:t>
            </a:r>
            <a:r>
              <a:rPr lang="en-US" sz="1400" dirty="0" smtClean="0">
                <a:latin typeface="Calibri"/>
                <a:cs typeface="Calibri"/>
              </a:rPr>
              <a:t>) </a:t>
            </a:r>
          </a:p>
          <a:p>
            <a:r>
              <a:rPr lang="en-US" sz="1400" dirty="0" smtClean="0">
                <a:latin typeface="Calibri"/>
                <a:cs typeface="Calibri"/>
              </a:rPr>
              <a:t>Dr. Leone Wheeler, </a:t>
            </a:r>
            <a:r>
              <a:rPr lang="en-US" sz="1400" dirty="0" err="1" smtClean="0">
                <a:latin typeface="Calibri"/>
                <a:cs typeface="Calibri"/>
              </a:rPr>
              <a:t>EdD</a:t>
            </a:r>
            <a:r>
              <a:rPr lang="en-US" sz="1400" dirty="0" smtClean="0">
                <a:latin typeface="Calibri"/>
                <a:cs typeface="Calibri"/>
              </a:rPr>
              <a:t>, MBIT, BCA, Dip </a:t>
            </a:r>
            <a:r>
              <a:rPr lang="en-US" sz="1400" dirty="0" err="1" smtClean="0">
                <a:latin typeface="Calibri"/>
                <a:cs typeface="Calibri"/>
              </a:rPr>
              <a:t>Tching</a:t>
            </a:r>
            <a:r>
              <a:rPr lang="en-US" sz="1400" dirty="0" smtClean="0">
                <a:latin typeface="Calibri"/>
                <a:cs typeface="Calibri"/>
              </a:rPr>
              <a:t> (Sec),</a:t>
            </a:r>
            <a:r>
              <a:rPr lang="en-AU" sz="1400" dirty="0" smtClean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RMIT University</a:t>
            </a:r>
            <a:endParaRPr 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article-page-main-ehow-images-a08-b3-ir-stages-growth-dandelion-8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9" y="3543300"/>
            <a:ext cx="1126300" cy="1101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rticle-page-main-ehow-images-a08-b3-ir-stages-growth-dandelion-8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28" y="4850035"/>
            <a:ext cx="622671" cy="608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Enablers &amp; barriers to engagement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Enablers: Life experience, group dynamic, Support Mentor and incentives</a:t>
            </a:r>
          </a:p>
          <a:p>
            <a:r>
              <a:rPr lang="en-US" dirty="0" smtClean="0">
                <a:latin typeface="Calibri"/>
                <a:cs typeface="Calibri"/>
              </a:rPr>
              <a:t>Barriers: Anxiety, fear, addiction, mental health challenges, socio-economic status and negative learning experiences </a:t>
            </a:r>
          </a:p>
          <a:p>
            <a:r>
              <a:rPr lang="en-US" dirty="0" smtClean="0">
                <a:latin typeface="Calibri"/>
                <a:cs typeface="Calibri"/>
              </a:rPr>
              <a:t>Prolonged isolation and lack of exposure to social groups  </a:t>
            </a:r>
          </a:p>
        </p:txBody>
      </p:sp>
      <p:pic>
        <p:nvPicPr>
          <p:cNvPr id="5" name="Picture 4" descr="Metc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678">
            <a:off x="640137" y="5314230"/>
            <a:ext cx="1456470" cy="923402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737322"/>
            <a:ext cx="1219200" cy="93438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270129"/>
            <a:ext cx="1140821" cy="93438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025" y="5204517"/>
            <a:ext cx="998489" cy="126943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 descr="images-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376" y="5013000"/>
            <a:ext cx="2060464" cy="154336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Curriculum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Input/ Relevance</a:t>
            </a:r>
          </a:p>
          <a:p>
            <a:r>
              <a:rPr lang="en-US" dirty="0" smtClean="0">
                <a:latin typeface="Calibri"/>
                <a:cs typeface="Calibri"/>
              </a:rPr>
              <a:t>Social component &amp;</a:t>
            </a:r>
          </a:p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dirty="0" err="1" smtClean="0">
                <a:latin typeface="Calibri"/>
                <a:cs typeface="Calibri"/>
              </a:rPr>
              <a:t>normalising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latin typeface="Calibri"/>
                <a:cs typeface="Calibri"/>
              </a:rPr>
              <a:t>Practice &amp; application </a:t>
            </a:r>
          </a:p>
          <a:p>
            <a:r>
              <a:rPr lang="en-US" dirty="0" smtClean="0">
                <a:latin typeface="Calibri"/>
                <a:cs typeface="Calibri"/>
              </a:rPr>
              <a:t>Feedback &amp; sharing</a:t>
            </a:r>
          </a:p>
          <a:p>
            <a:r>
              <a:rPr lang="en-US" dirty="0" smtClean="0">
                <a:latin typeface="Calibri"/>
                <a:cs typeface="Calibri"/>
              </a:rPr>
              <a:t>Professional care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09600"/>
            <a:ext cx="4800600" cy="678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84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dirty="0" smtClean="0">
                <a:latin typeface="Calibri"/>
                <a:cs typeface="Calibri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7039"/>
            <a:ext cx="7620000" cy="5635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cap="small" dirty="0" smtClean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Creative approaches to adult education 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Picture 7" descr="Camera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3265">
            <a:off x="581183" y="4320247"/>
            <a:ext cx="1946128" cy="144462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 descr="V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448879"/>
            <a:ext cx="1752600" cy="112667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 descr="art supplies_taylorkoa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2706504"/>
            <a:ext cx="1955649" cy="140377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1" y="3505199"/>
            <a:ext cx="1600200" cy="1143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Picture 10" descr="IMG_14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1" y="4326377"/>
            <a:ext cx="2209800" cy="152767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11" descr="Senye_ShenW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5614" y="1417638"/>
            <a:ext cx="2191615" cy="147078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Picture 12" descr="youtube-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9876">
            <a:off x="6278437" y="1437763"/>
            <a:ext cx="1158977" cy="819332"/>
          </a:xfrm>
          <a:prstGeom prst="rect">
            <a:avLst/>
          </a:prstGeom>
        </p:spPr>
      </p:pic>
      <p:pic>
        <p:nvPicPr>
          <p:cNvPr id="14" name="Picture 13" descr="images-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14" y="2017962"/>
            <a:ext cx="2069387" cy="1377084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Process &amp; outcomes of </a:t>
            </a:r>
            <a:r>
              <a:rPr lang="en-US" dirty="0" err="1" smtClean="0">
                <a:latin typeface="Calibri"/>
                <a:cs typeface="Calibri"/>
              </a:rPr>
              <a:t>ImPrint</a:t>
            </a:r>
            <a:r>
              <a:rPr lang="en-US" dirty="0" smtClean="0">
                <a:latin typeface="Calibri"/>
                <a:cs typeface="Calibri"/>
              </a:rPr>
              <a:t> exhibition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 descr="ImPrint Photography Exhibition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600200"/>
            <a:ext cx="7410386" cy="445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Participants and building relationships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29026" cy="3123932"/>
          </a:xfrm>
        </p:spPr>
        <p:txBody>
          <a:bodyPr wrap="square" numCol="1" anchor="t"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Now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39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657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Participant A: </a:t>
            </a:r>
            <a:r>
              <a:rPr lang="en-US" dirty="0" smtClean="0">
                <a:latin typeface="Calibri"/>
                <a:cs typeface="Calibri"/>
              </a:rPr>
              <a:t>Looking for mentoring, unhappy social life and confident in groups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Participant B: </a:t>
            </a:r>
            <a:r>
              <a:rPr lang="en-US" dirty="0" smtClean="0">
                <a:latin typeface="Calibri"/>
                <a:cs typeface="Calibri"/>
              </a:rPr>
              <a:t>Depression, alcoholism, ABI and other health problems</a:t>
            </a:r>
          </a:p>
          <a:p>
            <a:endParaRPr lang="en-US" b="1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Participant C:</a:t>
            </a:r>
            <a:r>
              <a:rPr lang="en-US" dirty="0" smtClean="0">
                <a:latin typeface="Calibri"/>
                <a:cs typeface="Calibri"/>
              </a:rPr>
              <a:t> Chronic mental health issues, PTSD, lack of social contact</a:t>
            </a:r>
          </a:p>
          <a:p>
            <a:endParaRPr lang="en-US" b="1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Participant D: </a:t>
            </a:r>
            <a:r>
              <a:rPr lang="en-US" dirty="0" smtClean="0">
                <a:latin typeface="Calibri"/>
                <a:cs typeface="Calibri"/>
              </a:rPr>
              <a:t>General mental health difficulties, limited social contact, language barriers</a:t>
            </a:r>
            <a:endParaRPr lang="en-US" b="1" dirty="0" smtClean="0">
              <a:latin typeface="Calibri"/>
              <a:cs typeface="Calibri"/>
            </a:endParaRPr>
          </a:p>
          <a:p>
            <a:endParaRPr lang="en-US" b="1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2362200"/>
            <a:ext cx="36576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Participant A: </a:t>
            </a:r>
            <a:r>
              <a:rPr lang="en-US" dirty="0" smtClean="0">
                <a:latin typeface="Calibri"/>
                <a:cs typeface="Calibri"/>
              </a:rPr>
              <a:t>Computer training </a:t>
            </a:r>
            <a:r>
              <a:rPr lang="en-US" dirty="0" err="1" smtClean="0">
                <a:latin typeface="Calibri"/>
                <a:cs typeface="Calibri"/>
              </a:rPr>
              <a:t>neighbourhood</a:t>
            </a:r>
            <a:r>
              <a:rPr lang="en-US" dirty="0" smtClean="0">
                <a:latin typeface="Calibri"/>
                <a:cs typeface="Calibri"/>
              </a:rPr>
              <a:t> house, </a:t>
            </a:r>
            <a:r>
              <a:rPr lang="en-US" dirty="0" err="1" smtClean="0">
                <a:latin typeface="Calibri"/>
                <a:cs typeface="Calibri"/>
              </a:rPr>
              <a:t>counselling</a:t>
            </a:r>
            <a:r>
              <a:rPr lang="en-US" dirty="0" smtClean="0">
                <a:latin typeface="Calibri"/>
                <a:cs typeface="Calibri"/>
              </a:rPr>
              <a:t>, art group, designing small business plan and job applications</a:t>
            </a:r>
          </a:p>
          <a:p>
            <a:endParaRPr lang="en-US" b="1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Participant B: </a:t>
            </a:r>
            <a:r>
              <a:rPr lang="en-US" dirty="0" smtClean="0">
                <a:latin typeface="Calibri"/>
                <a:cs typeface="Calibri"/>
              </a:rPr>
              <a:t>Our Voices steering committee, computer training, swimming, Photoshop session </a:t>
            </a:r>
          </a:p>
          <a:p>
            <a:endParaRPr lang="en-US" b="1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Participant C: </a:t>
            </a:r>
            <a:r>
              <a:rPr lang="en-US" dirty="0" smtClean="0">
                <a:latin typeface="Calibri"/>
                <a:cs typeface="Calibri"/>
              </a:rPr>
              <a:t>Art program, mental </a:t>
            </a:r>
            <a:r>
              <a:rPr lang="en-US" smtClean="0">
                <a:latin typeface="Calibri"/>
                <a:cs typeface="Calibri"/>
              </a:rPr>
              <a:t>health intervention</a:t>
            </a:r>
          </a:p>
          <a:p>
            <a:endParaRPr lang="en-US" b="1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Participant D: </a:t>
            </a:r>
            <a:r>
              <a:rPr lang="en-US" dirty="0" smtClean="0">
                <a:latin typeface="Calibri"/>
                <a:cs typeface="Calibri"/>
              </a:rPr>
              <a:t>Kitchen work, English, </a:t>
            </a:r>
            <a:r>
              <a:rPr lang="en-US" dirty="0" err="1" smtClean="0">
                <a:latin typeface="Calibri"/>
                <a:cs typeface="Calibri"/>
              </a:rPr>
              <a:t>counselling</a:t>
            </a:r>
            <a:r>
              <a:rPr lang="en-US" dirty="0" smtClean="0">
                <a:latin typeface="Calibri"/>
                <a:cs typeface="Calibri"/>
              </a:rPr>
              <a:t>, driving program, assisting with church duties</a:t>
            </a:r>
            <a:endParaRPr lang="en-US" b="1" dirty="0" smtClean="0">
              <a:latin typeface="Calibri"/>
              <a:cs typeface="Calibri"/>
            </a:endParaRPr>
          </a:p>
          <a:p>
            <a:endParaRPr lang="en-US" b="1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voice of participants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76962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>
                <a:latin typeface="Calibri"/>
                <a:cs typeface="Calibri"/>
              </a:rPr>
              <a:t>The benefit of having Rose there was that Rose is a person that has been able to diffuse conflict during the week before the participants got to the group session with Toril.  It enabled Toril to remain impartial.</a:t>
            </a:r>
            <a:endParaRPr lang="en-AU" i="1" dirty="0" smtClean="0">
              <a:latin typeface="Calibri"/>
              <a:cs typeface="Calibri"/>
            </a:endParaRPr>
          </a:p>
          <a:p>
            <a:r>
              <a:rPr lang="en-US" i="1" dirty="0" smtClean="0">
                <a:latin typeface="Calibri"/>
                <a:cs typeface="Calibri"/>
              </a:rPr>
              <a:t>The development of social skills, increasing confidence and the importance of group acceptance ….. translated to everything I do and I consider it the basic building block of life.</a:t>
            </a:r>
          </a:p>
          <a:p>
            <a:r>
              <a:rPr lang="en-US" i="1" dirty="0" smtClean="0">
                <a:latin typeface="Calibri"/>
                <a:cs typeface="Calibri"/>
              </a:rPr>
              <a:t>I actually set a whole lot of goals and set targets and all sorts of stuff. So I did a huge, what do you call it, 10-page plan. I tick things off and I did the, what do you call it, the eight-week check-up today. </a:t>
            </a:r>
          </a:p>
          <a:p>
            <a:pPr>
              <a:buNone/>
            </a:pPr>
            <a:r>
              <a:rPr lang="en-US" i="1" dirty="0" smtClean="0">
                <a:latin typeface="Calibri"/>
                <a:cs typeface="Calibri"/>
              </a:rPr>
              <a:t>     I can see I've really progressed and I've done so much more than what I actually thought so I'm getting work up and running, I've really increased in confidence, brilliant. Brilliant, brilliant. The fact that I can keep going and do follow-ups with Rose is just fabulous.</a:t>
            </a:r>
            <a:endParaRPr lang="en-AU" i="1" dirty="0" smtClean="0">
              <a:latin typeface="Calibri"/>
              <a:cs typeface="Calibri"/>
            </a:endParaRPr>
          </a:p>
          <a:p>
            <a:endParaRPr lang="en-AU" i="1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70170" y="76200"/>
            <a:ext cx="2569029" cy="5440680"/>
          </a:xfrm>
        </p:spPr>
        <p:txBody>
          <a:bodyPr>
            <a:normAutofit/>
          </a:bodyPr>
          <a:lstStyle/>
          <a:p>
            <a:r>
              <a:rPr lang="en-US" sz="2100" i="1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sz="1400" i="1" dirty="0" smtClean="0">
              <a:latin typeface="Calibri"/>
              <a:cs typeface="Calibri"/>
            </a:endParaRPr>
          </a:p>
          <a:p>
            <a:endParaRPr lang="en-US" sz="1400" i="1" dirty="0" smtClean="0"/>
          </a:p>
          <a:p>
            <a:endParaRPr lang="en-US" sz="1400" dirty="0" smtClean="0"/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IMPRINT: CONCLUSION  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Re-considering the definition “hard to reach”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A new ACFE model with Support Mentor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&amp; positive relationships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Transparency and communication 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Co-facilitating to ensure needs are met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The importance of adequate planning, clear purpose, and learner input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The power of a shared meal, incentives and the politics of language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Longer-term pilot programs </a:t>
            </a:r>
            <a:r>
              <a:rPr lang="en-US" dirty="0" err="1" smtClean="0">
                <a:solidFill>
                  <a:schemeClr val="tx2"/>
                </a:solidFill>
                <a:latin typeface="Calibri"/>
                <a:cs typeface="Calibri"/>
              </a:rPr>
              <a:t>w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/ emphasis on transition phase before ‘pathways’ 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Engaging support services (linking in)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Creative approaches and building relationships = a rehearsal ground 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article-page-main-ehow-images-a08-b3-ir-stages-growth-dandelion-8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" y="5715000"/>
            <a:ext cx="5019384" cy="88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References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Calibri" pitchFamily="34" charset="0"/>
                <a:cs typeface="Calibri" pitchFamily="34" charset="0"/>
              </a:rPr>
              <a:t>Ahern, S. 2011. Social Meals Program A Qualitative Analysis: A Comprehensive Report and Recommendations for the Social Meals in Rooming House Program in the City of Port Phillip, Melbourne.  St Kilda Community Housing Ltd.  [Online]. Available:  </a:t>
            </a:r>
            <a:r>
              <a:rPr lang="en-AU" sz="1800" u="sng" dirty="0">
                <a:latin typeface="Calibri" pitchFamily="34" charset="0"/>
                <a:cs typeface="Calibri" pitchFamily="34" charset="0"/>
                <a:hlinkClick r:id="rId3"/>
              </a:rPr>
              <a:t>http://www.stkch.org.au/wp-content/uploads/SMP-a-qualitative-analysis.pdf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 [Accessed 4th May 2012</a:t>
            </a:r>
            <a:r>
              <a:rPr lang="en-AU" sz="1800" dirty="0" smtClean="0"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AU" sz="1800" dirty="0" err="1" smtClean="0">
                <a:latin typeface="Calibri" pitchFamily="34" charset="0"/>
                <a:cs typeface="Calibri" pitchFamily="34" charset="0"/>
              </a:rPr>
              <a:t>Brackertz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, N. 2007. Institute for Social Research working paper: Who is hard to reach and why? Melbourne: Swinburne University of Technology</a:t>
            </a:r>
            <a:r>
              <a:rPr lang="en-AU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AU" sz="1800" dirty="0" err="1">
                <a:latin typeface="Calibri" pitchFamily="34" charset="0"/>
                <a:cs typeface="Calibri" pitchFamily="34" charset="0"/>
              </a:rPr>
              <a:t>Nechvoglod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, L. &amp; </a:t>
            </a:r>
            <a:r>
              <a:rPr lang="en-AU" sz="1800" dirty="0" err="1">
                <a:latin typeface="Calibri" pitchFamily="34" charset="0"/>
                <a:cs typeface="Calibri" pitchFamily="34" charset="0"/>
              </a:rPr>
              <a:t>Beddie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, F. 2010. Hard to reach learners: What works in reaching and keeping them? Melbourne: </a:t>
            </a:r>
            <a:r>
              <a:rPr lang="en-AU" sz="1800" dirty="0" err="1">
                <a:latin typeface="Calibri" pitchFamily="34" charset="0"/>
                <a:cs typeface="Calibri" pitchFamily="34" charset="0"/>
              </a:rPr>
              <a:t>NCVER</a:t>
            </a:r>
            <a:r>
              <a:rPr lang="en-AU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AU" sz="1800" dirty="0">
              <a:latin typeface="Calibri" pitchFamily="34" charset="0"/>
              <a:cs typeface="Calibri" pitchFamily="34" charset="0"/>
            </a:endParaRPr>
          </a:p>
          <a:p>
            <a:r>
              <a:rPr lang="en-AU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AU" sz="1800" dirty="0" err="1" smtClean="0">
                <a:latin typeface="Calibri" pitchFamily="34" charset="0"/>
                <a:cs typeface="Calibri" pitchFamily="34" charset="0"/>
              </a:rPr>
              <a:t>Neef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, M. A. 1991. Human Scale Development - Conception, Application and Further Reflections. New York and London: The Apex Press</a:t>
            </a:r>
            <a:r>
              <a:rPr lang="en-AU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n-AU" sz="1800" dirty="0">
                <a:latin typeface="Calibri" pitchFamily="34" charset="0"/>
                <a:cs typeface="Calibri" pitchFamily="34" charset="0"/>
              </a:rPr>
              <a:t>McGivney, V. 1999. </a:t>
            </a:r>
            <a:r>
              <a:rPr lang="en-AU" sz="1800" i="1" dirty="0">
                <a:latin typeface="Calibri" pitchFamily="34" charset="0"/>
                <a:cs typeface="Calibri" pitchFamily="34" charset="0"/>
              </a:rPr>
              <a:t>Informal learning in the community: a trigger for change and development, 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Leicester National Institute of Adult Continuing Education, </a:t>
            </a:r>
            <a:r>
              <a:rPr lang="en-AU" sz="1800" dirty="0" err="1">
                <a:latin typeface="Calibri" pitchFamily="34" charset="0"/>
                <a:cs typeface="Calibri" pitchFamily="34" charset="0"/>
              </a:rPr>
              <a:t>NIACE</a:t>
            </a:r>
            <a:r>
              <a:rPr lang="en-AU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AU" sz="1800" dirty="0">
                <a:latin typeface="Calibri" pitchFamily="34" charset="0"/>
                <a:cs typeface="Calibri" pitchFamily="34" charset="0"/>
              </a:rPr>
              <a:t>  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5" name="Picture 4" descr="book_image.jpg"/>
          <p:cNvPicPr>
            <a:picLocks noChangeAspect="1"/>
          </p:cNvPicPr>
          <p:nvPr/>
        </p:nvPicPr>
        <p:blipFill>
          <a:blip r:embed="rId4"/>
          <a:srcRect t="14387"/>
          <a:stretch>
            <a:fillRect/>
          </a:stretch>
        </p:blipFill>
        <p:spPr>
          <a:xfrm>
            <a:off x="6444208" y="5013176"/>
            <a:ext cx="1578495" cy="15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Workshop structure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5400000" flipV="1">
            <a:off x="1625900" y="506115"/>
            <a:ext cx="4697312" cy="70347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Introduction: RMIT and </a:t>
            </a:r>
            <a:r>
              <a:rPr lang="en-US" dirty="0" err="1" smtClean="0">
                <a:latin typeface="Calibri"/>
                <a:cs typeface="Calibri"/>
              </a:rPr>
              <a:t>ImPrint</a:t>
            </a:r>
            <a:r>
              <a:rPr lang="en-US" dirty="0" smtClean="0">
                <a:latin typeface="Calibri"/>
                <a:cs typeface="Calibri"/>
              </a:rPr>
              <a:t> context report   </a:t>
            </a:r>
          </a:p>
          <a:p>
            <a:r>
              <a:rPr lang="en-US" dirty="0" err="1" smtClean="0">
                <a:latin typeface="Calibri"/>
                <a:cs typeface="Calibri"/>
              </a:rPr>
              <a:t>ImPrint</a:t>
            </a:r>
            <a:r>
              <a:rPr lang="en-US" dirty="0" smtClean="0">
                <a:latin typeface="Calibri"/>
                <a:cs typeface="Calibri"/>
              </a:rPr>
              <a:t> team roles and a relationship </a:t>
            </a:r>
            <a:r>
              <a:rPr lang="en-US" dirty="0" err="1" smtClean="0">
                <a:latin typeface="Calibri"/>
                <a:cs typeface="Calibri"/>
              </a:rPr>
              <a:t>focussed</a:t>
            </a:r>
            <a:r>
              <a:rPr lang="en-US" dirty="0" smtClean="0">
                <a:latin typeface="Calibri"/>
                <a:cs typeface="Calibri"/>
              </a:rPr>
              <a:t> learning framework</a:t>
            </a:r>
          </a:p>
          <a:p>
            <a:r>
              <a:rPr lang="en-US" dirty="0" smtClean="0">
                <a:latin typeface="Calibri"/>
                <a:cs typeface="Calibri"/>
              </a:rPr>
              <a:t>Reaching the ‘hard to reach’ learners- promotion, referral and evaluation methods </a:t>
            </a:r>
          </a:p>
          <a:p>
            <a:r>
              <a:rPr lang="en-US" dirty="0" smtClean="0">
                <a:latin typeface="Calibri"/>
                <a:cs typeface="Calibri"/>
              </a:rPr>
              <a:t>Enablers and barriers to learner engagement</a:t>
            </a:r>
          </a:p>
          <a:p>
            <a:r>
              <a:rPr lang="en-US" dirty="0" smtClean="0">
                <a:latin typeface="Calibri"/>
                <a:cs typeface="Calibri"/>
              </a:rPr>
              <a:t>Curriculum and creative approaches to adult education </a:t>
            </a:r>
          </a:p>
          <a:p>
            <a:r>
              <a:rPr lang="en-US" dirty="0" smtClean="0">
                <a:latin typeface="Calibri"/>
                <a:cs typeface="Calibri"/>
              </a:rPr>
              <a:t>Participants and building relationships </a:t>
            </a:r>
          </a:p>
          <a:p>
            <a:r>
              <a:rPr lang="en-US" dirty="0" smtClean="0">
                <a:latin typeface="Calibri"/>
                <a:cs typeface="Calibri"/>
              </a:rPr>
              <a:t>Conclusion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tock-photo-stages-of-growth-of-a-spinach-plant-isolated-on-white-3706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642" y="5207001"/>
            <a:ext cx="1989158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Introductory activity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5400000" flipV="1">
            <a:off x="1625900" y="506115"/>
            <a:ext cx="4697312" cy="703471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7467600" cy="35560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noProof="0" dirty="0" smtClean="0">
                <a:latin typeface="Calibri"/>
                <a:cs typeface="Calibri"/>
              </a:rPr>
              <a:t>Each person select up to 2 cards that relate to working with “hard to reach” adult learners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makes some a “hard to reach” learner? What is the first enabler or barrier that comes to mind?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In pairs share which cards you chose and why.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Write down key words and/ or questions.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endParaRPr lang="en-US" sz="2000" dirty="0" smtClean="0">
              <a:latin typeface="Calibri"/>
              <a:cs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latin typeface="Calibri"/>
              <a:cs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baseline="0" dirty="0" smtClean="0">
              <a:latin typeface="Calibri"/>
              <a:cs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26" name="Picture 2" descr="C:\Users\tpursell\Dropbox\ImPrint Report\PPT Draft and Images\Signpo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9538"/>
            <a:ext cx="3147362" cy="19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pursell\Dropbox\ImPrint Report\PPT Draft and Images\Picture Th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514713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RMIT Context Report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5400"/>
            <a:ext cx="7467600" cy="35560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Literature Review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latin typeface="Calibri"/>
                <a:cs typeface="Calibri"/>
              </a:rPr>
              <a:t>	Who are the “hard to reach”?</a:t>
            </a: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latin typeface="Calibri"/>
                <a:cs typeface="Calibri"/>
              </a:rPr>
              <a:t>	Going beyond </a:t>
            </a:r>
            <a:r>
              <a:rPr lang="en-US" sz="2000" dirty="0" smtClean="0">
                <a:latin typeface="Calibri"/>
                <a:cs typeface="Calibri"/>
              </a:rPr>
              <a:t>labels</a:t>
            </a:r>
            <a:endParaRPr lang="en-US" sz="2000" dirty="0" smtClean="0">
              <a:latin typeface="Calibri"/>
              <a:cs typeface="Calibri"/>
            </a:endParaRP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latin typeface="Calibri"/>
                <a:cs typeface="Calibri"/>
              </a:rPr>
              <a:t>	Practical strategies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Case Studies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Interviews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Recommendations for next phase of project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endParaRPr lang="en-US" sz="2000" dirty="0" smtClean="0">
              <a:latin typeface="Calibri"/>
              <a:cs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>
              <a:latin typeface="Calibri"/>
              <a:cs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baseline="0" dirty="0" smtClean="0">
              <a:latin typeface="Calibri"/>
              <a:cs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 descr="image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85139"/>
            <a:ext cx="2590800" cy="2672861"/>
          </a:xfrm>
          <a:prstGeom prst="rect">
            <a:avLst/>
          </a:prstGeom>
        </p:spPr>
      </p:pic>
      <p:pic>
        <p:nvPicPr>
          <p:cNvPr id="10" name="Picture 9" descr="images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727" y="3886200"/>
            <a:ext cx="314901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RMIT Context Report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Adult education for </a:t>
            </a:r>
            <a:r>
              <a:rPr lang="en-US" dirty="0" err="1" smtClean="0">
                <a:latin typeface="Calibri"/>
                <a:cs typeface="Calibri"/>
              </a:rPr>
              <a:t>marginalised</a:t>
            </a:r>
            <a:r>
              <a:rPr lang="en-US" dirty="0" smtClean="0">
                <a:latin typeface="Calibri"/>
                <a:cs typeface="Calibri"/>
              </a:rPr>
              <a:t> learners: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Pathways or plateaus? 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 err="1" smtClean="0">
                <a:latin typeface="Calibri"/>
                <a:cs typeface="Calibri"/>
              </a:rPr>
              <a:t>Glamorgan</a:t>
            </a:r>
            <a:r>
              <a:rPr lang="en-US" sz="2400" dirty="0" smtClean="0">
                <a:latin typeface="Calibri"/>
                <a:cs typeface="Calibri"/>
              </a:rPr>
              <a:t> and Kelly)</a:t>
            </a:r>
            <a:r>
              <a:rPr lang="en-US" dirty="0" smtClean="0">
                <a:latin typeface="Calibri"/>
                <a:cs typeface="Calibri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Path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1"/>
            <a:ext cx="2047577" cy="4117974"/>
          </a:xfrm>
          <a:prstGeom prst="rect">
            <a:avLst/>
          </a:prstGeom>
        </p:spPr>
      </p:pic>
      <p:pic>
        <p:nvPicPr>
          <p:cNvPr id="8" name="Picture 7" descr="terra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981201"/>
            <a:ext cx="3640137" cy="411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 relationship </a:t>
            </a:r>
            <a:r>
              <a:rPr lang="en-US" dirty="0" err="1" smtClean="0">
                <a:latin typeface="Calibri"/>
                <a:cs typeface="Calibri"/>
              </a:rPr>
              <a:t>focussed</a:t>
            </a:r>
            <a:r>
              <a:rPr lang="en-US" dirty="0" smtClean="0">
                <a:latin typeface="Calibri"/>
                <a:cs typeface="Calibri"/>
              </a:rPr>
              <a:t> learning framework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RFLF diagram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248353"/>
            <a:ext cx="6972160" cy="7438447"/>
          </a:xfrm>
          <a:prstGeom prst="rect">
            <a:avLst/>
          </a:prstGeom>
        </p:spPr>
      </p:pic>
      <p:pic>
        <p:nvPicPr>
          <p:cNvPr id="4" name="Picture 3" descr="stock-photo-stages-of-growth-of-a-spinach-plant-isolated-on-white-37062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642" y="5207001"/>
            <a:ext cx="1989158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732"/>
            <a:ext cx="7543800" cy="75746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ImPrint</a:t>
            </a:r>
            <a:r>
              <a:rPr lang="en-US" dirty="0" smtClean="0">
                <a:latin typeface="Calibri"/>
                <a:cs typeface="Calibri"/>
              </a:rPr>
              <a:t> team roles  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428223"/>
            <a:ext cx="3657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Develop ‘alternative’ curriculum with A-Frame &amp;  participant feedback </a:t>
            </a:r>
          </a:p>
          <a:p>
            <a:r>
              <a:rPr lang="en-US" sz="2000" dirty="0" smtClean="0">
                <a:latin typeface="Calibri"/>
                <a:cs typeface="Calibri"/>
              </a:rPr>
              <a:t>Facilitate weekly group workshops &amp; excursions to engage ‘hard to reach’ learners- make non-formal learning fun </a:t>
            </a:r>
          </a:p>
          <a:p>
            <a:r>
              <a:rPr lang="en-US" sz="2000" dirty="0" smtClean="0">
                <a:latin typeface="Calibri"/>
                <a:cs typeface="Calibri"/>
              </a:rPr>
              <a:t>Address questions, conflicts and concerns within group </a:t>
            </a:r>
          </a:p>
          <a:p>
            <a:r>
              <a:rPr lang="en-US" sz="2000" dirty="0" smtClean="0">
                <a:latin typeface="Calibri"/>
                <a:cs typeface="Calibri"/>
              </a:rPr>
              <a:t>Collaborate and share information with Support Mentor  </a:t>
            </a:r>
          </a:p>
          <a:p>
            <a:r>
              <a:rPr lang="en-US" sz="2000" dirty="0" smtClean="0">
                <a:latin typeface="Calibri"/>
                <a:cs typeface="Calibri"/>
              </a:rPr>
              <a:t>Document &amp; evaluate process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71975" y="2428223"/>
            <a:ext cx="3657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Locate and select </a:t>
            </a:r>
            <a:r>
              <a:rPr lang="en-US" sz="2000" dirty="0" err="1" smtClean="0">
                <a:latin typeface="Calibri"/>
                <a:cs typeface="Calibri"/>
              </a:rPr>
              <a:t>ImPrint</a:t>
            </a:r>
            <a:r>
              <a:rPr lang="en-US" sz="2000" dirty="0" smtClean="0">
                <a:latin typeface="Calibri"/>
                <a:cs typeface="Calibri"/>
              </a:rPr>
              <a:t> participants</a:t>
            </a:r>
          </a:p>
          <a:p>
            <a:r>
              <a:rPr lang="en-US" sz="2000" dirty="0" smtClean="0">
                <a:latin typeface="Calibri"/>
                <a:cs typeface="Calibri"/>
              </a:rPr>
              <a:t>Provide regular individual support via meetings and telephone</a:t>
            </a:r>
          </a:p>
          <a:p>
            <a:r>
              <a:rPr lang="en-US" sz="2000" dirty="0" smtClean="0">
                <a:latin typeface="Calibri"/>
                <a:cs typeface="Calibri"/>
              </a:rPr>
              <a:t>Encourage course retention by identifying enablers and barriers to course participation</a:t>
            </a:r>
          </a:p>
          <a:p>
            <a:r>
              <a:rPr lang="en-US" sz="2000" dirty="0" smtClean="0">
                <a:latin typeface="Calibri"/>
                <a:cs typeface="Calibri"/>
              </a:rPr>
              <a:t>Resolve conflicts between participants and address concerns about curriculum</a:t>
            </a:r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Develop pathways on completion of </a:t>
            </a:r>
            <a:r>
              <a:rPr lang="en-US" sz="2000" dirty="0" err="1" smtClean="0">
                <a:latin typeface="Calibri"/>
                <a:cs typeface="Calibri"/>
              </a:rPr>
              <a:t>ImPrint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45330"/>
            <a:ext cx="3657600" cy="658368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Group Facilitator (GF)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1975" y="1545330"/>
            <a:ext cx="3657600" cy="658368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dirty="0" smtClean="0">
                <a:latin typeface="Calibri"/>
                <a:cs typeface="Calibri"/>
              </a:rPr>
              <a:t>Support Mentor (SM)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31442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tx2"/>
                </a:solidFill>
                <a:latin typeface="Calibri"/>
                <a:cs typeface="Calibri"/>
              </a:rPr>
              <a:t>‘Modelling a positive working relationship’ </a:t>
            </a:r>
            <a:endParaRPr lang="en-AU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ImPrint</a:t>
            </a:r>
            <a:r>
              <a:rPr lang="en-US" dirty="0" smtClean="0">
                <a:latin typeface="Calibri"/>
                <a:cs typeface="Calibri"/>
              </a:rPr>
              <a:t>: How it works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75438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Calibri"/>
                <a:cs typeface="Calibri"/>
              </a:rPr>
              <a:t>Promotion</a:t>
            </a:r>
          </a:p>
          <a:p>
            <a:r>
              <a:rPr lang="en-US" dirty="0" smtClean="0">
                <a:latin typeface="Calibri"/>
                <a:cs typeface="Calibri"/>
              </a:rPr>
              <a:t>Referral process </a:t>
            </a:r>
          </a:p>
          <a:p>
            <a:r>
              <a:rPr lang="en-US" dirty="0" smtClean="0">
                <a:latin typeface="Calibri"/>
                <a:cs typeface="Calibri"/>
              </a:rPr>
              <a:t>Evaluation methods </a:t>
            </a:r>
          </a:p>
          <a:p>
            <a:endParaRPr lang="en-U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6050"/>
            <a:ext cx="7204756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Majority of participants were middle-aged males in single household</a:t>
            </a:r>
          </a:p>
          <a:p>
            <a:r>
              <a:rPr lang="en-US" sz="2000" dirty="0" smtClean="0">
                <a:latin typeface="Calibri"/>
                <a:cs typeface="Calibri"/>
              </a:rPr>
              <a:t>Most were on DSP or equivalent </a:t>
            </a:r>
          </a:p>
          <a:p>
            <a:r>
              <a:rPr lang="en-US" sz="2000" dirty="0" smtClean="0">
                <a:latin typeface="Calibri"/>
                <a:cs typeface="Calibri"/>
              </a:rPr>
              <a:t>Reasons for joining </a:t>
            </a:r>
            <a:r>
              <a:rPr lang="en-US" sz="2000" dirty="0" err="1" smtClean="0">
                <a:latin typeface="Calibri"/>
                <a:cs typeface="Calibri"/>
              </a:rPr>
              <a:t>ImPrint</a:t>
            </a:r>
            <a:r>
              <a:rPr lang="en-US" sz="2000" dirty="0" smtClean="0">
                <a:latin typeface="Calibri"/>
                <a:cs typeface="Calibri"/>
              </a:rPr>
              <a:t> were generally out of interest or ‘something to do’</a:t>
            </a:r>
          </a:p>
          <a:p>
            <a:r>
              <a:rPr lang="en-US" sz="2000" dirty="0" smtClean="0">
                <a:latin typeface="Calibri"/>
                <a:cs typeface="Calibri"/>
              </a:rPr>
              <a:t>Extremely varied literacy levels, learning styles and interests (age mid-20’s to </a:t>
            </a:r>
            <a:r>
              <a:rPr lang="en-US" sz="2000" dirty="0" smtClean="0">
                <a:latin typeface="Calibri"/>
                <a:cs typeface="Calibri"/>
              </a:rPr>
              <a:t>early-70’s, culturally diverse)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ACFE self-reporting pros and cons</a:t>
            </a:r>
          </a:p>
          <a:p>
            <a:r>
              <a:rPr lang="en-US" sz="2000" dirty="0" smtClean="0">
                <a:latin typeface="Calibri"/>
                <a:cs typeface="Calibri"/>
              </a:rPr>
              <a:t>Retention rates between Block I and Block II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61732"/>
            <a:ext cx="7543800" cy="7574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cap="small" noProof="0" dirty="0" smtClean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Participant </a:t>
            </a:r>
            <a:r>
              <a:rPr lang="en-US" sz="3000" cap="small" dirty="0" smtClean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background &amp; self-reporting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endParaRPr kumimoji="0" lang="en-US" sz="22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5" name="Picture 4" descr="social_medi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115" y="4498127"/>
            <a:ext cx="1982685" cy="197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4115</TotalTime>
  <Words>1141</Words>
  <Application>Microsoft Office PowerPoint</Application>
  <PresentationFormat>On-screen Show (4:3)</PresentationFormat>
  <Paragraphs>183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Making a Positive ImPrint: creative approaches &amp; relationship building in adult education  </vt:lpstr>
      <vt:lpstr>Workshop structure  </vt:lpstr>
      <vt:lpstr>      Introductory activity    </vt:lpstr>
      <vt:lpstr>RMIT Context Report </vt:lpstr>
      <vt:lpstr>RMIT Context Report Adult education for marginalised learners:  Pathways or plateaus? (Glamorgan and Kelly)     </vt:lpstr>
      <vt:lpstr>A relationship focussed learning framework </vt:lpstr>
      <vt:lpstr>ImPrint team roles  </vt:lpstr>
      <vt:lpstr>ImPrint: How it works  </vt:lpstr>
      <vt:lpstr>           </vt:lpstr>
      <vt:lpstr>Enablers &amp; barriers to engagement </vt:lpstr>
      <vt:lpstr>Curriculum </vt:lpstr>
      <vt:lpstr>           </vt:lpstr>
      <vt:lpstr>Process &amp; outcomes of ImPrint exhibition    </vt:lpstr>
      <vt:lpstr>Participants and building relationships    </vt:lpstr>
      <vt:lpstr>The voice of participants </vt:lpstr>
      <vt:lpstr>PowerPoint Presentation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Me, Myself &amp; I: Strengthening the professional identities of arts therapists</dc:title>
  <dc:creator>Toril Pursell</dc:creator>
  <cp:lastModifiedBy>Toril Pursell</cp:lastModifiedBy>
  <cp:revision>299</cp:revision>
  <cp:lastPrinted>2012-09-24T23:15:42Z</cp:lastPrinted>
  <dcterms:created xsi:type="dcterms:W3CDTF">2012-10-04T05:35:24Z</dcterms:created>
  <dcterms:modified xsi:type="dcterms:W3CDTF">2012-10-08T00:22:24Z</dcterms:modified>
</cp:coreProperties>
</file>