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6" r:id="rId4"/>
    <p:sldId id="258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A670D-B901-6448-9440-BD673DE9582C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502B0-04A6-6B4E-A532-7669E1C5C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02B0-04A6-6B4E-A532-7669E1C5C3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02B0-04A6-6B4E-A532-7669E1C5C3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D105-18DC-F74A-A0F7-C5AE0204B73A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01DB-EE90-A44B-9578-DD103760D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D105-18DC-F74A-A0F7-C5AE0204B73A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01DB-EE90-A44B-9578-DD103760D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D105-18DC-F74A-A0F7-C5AE0204B73A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01DB-EE90-A44B-9578-DD103760D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D105-18DC-F74A-A0F7-C5AE0204B73A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01DB-EE90-A44B-9578-DD103760D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D105-18DC-F74A-A0F7-C5AE0204B73A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01DB-EE90-A44B-9578-DD103760D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D105-18DC-F74A-A0F7-C5AE0204B73A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01DB-EE90-A44B-9578-DD103760D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D105-18DC-F74A-A0F7-C5AE0204B73A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01DB-EE90-A44B-9578-DD103760D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D105-18DC-F74A-A0F7-C5AE0204B73A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01DB-EE90-A44B-9578-DD103760D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D105-18DC-F74A-A0F7-C5AE0204B73A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01DB-EE90-A44B-9578-DD103760D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D105-18DC-F74A-A0F7-C5AE0204B73A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01DB-EE90-A44B-9578-DD103760D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D105-18DC-F74A-A0F7-C5AE0204B73A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01DB-EE90-A44B-9578-DD103760D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9D105-18DC-F74A-A0F7-C5AE0204B73A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D01DB-EE90-A44B-9578-DD103760D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12.jpg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94692"/>
            <a:ext cx="914399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Lifelong Learning = Resilient Communities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4000" dirty="0" smtClean="0"/>
              <a:t>Reflecting on the theme for the </a:t>
            </a:r>
          </a:p>
          <a:p>
            <a:pPr algn="ctr"/>
            <a:r>
              <a:rPr lang="en-US" sz="4000" dirty="0" smtClean="0"/>
              <a:t>2012 Adult Learning Australia Conference</a:t>
            </a:r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Dr Roslyn </a:t>
            </a:r>
            <a:r>
              <a:rPr lang="en-US" sz="4000" dirty="0" err="1" smtClean="0"/>
              <a:t>Foskey</a:t>
            </a:r>
            <a:endParaRPr lang="en-US" sz="4000" dirty="0" smtClean="0"/>
          </a:p>
          <a:p>
            <a:pPr algn="ctr"/>
            <a:r>
              <a:rPr lang="en-US" sz="4000" dirty="0" smtClean="0"/>
              <a:t>Adjunct Lecturer in Education</a:t>
            </a:r>
          </a:p>
          <a:p>
            <a:pPr algn="ctr"/>
            <a:r>
              <a:rPr lang="en-US" sz="4000" dirty="0" smtClean="0"/>
              <a:t>University of New England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unga men 4.jpg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-87923"/>
            <a:ext cx="9144000" cy="7033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0741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And now for some clips from the audience interaction during Mature Men Matter performances to open up the conversation……………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uation &amp; nundle men.jpg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-5172" y="3875"/>
            <a:ext cx="9149172" cy="6854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875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Lifelong </a:t>
            </a:r>
            <a:r>
              <a:rPr lang="en-US" sz="4000" b="1" dirty="0" smtClean="0"/>
              <a:t>Learning: </a:t>
            </a:r>
            <a:endParaRPr lang="en-US" sz="4000" b="1" dirty="0" smtClean="0"/>
          </a:p>
          <a:p>
            <a:pPr algn="ctr"/>
            <a:r>
              <a:rPr lang="en-US" sz="3200" dirty="0" smtClean="0"/>
              <a:t>Easy </a:t>
            </a:r>
            <a:r>
              <a:rPr lang="en-US" sz="3200" dirty="0" smtClean="0"/>
              <a:t>to say but hard to </a:t>
            </a:r>
            <a:r>
              <a:rPr lang="en-US" sz="3200" dirty="0" smtClean="0"/>
              <a:t>define</a:t>
            </a:r>
            <a:r>
              <a:rPr lang="en-US" sz="3200" dirty="0" smtClean="0"/>
              <a:t>:</a:t>
            </a:r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Learning </a:t>
            </a:r>
            <a:r>
              <a:rPr lang="en-US" sz="4000" dirty="0" smtClean="0"/>
              <a:t>throughout </a:t>
            </a:r>
            <a:r>
              <a:rPr lang="en-US" sz="4000" dirty="0" smtClean="0"/>
              <a:t>life, </a:t>
            </a:r>
          </a:p>
          <a:p>
            <a:pPr algn="ctr"/>
            <a:r>
              <a:rPr lang="en-US" sz="4000" dirty="0" smtClean="0"/>
              <a:t>formal and informal, </a:t>
            </a:r>
          </a:p>
          <a:p>
            <a:pPr algn="ctr"/>
            <a:r>
              <a:rPr lang="en-US" sz="4000" dirty="0" smtClean="0"/>
              <a:t>structured, evolving and emergent </a:t>
            </a:r>
          </a:p>
          <a:p>
            <a:pPr algn="ctr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lley Nundle.jpg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-13100" y="0"/>
            <a:ext cx="91571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3100" y="117694"/>
            <a:ext cx="91571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Resilience</a:t>
            </a:r>
            <a:r>
              <a:rPr lang="en-US" sz="3600" b="1" dirty="0" smtClean="0"/>
              <a:t>: one word but many meanings</a:t>
            </a:r>
          </a:p>
          <a:p>
            <a:pPr algn="ctr"/>
            <a:endParaRPr lang="en-US" sz="3600" dirty="0" smtClean="0"/>
          </a:p>
          <a:p>
            <a:pPr algn="just"/>
            <a:r>
              <a:rPr lang="en-AU" sz="3200" dirty="0" smtClean="0"/>
              <a:t>* Norris </a:t>
            </a:r>
            <a:r>
              <a:rPr lang="en-AU" sz="3200" dirty="0" smtClean="0"/>
              <a:t>et al (2008</a:t>
            </a:r>
            <a:r>
              <a:rPr lang="en-AU" sz="3200" dirty="0" smtClean="0"/>
              <a:t>) -  21 representative </a:t>
            </a:r>
            <a:r>
              <a:rPr lang="en-AU" sz="3200" dirty="0" smtClean="0"/>
              <a:t>definitions at five different levels of analysis (individual, community, social, ecological system and biophysical).</a:t>
            </a:r>
            <a:r>
              <a:rPr lang="en-AU" sz="3200" dirty="0" smtClean="0"/>
              <a:t> </a:t>
            </a:r>
          </a:p>
          <a:p>
            <a:pPr algn="just"/>
            <a:endParaRPr lang="en-AU" sz="3200" dirty="0" smtClean="0"/>
          </a:p>
          <a:p>
            <a:pPr algn="just"/>
            <a:r>
              <a:rPr lang="en-AU" sz="3200" dirty="0" smtClean="0"/>
              <a:t>* Zhou </a:t>
            </a:r>
            <a:r>
              <a:rPr lang="en-AU" sz="3200" dirty="0" smtClean="0"/>
              <a:t>et al</a:t>
            </a:r>
            <a:r>
              <a:rPr lang="en-AU" sz="3200" dirty="0" smtClean="0"/>
              <a:t> (2010) – 27 definitions and five </a:t>
            </a:r>
            <a:r>
              <a:rPr lang="en-AU" sz="3200" dirty="0" smtClean="0"/>
              <a:t>core </a:t>
            </a:r>
            <a:r>
              <a:rPr lang="en-AU" sz="3200" dirty="0" smtClean="0"/>
              <a:t>themes: vulnerability</a:t>
            </a:r>
            <a:r>
              <a:rPr lang="en-AU" sz="3200" dirty="0" smtClean="0"/>
              <a:t>,</a:t>
            </a:r>
            <a:r>
              <a:rPr lang="en-AU" sz="3200" dirty="0" smtClean="0"/>
              <a:t> social </a:t>
            </a:r>
            <a:r>
              <a:rPr lang="en-AU" sz="3200" dirty="0" smtClean="0"/>
              <a:t>attribute, social-ecological attribute,</a:t>
            </a:r>
            <a:r>
              <a:rPr lang="en-AU" sz="3200" dirty="0" smtClean="0"/>
              <a:t> attribute </a:t>
            </a:r>
            <a:r>
              <a:rPr lang="en-AU" sz="3200" dirty="0" smtClean="0"/>
              <a:t>of a specific geographical area</a:t>
            </a:r>
            <a:r>
              <a:rPr lang="en-AU" sz="3200" dirty="0" smtClean="0"/>
              <a:t> &amp;biophysical </a:t>
            </a:r>
            <a:r>
              <a:rPr lang="en-AU" sz="3200" dirty="0" smtClean="0"/>
              <a:t>attribute </a:t>
            </a:r>
          </a:p>
          <a:p>
            <a:endParaRPr lang="en-US" sz="3600" dirty="0" smtClean="0"/>
          </a:p>
          <a:p>
            <a:pPr algn="ctr"/>
            <a:r>
              <a:rPr lang="en-US" sz="3600" b="1" dirty="0" smtClean="0"/>
              <a:t>Three</a:t>
            </a:r>
            <a:r>
              <a:rPr lang="en-US" sz="3600" b="1" dirty="0" smtClean="0"/>
              <a:t> ontological metaphors </a:t>
            </a:r>
            <a:r>
              <a:rPr lang="en-US" sz="3600" b="1" dirty="0" smtClean="0"/>
              <a:t>for resilience……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tirephoto.jpg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Engineering /Bouncing Back</a:t>
            </a:r>
          </a:p>
          <a:p>
            <a:pPr algn="ctr"/>
            <a:endParaRPr lang="en-US" sz="2000" dirty="0" smtClean="0"/>
          </a:p>
          <a:p>
            <a:pPr algn="just"/>
            <a:endParaRPr lang="en-US" sz="4000" dirty="0" smtClean="0"/>
          </a:p>
          <a:p>
            <a:pPr algn="just"/>
            <a:r>
              <a:rPr lang="en-AU" sz="4000" dirty="0" smtClean="0"/>
              <a:t>* Roots </a:t>
            </a:r>
            <a:r>
              <a:rPr lang="en-AU" sz="4000" dirty="0" smtClean="0"/>
              <a:t>in physics as the ‘capacity of a material or system to return to equilibrium after displacement’ (Norris et al 2008:127)</a:t>
            </a:r>
            <a:r>
              <a:rPr lang="en-AU" sz="4000" dirty="0" smtClean="0"/>
              <a:t>.</a:t>
            </a:r>
          </a:p>
          <a:p>
            <a:pPr algn="just"/>
            <a:endParaRPr lang="en-AU" sz="2000" dirty="0" smtClean="0"/>
          </a:p>
          <a:p>
            <a:pPr algn="just"/>
            <a:r>
              <a:rPr lang="en-AU" sz="4000" dirty="0" smtClean="0"/>
              <a:t>* In </a:t>
            </a:r>
            <a:r>
              <a:rPr lang="en-AU" sz="4000" dirty="0" smtClean="0"/>
              <a:t>this</a:t>
            </a:r>
            <a:r>
              <a:rPr lang="en-AU" sz="4000" dirty="0" smtClean="0"/>
              <a:t> conceptualisation </a:t>
            </a:r>
            <a:r>
              <a:rPr lang="en-AU" sz="4000" dirty="0" smtClean="0"/>
              <a:t>the measure of resilience is both the ‘resistance to disturbance, and the speed by which the system returns to equilibrium</a:t>
            </a:r>
            <a:r>
              <a:rPr lang="en-AU" sz="4000" dirty="0" smtClean="0"/>
              <a:t>’. </a:t>
            </a:r>
          </a:p>
          <a:p>
            <a:pPr algn="r"/>
            <a:r>
              <a:rPr lang="en-AU" sz="4000" dirty="0" smtClean="0"/>
              <a:t>(</a:t>
            </a:r>
            <a:r>
              <a:rPr lang="en-AU" sz="4000" dirty="0" err="1" smtClean="0"/>
              <a:t>Davoudi</a:t>
            </a:r>
            <a:r>
              <a:rPr lang="en-AU" sz="4000" dirty="0" smtClean="0"/>
              <a:t> 2012:300</a:t>
            </a:r>
            <a:r>
              <a:rPr lang="en-AU" sz="4000" dirty="0" smtClean="0"/>
              <a:t>)</a:t>
            </a:r>
          </a:p>
          <a:p>
            <a:r>
              <a:rPr lang="en-AU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I0008.JPG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" y="-9769"/>
            <a:ext cx="9131010" cy="6867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31009" cy="686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Ecological/ Bouncing Forwards</a:t>
            </a:r>
            <a:r>
              <a:rPr lang="en-US" sz="4000" dirty="0" smtClean="0"/>
              <a:t>:</a:t>
            </a:r>
          </a:p>
          <a:p>
            <a:pPr algn="ctr"/>
            <a:endParaRPr lang="en-US" sz="1600" dirty="0" smtClean="0"/>
          </a:p>
          <a:p>
            <a:pPr algn="just"/>
            <a:r>
              <a:rPr lang="en-AU" sz="3200" dirty="0" smtClean="0"/>
              <a:t>* The </a:t>
            </a:r>
            <a:r>
              <a:rPr lang="en-AU" sz="3200" dirty="0" smtClean="0"/>
              <a:t>capacity of a system to</a:t>
            </a:r>
            <a:r>
              <a:rPr lang="en-US" sz="3200" dirty="0" smtClean="0"/>
              <a:t> ‘absorb a disturbance and reorganize while undergoing change so as to still retain essentially the same function, structure, identity, and feedbacks’ (Walker et al 2004:1)</a:t>
            </a:r>
            <a:r>
              <a:rPr lang="en-US" sz="3200" dirty="0" smtClean="0"/>
              <a:t>.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AU" sz="3200" dirty="0" smtClean="0"/>
              <a:t>* In </a:t>
            </a:r>
            <a:r>
              <a:rPr lang="en-AU" sz="3200" dirty="0" smtClean="0"/>
              <a:t>this conceptualisation of resilience there is the possibility of multiple stable states (</a:t>
            </a:r>
            <a:r>
              <a:rPr lang="en-AU" sz="3200" dirty="0" err="1" smtClean="0"/>
              <a:t>Davoudi</a:t>
            </a:r>
            <a:r>
              <a:rPr lang="en-AU" sz="3200" dirty="0" smtClean="0"/>
              <a:t> 2012).</a:t>
            </a:r>
            <a:r>
              <a:rPr lang="en-AU" sz="3200" dirty="0" smtClean="0"/>
              <a:t> </a:t>
            </a:r>
          </a:p>
          <a:p>
            <a:pPr algn="just"/>
            <a:endParaRPr lang="en-AU" sz="3200" dirty="0" smtClean="0"/>
          </a:p>
          <a:p>
            <a:pPr algn="just"/>
            <a:r>
              <a:rPr lang="en-AU" sz="3200" dirty="0" smtClean="0"/>
              <a:t>* Resilience </a:t>
            </a:r>
            <a:r>
              <a:rPr lang="en-AU" sz="3200" dirty="0" smtClean="0"/>
              <a:t>is adaptation and transformation in the sense of ‘bouncing forward’ to a new form of </a:t>
            </a:r>
            <a:r>
              <a:rPr lang="en-AU" sz="3200" dirty="0" smtClean="0"/>
              <a:t>stability.</a:t>
            </a:r>
          </a:p>
          <a:p>
            <a:pPr algn="r"/>
            <a:r>
              <a:rPr lang="en-AU" sz="3200" dirty="0" smtClean="0"/>
              <a:t> (Shaw </a:t>
            </a:r>
            <a:r>
              <a:rPr lang="en-AU" sz="3200" dirty="0" smtClean="0"/>
              <a:t>2012:309</a:t>
            </a:r>
            <a:r>
              <a:rPr lang="en-AU" sz="3200" dirty="0" smtClean="0"/>
              <a:t>) </a:t>
            </a:r>
            <a:endParaRPr lang="en-US" sz="3200" dirty="0" smtClean="0"/>
          </a:p>
          <a:p>
            <a:pPr algn="just"/>
            <a:r>
              <a:rPr lang="en-US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ri coach 8.pct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" y="-285183"/>
            <a:ext cx="9144000" cy="7143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6755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Socio-ecological/Evolving</a:t>
            </a:r>
          </a:p>
          <a:p>
            <a:pPr algn="ctr"/>
            <a:endParaRPr lang="en-US" sz="2000" b="1" dirty="0" smtClean="0"/>
          </a:p>
          <a:p>
            <a:pPr algn="just"/>
            <a:r>
              <a:rPr lang="en-AU" sz="3200" dirty="0" smtClean="0"/>
              <a:t>* Perceiving </a:t>
            </a:r>
            <a:r>
              <a:rPr lang="en-AU" sz="3200" dirty="0" smtClean="0"/>
              <a:t>the world in unordered </a:t>
            </a:r>
            <a:r>
              <a:rPr lang="en-AU" sz="3200" dirty="0" smtClean="0"/>
              <a:t>ways. </a:t>
            </a:r>
          </a:p>
          <a:p>
            <a:pPr algn="r"/>
            <a:r>
              <a:rPr lang="en-AU" sz="3200" dirty="0" smtClean="0"/>
              <a:t>(</a:t>
            </a:r>
            <a:r>
              <a:rPr lang="en-AU" sz="3200" dirty="0" smtClean="0"/>
              <a:t>Snowden 2005</a:t>
            </a:r>
            <a:r>
              <a:rPr lang="en-AU" sz="3200" dirty="0" smtClean="0"/>
              <a:t>)</a:t>
            </a:r>
          </a:p>
          <a:p>
            <a:pPr algn="just"/>
            <a:endParaRPr lang="en-AU" sz="3200" dirty="0" smtClean="0"/>
          </a:p>
          <a:p>
            <a:pPr algn="just"/>
            <a:r>
              <a:rPr lang="en-AU" sz="3200" dirty="0" smtClean="0"/>
              <a:t>* Irreducible </a:t>
            </a:r>
            <a:r>
              <a:rPr lang="en-AU" sz="3200" dirty="0" smtClean="0"/>
              <a:t>uncertainty, rather than return to </a:t>
            </a:r>
            <a:r>
              <a:rPr lang="en-AU" sz="3200" dirty="0" smtClean="0"/>
              <a:t>order.</a:t>
            </a:r>
          </a:p>
          <a:p>
            <a:pPr algn="r"/>
            <a:r>
              <a:rPr lang="en-AU" sz="3200" dirty="0" smtClean="0"/>
              <a:t> (Hardy 2009) </a:t>
            </a:r>
          </a:p>
          <a:p>
            <a:pPr algn="just">
              <a:buFontTx/>
              <a:buChar char="•"/>
            </a:pPr>
            <a:endParaRPr lang="en-AU" sz="3200" dirty="0" smtClean="0"/>
          </a:p>
          <a:p>
            <a:pPr algn="just"/>
            <a:r>
              <a:rPr lang="en-AU" sz="3200" dirty="0" smtClean="0"/>
              <a:t>* Learning as ‘</a:t>
            </a:r>
            <a:r>
              <a:rPr lang="en-AU" sz="3200" dirty="0" smtClean="0"/>
              <a:t>the very dynamic of emergence in complex systems’ as well as ‘the sudden jumps in the systems phase states, its transformations, as it experiences disturbances and internal fluctuations’</a:t>
            </a:r>
            <a:r>
              <a:rPr lang="en-AU" sz="3200" dirty="0" smtClean="0"/>
              <a:t> </a:t>
            </a:r>
          </a:p>
          <a:p>
            <a:pPr algn="r"/>
            <a:r>
              <a:rPr lang="en-AU" sz="3200" dirty="0" smtClean="0"/>
              <a:t>(</a:t>
            </a:r>
            <a:r>
              <a:rPr lang="en-AU" sz="3200" dirty="0" smtClean="0"/>
              <a:t>Fenwick, Edwards &amp; </a:t>
            </a:r>
            <a:r>
              <a:rPr lang="en-AU" sz="3200" dirty="0" err="1" smtClean="0"/>
              <a:t>Sawchuck</a:t>
            </a:r>
            <a:r>
              <a:rPr lang="en-AU" sz="3200" dirty="0" smtClean="0"/>
              <a:t> 2011:29). </a:t>
            </a:r>
            <a:endParaRPr lang="en-US" sz="3200" b="1" dirty="0" smtClean="0"/>
          </a:p>
          <a:p>
            <a:pPr algn="ctr"/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ging rock.JPG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" y="-1"/>
            <a:ext cx="9131010" cy="6867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316" y="0"/>
            <a:ext cx="9144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Resilience: best understood as a process</a:t>
            </a:r>
          </a:p>
          <a:p>
            <a:pPr algn="ctr"/>
            <a:r>
              <a:rPr lang="en-US" sz="4000" dirty="0" smtClean="0"/>
              <a:t>……particularly when combined as in the ALA conference theme </a:t>
            </a:r>
            <a:r>
              <a:rPr lang="en-US" sz="4000" dirty="0" smtClean="0"/>
              <a:t>with learning and  </a:t>
            </a:r>
            <a:r>
              <a:rPr lang="en-US" sz="4000" dirty="0" smtClean="0"/>
              <a:t>community …..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79681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Community – another of those slippery terms:</a:t>
            </a:r>
          </a:p>
          <a:p>
            <a:pPr algn="ctr"/>
            <a:r>
              <a:rPr lang="en-US" sz="2400" dirty="0" smtClean="0"/>
              <a:t>Community</a:t>
            </a:r>
            <a:r>
              <a:rPr lang="en-US" sz="2400" dirty="0" smtClean="0"/>
              <a:t> Event</a:t>
            </a:r>
          </a:p>
          <a:p>
            <a:pPr algn="ctr"/>
            <a:r>
              <a:rPr lang="en-US" sz="2400" dirty="0" smtClean="0"/>
              <a:t>Rural </a:t>
            </a:r>
            <a:r>
              <a:rPr lang="en-US" sz="2400" dirty="0" smtClean="0"/>
              <a:t>Community</a:t>
            </a:r>
          </a:p>
          <a:p>
            <a:pPr algn="ctr"/>
            <a:r>
              <a:rPr lang="en-US" sz="2400" dirty="0" smtClean="0"/>
              <a:t>Learning </a:t>
            </a:r>
            <a:r>
              <a:rPr lang="en-US" sz="2400" dirty="0" smtClean="0"/>
              <a:t>Community</a:t>
            </a:r>
          </a:p>
          <a:p>
            <a:pPr algn="ctr"/>
            <a:r>
              <a:rPr lang="en-US" sz="2400" dirty="0" smtClean="0"/>
              <a:t>Community </a:t>
            </a:r>
            <a:r>
              <a:rPr lang="en-US" sz="2400" dirty="0" smtClean="0"/>
              <a:t>of Practice</a:t>
            </a:r>
          </a:p>
          <a:p>
            <a:pPr algn="ctr"/>
            <a:r>
              <a:rPr lang="en-US" sz="2400" dirty="0" smtClean="0"/>
              <a:t>Community Group</a:t>
            </a:r>
          </a:p>
          <a:p>
            <a:pPr algn="ctr"/>
            <a:r>
              <a:rPr lang="en-US" sz="2400" dirty="0" smtClean="0"/>
              <a:t>Community </a:t>
            </a:r>
            <a:r>
              <a:rPr lang="en-US" sz="2400" dirty="0" smtClean="0"/>
              <a:t>of Place</a:t>
            </a:r>
          </a:p>
          <a:p>
            <a:pPr algn="ctr"/>
            <a:r>
              <a:rPr lang="en-US" sz="2400" dirty="0" smtClean="0"/>
              <a:t>…..etc, etc, etc …….</a:t>
            </a:r>
            <a:endParaRPr lang="en-US" sz="2400" dirty="0"/>
          </a:p>
        </p:txBody>
      </p:sp>
      <p:pic>
        <p:nvPicPr>
          <p:cNvPr id="6" name="Picture 5" descr="Macquarie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5" y="0"/>
            <a:ext cx="8321152" cy="3796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ng coaching 1.pct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7322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235857"/>
            <a:ext cx="914400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Drawing on (rural sociologist) Wilkinson</a:t>
            </a:r>
            <a:endParaRPr lang="en-US" sz="4000" dirty="0" smtClean="0"/>
          </a:p>
          <a:p>
            <a:pPr algn="ctr"/>
            <a:r>
              <a:rPr lang="en-US" sz="4000" dirty="0" smtClean="0"/>
              <a:t>i</a:t>
            </a:r>
            <a:r>
              <a:rPr lang="en-US" sz="4000" dirty="0" smtClean="0"/>
              <a:t>n differentiating</a:t>
            </a:r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 </a:t>
            </a:r>
            <a:r>
              <a:rPr lang="en-US" sz="4000" dirty="0" smtClean="0"/>
              <a:t>the</a:t>
            </a:r>
            <a:r>
              <a:rPr lang="en-US" sz="4000" dirty="0" smtClean="0"/>
              <a:t> social </a:t>
            </a:r>
            <a:r>
              <a:rPr lang="en-US" sz="4000" dirty="0" smtClean="0"/>
              <a:t>field </a:t>
            </a:r>
          </a:p>
          <a:p>
            <a:pPr algn="ctr"/>
            <a:r>
              <a:rPr lang="en-US" sz="4000" dirty="0" smtClean="0"/>
              <a:t>(</a:t>
            </a:r>
            <a:r>
              <a:rPr lang="en-US" sz="4000" dirty="0" err="1" smtClean="0"/>
              <a:t>organisational</a:t>
            </a:r>
            <a:r>
              <a:rPr lang="en-US" sz="4000" dirty="0" smtClean="0"/>
              <a:t>)</a:t>
            </a:r>
            <a:endParaRPr lang="en-US" sz="4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4000" dirty="0" smtClean="0"/>
              <a:t>from </a:t>
            </a:r>
            <a:r>
              <a:rPr lang="en-US" sz="4000" dirty="0" smtClean="0"/>
              <a:t>the</a:t>
            </a:r>
            <a:endParaRPr lang="en-US" sz="4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4000" dirty="0" smtClean="0"/>
              <a:t>community field </a:t>
            </a:r>
          </a:p>
          <a:p>
            <a:pPr algn="ctr"/>
            <a:r>
              <a:rPr lang="en-US" sz="4000" dirty="0" smtClean="0"/>
              <a:t>(emergent &amp; evolving)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482</Words>
  <Application>Microsoft Macintosh PowerPoint</Application>
  <PresentationFormat>On-screen Show (4:3)</PresentationFormat>
  <Paragraphs>82</Paragraphs>
  <Slides>10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MAC1</dc:creator>
  <cp:keywords/>
  <dc:description/>
  <cp:lastModifiedBy>MAC1</cp:lastModifiedBy>
  <cp:revision>8</cp:revision>
  <dcterms:created xsi:type="dcterms:W3CDTF">2012-09-20T06:56:18Z</dcterms:created>
  <dcterms:modified xsi:type="dcterms:W3CDTF">2012-09-20T07:56:05Z</dcterms:modified>
  <cp:category/>
</cp:coreProperties>
</file>