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Layouts/slideLayout113.xml" ContentType="application/vnd.openxmlformats-officedocument.presentationml.slideLayout+xml"/>
  <Override PartName="/ppt/theme/theme29.xml" ContentType="application/vnd.openxmlformats-officedocument.theme+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theme/theme21.xml" ContentType="application/vnd.openxmlformats-officedocument.them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iagrams/drawing3.xml" ContentType="application/vnd.ms-office.drawingml.diagramDrawing+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Masters/slideMaster27.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theme/theme26.xml" ContentType="application/vnd.openxmlformats-officedocument.theme+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theme/theme12.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21.xml" ContentType="application/vnd.openxmlformats-officedocument.presentationml.slideMaster+xml"/>
  <Override PartName="/ppt/theme/theme24.xml" ContentType="application/vnd.openxmlformats-officedocument.them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20.xml" ContentType="application/vnd.openxmlformats-officedocument.theme+xml"/>
  <Override PartName="/ppt/slideLayouts/slideLayout97.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103.xml" ContentType="application/vnd.openxmlformats-officedocument.presentationml.slideLayout+xml"/>
  <Override PartName="/ppt/theme/themeOverride2.xml" ContentType="application/vnd.openxmlformats-officedocument.themeOverr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theme/theme22.xml" ContentType="application/vnd.openxmlformats-officedocument.theme+xml"/>
  <Override PartName="/ppt/diagrams/data3.xml" ContentType="application/vnd.openxmlformats-officedocument.drawingml.diagramData+xml"/>
  <Override PartName="/ppt/handoutMasters/handoutMaster1.xml" ContentType="application/vnd.openxmlformats-officedocument.presentationml.handoutMaster+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slideLayouts/slideLayout111.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1" r:id="rId2"/>
    <p:sldMasterId id="2147483672" r:id="rId3"/>
    <p:sldMasterId id="2147483678" r:id="rId4"/>
    <p:sldMasterId id="2147483686" r:id="rId5"/>
    <p:sldMasterId id="2147483690" r:id="rId6"/>
    <p:sldMasterId id="2147483696" r:id="rId7"/>
    <p:sldMasterId id="2147483701" r:id="rId8"/>
    <p:sldMasterId id="2147483705" r:id="rId9"/>
    <p:sldMasterId id="2147483709" r:id="rId10"/>
    <p:sldMasterId id="2147483715" r:id="rId11"/>
    <p:sldMasterId id="2147483719" r:id="rId12"/>
    <p:sldMasterId id="2147483727" r:id="rId13"/>
    <p:sldMasterId id="2147483734" r:id="rId14"/>
    <p:sldMasterId id="2147483741" r:id="rId15"/>
    <p:sldMasterId id="2147483745" r:id="rId16"/>
    <p:sldMasterId id="2147483752" r:id="rId17"/>
    <p:sldMasterId id="2147483758" r:id="rId18"/>
    <p:sldMasterId id="2147483772" r:id="rId19"/>
    <p:sldMasterId id="2147483776" r:id="rId20"/>
    <p:sldMasterId id="2147483781" r:id="rId21"/>
    <p:sldMasterId id="2147483787" r:id="rId22"/>
    <p:sldMasterId id="2147483791" r:id="rId23"/>
    <p:sldMasterId id="2147483797" r:id="rId24"/>
    <p:sldMasterId id="2147483801" r:id="rId25"/>
    <p:sldMasterId id="2147483805" r:id="rId26"/>
    <p:sldMasterId id="2147483813" r:id="rId27"/>
    <p:sldMasterId id="2147483821" r:id="rId28"/>
    <p:sldMasterId id="2147483827" r:id="rId29"/>
  </p:sldMasterIdLst>
  <p:notesMasterIdLst>
    <p:notesMasterId r:id="rId84"/>
  </p:notesMasterIdLst>
  <p:handoutMasterIdLst>
    <p:handoutMasterId r:id="rId85"/>
  </p:handoutMasterIdLst>
  <p:sldIdLst>
    <p:sldId id="258" r:id="rId30"/>
    <p:sldId id="327" r:id="rId31"/>
    <p:sldId id="328" r:id="rId32"/>
    <p:sldId id="455" r:id="rId33"/>
    <p:sldId id="286" r:id="rId34"/>
    <p:sldId id="378" r:id="rId35"/>
    <p:sldId id="464" r:id="rId36"/>
    <p:sldId id="467" r:id="rId37"/>
    <p:sldId id="401" r:id="rId38"/>
    <p:sldId id="402" r:id="rId39"/>
    <p:sldId id="403" r:id="rId40"/>
    <p:sldId id="472" r:id="rId41"/>
    <p:sldId id="473" r:id="rId42"/>
    <p:sldId id="453" r:id="rId43"/>
    <p:sldId id="476" r:id="rId44"/>
    <p:sldId id="405" r:id="rId45"/>
    <p:sldId id="409" r:id="rId46"/>
    <p:sldId id="459" r:id="rId47"/>
    <p:sldId id="400" r:id="rId48"/>
    <p:sldId id="466" r:id="rId49"/>
    <p:sldId id="465" r:id="rId50"/>
    <p:sldId id="376" r:id="rId51"/>
    <p:sldId id="470" r:id="rId52"/>
    <p:sldId id="471" r:id="rId53"/>
    <p:sldId id="424" r:id="rId54"/>
    <p:sldId id="474" r:id="rId55"/>
    <p:sldId id="475" r:id="rId56"/>
    <p:sldId id="460" r:id="rId57"/>
    <p:sldId id="461" r:id="rId58"/>
    <p:sldId id="462" r:id="rId59"/>
    <p:sldId id="408" r:id="rId60"/>
    <p:sldId id="426" r:id="rId61"/>
    <p:sldId id="406" r:id="rId62"/>
    <p:sldId id="427" r:id="rId63"/>
    <p:sldId id="428" r:id="rId64"/>
    <p:sldId id="433" r:id="rId65"/>
    <p:sldId id="456" r:id="rId66"/>
    <p:sldId id="441" r:id="rId67"/>
    <p:sldId id="457" r:id="rId68"/>
    <p:sldId id="458" r:id="rId69"/>
    <p:sldId id="451" r:id="rId70"/>
    <p:sldId id="452" r:id="rId71"/>
    <p:sldId id="445" r:id="rId72"/>
    <p:sldId id="446" r:id="rId73"/>
    <p:sldId id="447" r:id="rId74"/>
    <p:sldId id="449" r:id="rId75"/>
    <p:sldId id="450" r:id="rId76"/>
    <p:sldId id="421" r:id="rId77"/>
    <p:sldId id="372" r:id="rId78"/>
    <p:sldId id="468" r:id="rId79"/>
    <p:sldId id="393" r:id="rId80"/>
    <p:sldId id="394" r:id="rId81"/>
    <p:sldId id="469" r:id="rId82"/>
    <p:sldId id="351" r:id="rId8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57"/>
    <a:srgbClr val="A30134"/>
    <a:srgbClr val="005295"/>
    <a:srgbClr val="73AFB6"/>
    <a:srgbClr val="6A737B"/>
    <a:srgbClr val="FFFFFF"/>
    <a:srgbClr val="B0BC22"/>
    <a:srgbClr val="003F5F"/>
    <a:srgbClr val="8BD8FF"/>
    <a:srgbClr val="84B5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069" autoAdjust="0"/>
  </p:normalViewPr>
  <p:slideViewPr>
    <p:cSldViewPr showGuides="1">
      <p:cViewPr>
        <p:scale>
          <a:sx n="75" d="100"/>
          <a:sy n="75" d="100"/>
        </p:scale>
        <p:origin x="-2664" y="-5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slide" Target="slides/slide39.xml"/><Relationship Id="rId76" Type="http://schemas.openxmlformats.org/officeDocument/2006/relationships/slide" Target="slides/slide47.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slide" Target="slides/slide50.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slide" Target="slides/slide53.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R1514\AppData\Local\Microsoft\Windows\Temporary%20Internet%20Files\Content.Outlook\8DRHWST0\Global%20Competitiveness%20Repor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EPNAS003\RG0515$\Desktop\chart%20with%20and%20without%20qu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AU"/>
  <c:style val="42"/>
  <c:clrMapOvr bg1="lt1" tx1="dk1" bg2="lt2" tx2="dk2" accent1="accent1" accent2="accent2" accent3="accent3" accent4="accent4" accent5="accent5" accent6="accent6" hlink="hlink" folHlink="folHlink"/>
  <c:chart>
    <c:autoTitleDeleted val="1"/>
    <c:view3D>
      <c:rAngAx val="1"/>
    </c:view3D>
    <c:plotArea>
      <c:layout/>
      <c:bar3DChart>
        <c:barDir val="col"/>
        <c:grouping val="percentStacked"/>
        <c:ser>
          <c:idx val="0"/>
          <c:order val="0"/>
          <c:tx>
            <c:strRef>
              <c:f>Sheet1!$B$1</c:f>
              <c:strCache>
                <c:ptCount val="1"/>
                <c:pt idx="0">
                  <c:v>University</c:v>
                </c:pt>
              </c:strCache>
            </c:strRef>
          </c:tx>
          <c:cat>
            <c:strRef>
              <c:f>Sheet1!$A$2:$A$10</c:f>
              <c:strCache>
                <c:ptCount val="9"/>
                <c:pt idx="0">
                  <c:v>Managerial &amp; admin</c:v>
                </c:pt>
                <c:pt idx="1">
                  <c:v>Professional</c:v>
                </c:pt>
                <c:pt idx="2">
                  <c:v>Assoc professional</c:v>
                </c:pt>
                <c:pt idx="3">
                  <c:v>Trades</c:v>
                </c:pt>
                <c:pt idx="4">
                  <c:v>Adv clerical &amp; service</c:v>
                </c:pt>
                <c:pt idx="5">
                  <c:v>Intermediate clerical</c:v>
                </c:pt>
                <c:pt idx="6">
                  <c:v>Intermediate production</c:v>
                </c:pt>
                <c:pt idx="7">
                  <c:v>Elementary clerical</c:v>
                </c:pt>
                <c:pt idx="8">
                  <c:v>Labourers</c:v>
                </c:pt>
              </c:strCache>
            </c:strRef>
          </c:cat>
          <c:val>
            <c:numRef>
              <c:f>Sheet1!$B$2:$B$10</c:f>
              <c:numCache>
                <c:formatCode>General</c:formatCode>
                <c:ptCount val="9"/>
                <c:pt idx="0">
                  <c:v>36</c:v>
                </c:pt>
                <c:pt idx="1">
                  <c:v>71</c:v>
                </c:pt>
                <c:pt idx="2">
                  <c:v>24</c:v>
                </c:pt>
                <c:pt idx="3">
                  <c:v>3</c:v>
                </c:pt>
                <c:pt idx="4">
                  <c:v>13</c:v>
                </c:pt>
                <c:pt idx="5">
                  <c:v>12</c:v>
                </c:pt>
                <c:pt idx="6">
                  <c:v>5</c:v>
                </c:pt>
                <c:pt idx="7">
                  <c:v>9</c:v>
                </c:pt>
                <c:pt idx="8">
                  <c:v>4</c:v>
                </c:pt>
              </c:numCache>
            </c:numRef>
          </c:val>
        </c:ser>
        <c:ser>
          <c:idx val="1"/>
          <c:order val="1"/>
          <c:tx>
            <c:strRef>
              <c:f>Sheet1!$C$1</c:f>
              <c:strCache>
                <c:ptCount val="1"/>
                <c:pt idx="0">
                  <c:v>VET</c:v>
                </c:pt>
              </c:strCache>
            </c:strRef>
          </c:tx>
          <c:cat>
            <c:strRef>
              <c:f>Sheet1!$A$2:$A$10</c:f>
              <c:strCache>
                <c:ptCount val="9"/>
                <c:pt idx="0">
                  <c:v>Managerial &amp; admin</c:v>
                </c:pt>
                <c:pt idx="1">
                  <c:v>Professional</c:v>
                </c:pt>
                <c:pt idx="2">
                  <c:v>Assoc professional</c:v>
                </c:pt>
                <c:pt idx="3">
                  <c:v>Trades</c:v>
                </c:pt>
                <c:pt idx="4">
                  <c:v>Adv clerical &amp; service</c:v>
                </c:pt>
                <c:pt idx="5">
                  <c:v>Intermediate clerical</c:v>
                </c:pt>
                <c:pt idx="6">
                  <c:v>Intermediate production</c:v>
                </c:pt>
                <c:pt idx="7">
                  <c:v>Elementary clerical</c:v>
                </c:pt>
                <c:pt idx="8">
                  <c:v>Labourers</c:v>
                </c:pt>
              </c:strCache>
            </c:strRef>
          </c:cat>
          <c:val>
            <c:numRef>
              <c:f>Sheet1!$C$2:$C$10</c:f>
              <c:numCache>
                <c:formatCode>General</c:formatCode>
                <c:ptCount val="9"/>
                <c:pt idx="0">
                  <c:v>30</c:v>
                </c:pt>
                <c:pt idx="1">
                  <c:v>19</c:v>
                </c:pt>
                <c:pt idx="2">
                  <c:v>38</c:v>
                </c:pt>
                <c:pt idx="3">
                  <c:v>73</c:v>
                </c:pt>
                <c:pt idx="4">
                  <c:v>36</c:v>
                </c:pt>
                <c:pt idx="5">
                  <c:v>36</c:v>
                </c:pt>
                <c:pt idx="6">
                  <c:v>29</c:v>
                </c:pt>
                <c:pt idx="7">
                  <c:v>28</c:v>
                </c:pt>
                <c:pt idx="8">
                  <c:v>25</c:v>
                </c:pt>
              </c:numCache>
            </c:numRef>
          </c:val>
        </c:ser>
        <c:ser>
          <c:idx val="2"/>
          <c:order val="2"/>
          <c:tx>
            <c:strRef>
              <c:f>Sheet1!$D$1</c:f>
              <c:strCache>
                <c:ptCount val="1"/>
                <c:pt idx="0">
                  <c:v>No tertiary qualification</c:v>
                </c:pt>
              </c:strCache>
            </c:strRef>
          </c:tx>
          <c:cat>
            <c:strRef>
              <c:f>Sheet1!$A$2:$A$10</c:f>
              <c:strCache>
                <c:ptCount val="9"/>
                <c:pt idx="0">
                  <c:v>Managerial &amp; admin</c:v>
                </c:pt>
                <c:pt idx="1">
                  <c:v>Professional</c:v>
                </c:pt>
                <c:pt idx="2">
                  <c:v>Assoc professional</c:v>
                </c:pt>
                <c:pt idx="3">
                  <c:v>Trades</c:v>
                </c:pt>
                <c:pt idx="4">
                  <c:v>Adv clerical &amp; service</c:v>
                </c:pt>
                <c:pt idx="5">
                  <c:v>Intermediate clerical</c:v>
                </c:pt>
                <c:pt idx="6">
                  <c:v>Intermediate production</c:v>
                </c:pt>
                <c:pt idx="7">
                  <c:v>Elementary clerical</c:v>
                </c:pt>
                <c:pt idx="8">
                  <c:v>Labourers</c:v>
                </c:pt>
              </c:strCache>
            </c:strRef>
          </c:cat>
          <c:val>
            <c:numRef>
              <c:f>Sheet1!$D$2:$D$10</c:f>
              <c:numCache>
                <c:formatCode>General</c:formatCode>
                <c:ptCount val="9"/>
                <c:pt idx="0">
                  <c:v>32</c:v>
                </c:pt>
                <c:pt idx="1">
                  <c:v>9</c:v>
                </c:pt>
                <c:pt idx="2">
                  <c:v>35</c:v>
                </c:pt>
                <c:pt idx="3">
                  <c:v>22</c:v>
                </c:pt>
                <c:pt idx="4">
                  <c:v>48</c:v>
                </c:pt>
                <c:pt idx="5">
                  <c:v>49</c:v>
                </c:pt>
                <c:pt idx="6">
                  <c:v>64</c:v>
                </c:pt>
                <c:pt idx="7">
                  <c:v>60</c:v>
                </c:pt>
                <c:pt idx="8">
                  <c:v>68</c:v>
                </c:pt>
              </c:numCache>
            </c:numRef>
          </c:val>
        </c:ser>
        <c:dLbls>
          <c:showVal val="1"/>
        </c:dLbls>
        <c:gapWidth val="95"/>
        <c:gapDepth val="95"/>
        <c:shape val="cylinder"/>
        <c:axId val="16258176"/>
        <c:axId val="16259712"/>
        <c:axId val="0"/>
      </c:bar3DChart>
      <c:catAx>
        <c:axId val="16258176"/>
        <c:scaling>
          <c:orientation val="minMax"/>
        </c:scaling>
        <c:axPos val="b"/>
        <c:majorTickMark val="none"/>
        <c:tickLblPos val="nextTo"/>
        <c:crossAx val="16259712"/>
        <c:crosses val="autoZero"/>
        <c:auto val="1"/>
        <c:lblAlgn val="ctr"/>
        <c:lblOffset val="100"/>
      </c:catAx>
      <c:valAx>
        <c:axId val="16259712"/>
        <c:scaling>
          <c:orientation val="minMax"/>
        </c:scaling>
        <c:delete val="1"/>
        <c:axPos val="l"/>
        <c:numFmt formatCode="0%" sourceLinked="1"/>
        <c:majorTickMark val="none"/>
        <c:tickLblPos val="none"/>
        <c:crossAx val="16258176"/>
        <c:crosses val="autoZero"/>
        <c:crossBetween val="between"/>
        <c:majorUnit val="0.2"/>
      </c:valAx>
    </c:plotArea>
    <c:legend>
      <c:legendPos val="t"/>
      <c:layout/>
    </c:legend>
    <c:plotVisOnly val="1"/>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autoTitleDeleted val="1"/>
    <c:plotArea>
      <c:layout/>
      <c:lineChart>
        <c:grouping val="standard"/>
        <c:ser>
          <c:idx val="0"/>
          <c:order val="0"/>
          <c:marker>
            <c:symbol val="none"/>
          </c:marker>
          <c:cat>
            <c:strRef>
              <c:f>Sheet1!$A$3:$A$8</c:f>
              <c:strCache>
                <c:ptCount val="6"/>
                <c:pt idx="0">
                  <c:v>2006-07</c:v>
                </c:pt>
                <c:pt idx="1">
                  <c:v>2007-08</c:v>
                </c:pt>
                <c:pt idx="2">
                  <c:v>2008-09</c:v>
                </c:pt>
                <c:pt idx="3">
                  <c:v>2009-10</c:v>
                </c:pt>
                <c:pt idx="4">
                  <c:v>2010-11</c:v>
                </c:pt>
                <c:pt idx="5">
                  <c:v>2011-12</c:v>
                </c:pt>
              </c:strCache>
            </c:strRef>
          </c:cat>
          <c:val>
            <c:numRef>
              <c:f>Sheet1!$B$3:$B$8</c:f>
              <c:numCache>
                <c:formatCode>General</c:formatCode>
                <c:ptCount val="6"/>
                <c:pt idx="0">
                  <c:v>16</c:v>
                </c:pt>
                <c:pt idx="1">
                  <c:v>19</c:v>
                </c:pt>
                <c:pt idx="2">
                  <c:v>18</c:v>
                </c:pt>
                <c:pt idx="3">
                  <c:v>15</c:v>
                </c:pt>
                <c:pt idx="4">
                  <c:v>16</c:v>
                </c:pt>
                <c:pt idx="5">
                  <c:v>20</c:v>
                </c:pt>
              </c:numCache>
            </c:numRef>
          </c:val>
        </c:ser>
        <c:marker val="1"/>
        <c:axId val="128136704"/>
        <c:axId val="128138240"/>
      </c:lineChart>
      <c:catAx>
        <c:axId val="128136704"/>
        <c:scaling>
          <c:orientation val="minMax"/>
        </c:scaling>
        <c:axPos val="b"/>
        <c:majorTickMark val="none"/>
        <c:tickLblPos val="nextTo"/>
        <c:crossAx val="128138240"/>
        <c:crosses val="max"/>
        <c:auto val="1"/>
        <c:lblAlgn val="ctr"/>
        <c:lblOffset val="100"/>
      </c:catAx>
      <c:valAx>
        <c:axId val="128138240"/>
        <c:scaling>
          <c:orientation val="maxMin"/>
          <c:min val="1"/>
        </c:scaling>
        <c:axPos val="l"/>
        <c:majorGridlines/>
        <c:title>
          <c:tx>
            <c:rich>
              <a:bodyPr rot="0" vert="horz"/>
              <a:lstStyle/>
              <a:p>
                <a:pPr>
                  <a:defRPr/>
                </a:pPr>
                <a:r>
                  <a:rPr lang="en-AU" dirty="0"/>
                  <a:t>Rank</a:t>
                </a:r>
              </a:p>
            </c:rich>
          </c:tx>
          <c:layout/>
        </c:title>
        <c:numFmt formatCode="General" sourceLinked="1"/>
        <c:majorTickMark val="none"/>
        <c:tickLblPos val="nextTo"/>
        <c:crossAx val="128136704"/>
        <c:crosses val="autoZero"/>
        <c:crossBetween val="between"/>
      </c:valAx>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AU"/>
  <c:chart>
    <c:title>
      <c:tx>
        <c:rich>
          <a:bodyPr/>
          <a:lstStyle/>
          <a:p>
            <a:pPr>
              <a:defRPr/>
            </a:pPr>
            <a:r>
              <a:rPr lang="en-AU" sz="1600" b="0" dirty="0" smtClean="0">
                <a:solidFill>
                  <a:srgbClr val="B7295A"/>
                </a:solidFill>
              </a:rPr>
              <a:t>People with non-school qualifications</a:t>
            </a:r>
            <a:r>
              <a:rPr lang="en-AU" sz="1600" b="0" baseline="0" dirty="0" smtClean="0">
                <a:solidFill>
                  <a:srgbClr val="B7295A"/>
                </a:solidFill>
              </a:rPr>
              <a:t> are more likely to be in the labour force</a:t>
            </a:r>
            <a:endParaRPr lang="en-AU" sz="1600" b="0" dirty="0">
              <a:solidFill>
                <a:srgbClr val="B7295A"/>
              </a:solidFill>
            </a:endParaRPr>
          </a:p>
        </c:rich>
      </c:tx>
      <c:layout>
        <c:manualLayout>
          <c:xMode val="edge"/>
          <c:yMode val="edge"/>
          <c:x val="0.16741195422731006"/>
          <c:y val="1.9574698418521982E-2"/>
        </c:manualLayout>
      </c:layout>
    </c:title>
    <c:plotArea>
      <c:layout/>
      <c:barChart>
        <c:barDir val="col"/>
        <c:grouping val="clustered"/>
        <c:ser>
          <c:idx val="0"/>
          <c:order val="0"/>
          <c:spPr>
            <a:solidFill>
              <a:srgbClr val="B6BF00"/>
            </a:solidFill>
          </c:spPr>
          <c:cat>
            <c:strRef>
              <c:f>Sheet1!$A$1:$B$1</c:f>
              <c:strCache>
                <c:ptCount val="2"/>
                <c:pt idx="0">
                  <c:v>With Qualifications</c:v>
                </c:pt>
                <c:pt idx="1">
                  <c:v>No Qualifications</c:v>
                </c:pt>
              </c:strCache>
            </c:strRef>
          </c:cat>
          <c:val>
            <c:numRef>
              <c:f>Sheet1!$A$2:$B$2</c:f>
              <c:numCache>
                <c:formatCode>General</c:formatCode>
                <c:ptCount val="2"/>
                <c:pt idx="0">
                  <c:v>86.2</c:v>
                </c:pt>
                <c:pt idx="1">
                  <c:v>68.900000000000006</c:v>
                </c:pt>
              </c:numCache>
            </c:numRef>
          </c:val>
        </c:ser>
        <c:axId val="128140416"/>
        <c:axId val="128173568"/>
      </c:barChart>
      <c:catAx>
        <c:axId val="128140416"/>
        <c:scaling>
          <c:orientation val="minMax"/>
        </c:scaling>
        <c:axPos val="b"/>
        <c:tickLblPos val="nextTo"/>
        <c:crossAx val="128173568"/>
        <c:crosses val="autoZero"/>
        <c:auto val="1"/>
        <c:lblAlgn val="ctr"/>
        <c:lblOffset val="100"/>
      </c:catAx>
      <c:valAx>
        <c:axId val="128173568"/>
        <c:scaling>
          <c:orientation val="minMax"/>
        </c:scaling>
        <c:axPos val="l"/>
        <c:majorGridlines/>
        <c:title>
          <c:tx>
            <c:rich>
              <a:bodyPr rot="0" vert="wordArtVert"/>
              <a:lstStyle/>
              <a:p>
                <a:pPr>
                  <a:defRPr/>
                </a:pPr>
                <a:r>
                  <a:rPr lang="en-AU" dirty="0" smtClean="0"/>
                  <a:t>%</a:t>
                </a:r>
                <a:endParaRPr lang="en-AU" dirty="0"/>
              </a:p>
            </c:rich>
          </c:tx>
          <c:layout/>
        </c:title>
        <c:numFmt formatCode="General" sourceLinked="1"/>
        <c:tickLblPos val="nextTo"/>
        <c:crossAx val="128140416"/>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120D5-B0DC-494F-A4F1-A2907D219ADD}" type="doc">
      <dgm:prSet loTypeId="urn:microsoft.com/office/officeart/2005/8/layout/matrix1" loCatId="matrix" qsTypeId="urn:microsoft.com/office/officeart/2005/8/quickstyle/3d2" qsCatId="3D" csTypeId="urn:microsoft.com/office/officeart/2005/8/colors/accent1_2" csCatId="accent1" phldr="1"/>
      <dgm:spPr/>
      <dgm:t>
        <a:bodyPr/>
        <a:lstStyle/>
        <a:p>
          <a:endParaRPr lang="en-AU"/>
        </a:p>
      </dgm:t>
    </dgm:pt>
    <dgm:pt modelId="{7ABAAFF3-B4DD-4D2E-BE67-D30CB44C2357}">
      <dgm:prSet phldrT="[Text]"/>
      <dgm:spPr>
        <a:solidFill>
          <a:srgbClr val="8BD8FF"/>
        </a:solidFill>
      </dgm:spPr>
      <dgm:t>
        <a:bodyPr/>
        <a:lstStyle/>
        <a:p>
          <a:r>
            <a:rPr lang="en-AU" dirty="0" smtClean="0"/>
            <a:t>Priorities</a:t>
          </a:r>
          <a:endParaRPr lang="en-AU" dirty="0"/>
        </a:p>
      </dgm:t>
    </dgm:pt>
    <dgm:pt modelId="{30579229-A357-4550-862F-593FBAFADB47}" type="parTrans" cxnId="{32D67D6E-A9F3-4F0B-912B-3A64B657FC0C}">
      <dgm:prSet/>
      <dgm:spPr/>
      <dgm:t>
        <a:bodyPr/>
        <a:lstStyle/>
        <a:p>
          <a:endParaRPr lang="en-AU"/>
        </a:p>
      </dgm:t>
    </dgm:pt>
    <dgm:pt modelId="{6DC41C7A-810B-4906-9FDD-E85D0CC2E22A}" type="sibTrans" cxnId="{32D67D6E-A9F3-4F0B-912B-3A64B657FC0C}">
      <dgm:prSet/>
      <dgm:spPr/>
      <dgm:t>
        <a:bodyPr/>
        <a:lstStyle/>
        <a:p>
          <a:endParaRPr lang="en-AU"/>
        </a:p>
      </dgm:t>
    </dgm:pt>
    <dgm:pt modelId="{7F7C46E4-58F4-447E-B48D-55B16E46E11A}">
      <dgm:prSet phldrT="[Text]"/>
      <dgm:spPr>
        <a:solidFill>
          <a:srgbClr val="005295"/>
        </a:solidFill>
      </dgm:spPr>
      <dgm:t>
        <a:bodyPr/>
        <a:lstStyle/>
        <a:p>
          <a:r>
            <a:rPr lang="en-AU" dirty="0" smtClean="0"/>
            <a:t>Policy</a:t>
          </a:r>
          <a:endParaRPr lang="en-AU" dirty="0"/>
        </a:p>
      </dgm:t>
    </dgm:pt>
    <dgm:pt modelId="{8CC6B073-9617-4B56-AEB7-ADAECFD4E410}" type="parTrans" cxnId="{E1EDE73C-56DF-4F6A-9549-7312FD863F6A}">
      <dgm:prSet/>
      <dgm:spPr/>
      <dgm:t>
        <a:bodyPr/>
        <a:lstStyle/>
        <a:p>
          <a:endParaRPr lang="en-AU"/>
        </a:p>
      </dgm:t>
    </dgm:pt>
    <dgm:pt modelId="{265E6046-4BED-4923-9B1D-67231E99DEB1}" type="sibTrans" cxnId="{E1EDE73C-56DF-4F6A-9549-7312FD863F6A}">
      <dgm:prSet/>
      <dgm:spPr/>
      <dgm:t>
        <a:bodyPr/>
        <a:lstStyle/>
        <a:p>
          <a:endParaRPr lang="en-AU"/>
        </a:p>
      </dgm:t>
    </dgm:pt>
    <dgm:pt modelId="{ADDE93FD-3786-4C70-9873-26D7EB4BBFBF}">
      <dgm:prSet phldrT="[Text]"/>
      <dgm:spPr>
        <a:solidFill>
          <a:srgbClr val="005295"/>
        </a:solidFill>
      </dgm:spPr>
      <dgm:t>
        <a:bodyPr/>
        <a:lstStyle/>
        <a:p>
          <a:r>
            <a:rPr lang="en-AU" dirty="0" smtClean="0"/>
            <a:t>Research</a:t>
          </a:r>
          <a:endParaRPr lang="en-AU" dirty="0"/>
        </a:p>
      </dgm:t>
    </dgm:pt>
    <dgm:pt modelId="{8D36C433-5B0E-401E-84E2-28573B393D34}" type="parTrans" cxnId="{446FF973-77D8-4B5A-A3B1-C971E29DCE8B}">
      <dgm:prSet/>
      <dgm:spPr/>
      <dgm:t>
        <a:bodyPr/>
        <a:lstStyle/>
        <a:p>
          <a:endParaRPr lang="en-AU"/>
        </a:p>
      </dgm:t>
    </dgm:pt>
    <dgm:pt modelId="{595115A4-7C90-4D1B-8F0F-4E766FBEB2E4}" type="sibTrans" cxnId="{446FF973-77D8-4B5A-A3B1-C971E29DCE8B}">
      <dgm:prSet/>
      <dgm:spPr/>
      <dgm:t>
        <a:bodyPr/>
        <a:lstStyle/>
        <a:p>
          <a:endParaRPr lang="en-AU"/>
        </a:p>
      </dgm:t>
    </dgm:pt>
    <dgm:pt modelId="{5D1E6AAA-DB75-4B72-B039-5E0E4C6EF448}">
      <dgm:prSet phldrT="[Text]"/>
      <dgm:spPr>
        <a:solidFill>
          <a:srgbClr val="005295"/>
        </a:solidFill>
      </dgm:spPr>
      <dgm:t>
        <a:bodyPr/>
        <a:lstStyle/>
        <a:p>
          <a:r>
            <a:rPr lang="en-AU" dirty="0" smtClean="0"/>
            <a:t>National Workforce Development Fund</a:t>
          </a:r>
          <a:endParaRPr lang="en-AU" dirty="0"/>
        </a:p>
      </dgm:t>
    </dgm:pt>
    <dgm:pt modelId="{1E9962CE-08E1-4EA6-BF5D-3A8237BCB06F}" type="parTrans" cxnId="{B316D8BC-4DC5-42E8-A483-9FCC19EA03C0}">
      <dgm:prSet/>
      <dgm:spPr/>
      <dgm:t>
        <a:bodyPr/>
        <a:lstStyle/>
        <a:p>
          <a:endParaRPr lang="en-AU"/>
        </a:p>
      </dgm:t>
    </dgm:pt>
    <dgm:pt modelId="{D262F6BB-1911-46A6-B1D4-F8CF3A1B98FE}" type="sibTrans" cxnId="{B316D8BC-4DC5-42E8-A483-9FCC19EA03C0}">
      <dgm:prSet/>
      <dgm:spPr/>
      <dgm:t>
        <a:bodyPr/>
        <a:lstStyle/>
        <a:p>
          <a:endParaRPr lang="en-AU"/>
        </a:p>
      </dgm:t>
    </dgm:pt>
    <dgm:pt modelId="{46BA8F2D-CE75-415A-983F-6BA17ED5046E}">
      <dgm:prSet phldrT="[Text]"/>
      <dgm:spPr>
        <a:solidFill>
          <a:srgbClr val="005295"/>
        </a:solidFill>
      </dgm:spPr>
      <dgm:t>
        <a:bodyPr/>
        <a:lstStyle/>
        <a:p>
          <a:r>
            <a:rPr lang="en-AU" dirty="0" smtClean="0"/>
            <a:t>Sectoral Workforce Development Needs</a:t>
          </a:r>
          <a:endParaRPr lang="en-AU" dirty="0"/>
        </a:p>
      </dgm:t>
    </dgm:pt>
    <dgm:pt modelId="{22CD1BA4-DACD-4950-B1A2-588066234728}" type="parTrans" cxnId="{A4E25458-16D6-4560-AE1F-9502D8B8EC16}">
      <dgm:prSet/>
      <dgm:spPr/>
      <dgm:t>
        <a:bodyPr/>
        <a:lstStyle/>
        <a:p>
          <a:endParaRPr lang="en-AU"/>
        </a:p>
      </dgm:t>
    </dgm:pt>
    <dgm:pt modelId="{5C525929-7D92-4B0B-84A3-7A62E19313F4}" type="sibTrans" cxnId="{A4E25458-16D6-4560-AE1F-9502D8B8EC16}">
      <dgm:prSet/>
      <dgm:spPr/>
      <dgm:t>
        <a:bodyPr/>
        <a:lstStyle/>
        <a:p>
          <a:endParaRPr lang="en-AU"/>
        </a:p>
      </dgm:t>
    </dgm:pt>
    <dgm:pt modelId="{3D73ECC0-8CC5-4538-8E8C-C83684E2D5F7}" type="pres">
      <dgm:prSet presAssocID="{C70120D5-B0DC-494F-A4F1-A2907D219ADD}" presName="diagram" presStyleCnt="0">
        <dgm:presLayoutVars>
          <dgm:chMax val="1"/>
          <dgm:dir/>
          <dgm:animLvl val="ctr"/>
          <dgm:resizeHandles val="exact"/>
        </dgm:presLayoutVars>
      </dgm:prSet>
      <dgm:spPr/>
      <dgm:t>
        <a:bodyPr/>
        <a:lstStyle/>
        <a:p>
          <a:endParaRPr lang="en-AU"/>
        </a:p>
      </dgm:t>
    </dgm:pt>
    <dgm:pt modelId="{6CFAC240-E6D8-4A97-AFC4-34EE2F40C5D2}" type="pres">
      <dgm:prSet presAssocID="{C70120D5-B0DC-494F-A4F1-A2907D219ADD}" presName="matrix" presStyleCnt="0"/>
      <dgm:spPr/>
    </dgm:pt>
    <dgm:pt modelId="{FF086DC4-581E-40E6-8080-6BB03839305D}" type="pres">
      <dgm:prSet presAssocID="{C70120D5-B0DC-494F-A4F1-A2907D219ADD}" presName="tile1" presStyleLbl="node1" presStyleIdx="0" presStyleCnt="4"/>
      <dgm:spPr>
        <a:solidFill>
          <a:srgbClr val="003F5F"/>
        </a:solidFill>
      </dgm:spPr>
      <dgm:t>
        <a:bodyPr/>
        <a:lstStyle/>
        <a:p>
          <a:endParaRPr lang="en-AU"/>
        </a:p>
      </dgm:t>
    </dgm:pt>
    <dgm:pt modelId="{4605D442-16CA-44EE-9B9B-016A94D30334}" type="pres">
      <dgm:prSet presAssocID="{C70120D5-B0DC-494F-A4F1-A2907D219ADD}" presName="tile1text" presStyleLbl="node1" presStyleIdx="0" presStyleCnt="4">
        <dgm:presLayoutVars>
          <dgm:chMax val="0"/>
          <dgm:chPref val="0"/>
          <dgm:bulletEnabled val="1"/>
        </dgm:presLayoutVars>
      </dgm:prSet>
      <dgm:spPr/>
      <dgm:t>
        <a:bodyPr/>
        <a:lstStyle/>
        <a:p>
          <a:endParaRPr lang="en-AU"/>
        </a:p>
      </dgm:t>
    </dgm:pt>
    <dgm:pt modelId="{0937017B-BA03-440C-A94B-E2FB4DE72E3A}" type="pres">
      <dgm:prSet presAssocID="{C70120D5-B0DC-494F-A4F1-A2907D219ADD}" presName="tile2" presStyleLbl="node1" presStyleIdx="1" presStyleCnt="4"/>
      <dgm:spPr>
        <a:solidFill>
          <a:srgbClr val="003F5F"/>
        </a:solidFill>
      </dgm:spPr>
      <dgm:t>
        <a:bodyPr/>
        <a:lstStyle/>
        <a:p>
          <a:endParaRPr lang="en-AU"/>
        </a:p>
      </dgm:t>
    </dgm:pt>
    <dgm:pt modelId="{1ACDF296-C0E1-4E9F-BD5D-FFE78E3EB572}" type="pres">
      <dgm:prSet presAssocID="{C70120D5-B0DC-494F-A4F1-A2907D219ADD}" presName="tile2text" presStyleLbl="node1" presStyleIdx="1" presStyleCnt="4">
        <dgm:presLayoutVars>
          <dgm:chMax val="0"/>
          <dgm:chPref val="0"/>
          <dgm:bulletEnabled val="1"/>
        </dgm:presLayoutVars>
      </dgm:prSet>
      <dgm:spPr/>
      <dgm:t>
        <a:bodyPr/>
        <a:lstStyle/>
        <a:p>
          <a:endParaRPr lang="en-AU"/>
        </a:p>
      </dgm:t>
    </dgm:pt>
    <dgm:pt modelId="{01A12E32-BDB9-4ECD-94D0-5E2D39727782}" type="pres">
      <dgm:prSet presAssocID="{C70120D5-B0DC-494F-A4F1-A2907D219ADD}" presName="tile3" presStyleLbl="node1" presStyleIdx="2" presStyleCnt="4"/>
      <dgm:spPr>
        <a:solidFill>
          <a:srgbClr val="003F5F"/>
        </a:solidFill>
      </dgm:spPr>
      <dgm:t>
        <a:bodyPr/>
        <a:lstStyle/>
        <a:p>
          <a:endParaRPr lang="en-AU"/>
        </a:p>
      </dgm:t>
    </dgm:pt>
    <dgm:pt modelId="{3F44EDB3-3770-4EA4-84F9-599827C20B1C}" type="pres">
      <dgm:prSet presAssocID="{C70120D5-B0DC-494F-A4F1-A2907D219ADD}" presName="tile3text" presStyleLbl="node1" presStyleIdx="2" presStyleCnt="4">
        <dgm:presLayoutVars>
          <dgm:chMax val="0"/>
          <dgm:chPref val="0"/>
          <dgm:bulletEnabled val="1"/>
        </dgm:presLayoutVars>
      </dgm:prSet>
      <dgm:spPr/>
      <dgm:t>
        <a:bodyPr/>
        <a:lstStyle/>
        <a:p>
          <a:endParaRPr lang="en-AU"/>
        </a:p>
      </dgm:t>
    </dgm:pt>
    <dgm:pt modelId="{A8CD8FBA-0744-4CE0-9E6B-41CEAE84DA89}" type="pres">
      <dgm:prSet presAssocID="{C70120D5-B0DC-494F-A4F1-A2907D219ADD}" presName="tile4" presStyleLbl="node1" presStyleIdx="3" presStyleCnt="4"/>
      <dgm:spPr>
        <a:solidFill>
          <a:srgbClr val="003F5F"/>
        </a:solidFill>
      </dgm:spPr>
      <dgm:t>
        <a:bodyPr/>
        <a:lstStyle/>
        <a:p>
          <a:endParaRPr lang="en-AU"/>
        </a:p>
      </dgm:t>
    </dgm:pt>
    <dgm:pt modelId="{14BB7DD3-1318-4445-BDC9-4EBF6B5DA575}" type="pres">
      <dgm:prSet presAssocID="{C70120D5-B0DC-494F-A4F1-A2907D219ADD}" presName="tile4text" presStyleLbl="node1" presStyleIdx="3" presStyleCnt="4">
        <dgm:presLayoutVars>
          <dgm:chMax val="0"/>
          <dgm:chPref val="0"/>
          <dgm:bulletEnabled val="1"/>
        </dgm:presLayoutVars>
      </dgm:prSet>
      <dgm:spPr/>
      <dgm:t>
        <a:bodyPr/>
        <a:lstStyle/>
        <a:p>
          <a:endParaRPr lang="en-AU"/>
        </a:p>
      </dgm:t>
    </dgm:pt>
    <dgm:pt modelId="{144218DB-0BC8-4914-87F8-7BB55D961627}" type="pres">
      <dgm:prSet presAssocID="{C70120D5-B0DC-494F-A4F1-A2907D219ADD}" presName="centerTile" presStyleLbl="fgShp" presStyleIdx="0" presStyleCnt="1">
        <dgm:presLayoutVars>
          <dgm:chMax val="0"/>
          <dgm:chPref val="0"/>
        </dgm:presLayoutVars>
      </dgm:prSet>
      <dgm:spPr/>
      <dgm:t>
        <a:bodyPr/>
        <a:lstStyle/>
        <a:p>
          <a:endParaRPr lang="en-AU"/>
        </a:p>
      </dgm:t>
    </dgm:pt>
  </dgm:ptLst>
  <dgm:cxnLst>
    <dgm:cxn modelId="{BF94B562-E005-4D93-B1D1-41AE69DBF8F3}" type="presOf" srcId="{5D1E6AAA-DB75-4B72-B039-5E0E4C6EF448}" destId="{01A12E32-BDB9-4ECD-94D0-5E2D39727782}" srcOrd="0" destOrd="0" presId="urn:microsoft.com/office/officeart/2005/8/layout/matrix1"/>
    <dgm:cxn modelId="{B316D8BC-4DC5-42E8-A483-9FCC19EA03C0}" srcId="{7ABAAFF3-B4DD-4D2E-BE67-D30CB44C2357}" destId="{5D1E6AAA-DB75-4B72-B039-5E0E4C6EF448}" srcOrd="2" destOrd="0" parTransId="{1E9962CE-08E1-4EA6-BF5D-3A8237BCB06F}" sibTransId="{D262F6BB-1911-46A6-B1D4-F8CF3A1B98FE}"/>
    <dgm:cxn modelId="{0CB92B8B-D562-48D6-B031-41FE56A27B5A}" type="presOf" srcId="{7F7C46E4-58F4-447E-B48D-55B16E46E11A}" destId="{4605D442-16CA-44EE-9B9B-016A94D30334}" srcOrd="1" destOrd="0" presId="urn:microsoft.com/office/officeart/2005/8/layout/matrix1"/>
    <dgm:cxn modelId="{766E24A1-BBC1-43FB-97CF-25C19AB49262}" type="presOf" srcId="{46BA8F2D-CE75-415A-983F-6BA17ED5046E}" destId="{A8CD8FBA-0744-4CE0-9E6B-41CEAE84DA89}" srcOrd="0" destOrd="0" presId="urn:microsoft.com/office/officeart/2005/8/layout/matrix1"/>
    <dgm:cxn modelId="{227D6843-E01B-4D5A-B1BB-0BF3B42C66FD}" type="presOf" srcId="{7F7C46E4-58F4-447E-B48D-55B16E46E11A}" destId="{FF086DC4-581E-40E6-8080-6BB03839305D}" srcOrd="0" destOrd="0" presId="urn:microsoft.com/office/officeart/2005/8/layout/matrix1"/>
    <dgm:cxn modelId="{B3033660-D246-4C1E-B665-9C65C2D59596}" type="presOf" srcId="{5D1E6AAA-DB75-4B72-B039-5E0E4C6EF448}" destId="{3F44EDB3-3770-4EA4-84F9-599827C20B1C}" srcOrd="1" destOrd="0" presId="urn:microsoft.com/office/officeart/2005/8/layout/matrix1"/>
    <dgm:cxn modelId="{32D67D6E-A9F3-4F0B-912B-3A64B657FC0C}" srcId="{C70120D5-B0DC-494F-A4F1-A2907D219ADD}" destId="{7ABAAFF3-B4DD-4D2E-BE67-D30CB44C2357}" srcOrd="0" destOrd="0" parTransId="{30579229-A357-4550-862F-593FBAFADB47}" sibTransId="{6DC41C7A-810B-4906-9FDD-E85D0CC2E22A}"/>
    <dgm:cxn modelId="{B745BAD9-117B-41CC-B2AA-E6A0BA136C23}" type="presOf" srcId="{C70120D5-B0DC-494F-A4F1-A2907D219ADD}" destId="{3D73ECC0-8CC5-4538-8E8C-C83684E2D5F7}" srcOrd="0" destOrd="0" presId="urn:microsoft.com/office/officeart/2005/8/layout/matrix1"/>
    <dgm:cxn modelId="{993BA4C3-69D8-45E4-B863-45A2AEBFDA84}" type="presOf" srcId="{ADDE93FD-3786-4C70-9873-26D7EB4BBFBF}" destId="{0937017B-BA03-440C-A94B-E2FB4DE72E3A}" srcOrd="0" destOrd="0" presId="urn:microsoft.com/office/officeart/2005/8/layout/matrix1"/>
    <dgm:cxn modelId="{562741FA-6C2C-45E7-9A8B-A24681F2EEF1}" type="presOf" srcId="{46BA8F2D-CE75-415A-983F-6BA17ED5046E}" destId="{14BB7DD3-1318-4445-BDC9-4EBF6B5DA575}" srcOrd="1" destOrd="0" presId="urn:microsoft.com/office/officeart/2005/8/layout/matrix1"/>
    <dgm:cxn modelId="{F8B42BF0-71E9-4BF5-A554-59AC61402CA9}" type="presOf" srcId="{ADDE93FD-3786-4C70-9873-26D7EB4BBFBF}" destId="{1ACDF296-C0E1-4E9F-BD5D-FFE78E3EB572}" srcOrd="1" destOrd="0" presId="urn:microsoft.com/office/officeart/2005/8/layout/matrix1"/>
    <dgm:cxn modelId="{E1EDE73C-56DF-4F6A-9549-7312FD863F6A}" srcId="{7ABAAFF3-B4DD-4D2E-BE67-D30CB44C2357}" destId="{7F7C46E4-58F4-447E-B48D-55B16E46E11A}" srcOrd="0" destOrd="0" parTransId="{8CC6B073-9617-4B56-AEB7-ADAECFD4E410}" sibTransId="{265E6046-4BED-4923-9B1D-67231E99DEB1}"/>
    <dgm:cxn modelId="{821FD4EC-B6DD-41B3-8942-91EAAE518846}" type="presOf" srcId="{7ABAAFF3-B4DD-4D2E-BE67-D30CB44C2357}" destId="{144218DB-0BC8-4914-87F8-7BB55D961627}" srcOrd="0" destOrd="0" presId="urn:microsoft.com/office/officeart/2005/8/layout/matrix1"/>
    <dgm:cxn modelId="{446FF973-77D8-4B5A-A3B1-C971E29DCE8B}" srcId="{7ABAAFF3-B4DD-4D2E-BE67-D30CB44C2357}" destId="{ADDE93FD-3786-4C70-9873-26D7EB4BBFBF}" srcOrd="1" destOrd="0" parTransId="{8D36C433-5B0E-401E-84E2-28573B393D34}" sibTransId="{595115A4-7C90-4D1B-8F0F-4E766FBEB2E4}"/>
    <dgm:cxn modelId="{A4E25458-16D6-4560-AE1F-9502D8B8EC16}" srcId="{7ABAAFF3-B4DD-4D2E-BE67-D30CB44C2357}" destId="{46BA8F2D-CE75-415A-983F-6BA17ED5046E}" srcOrd="3" destOrd="0" parTransId="{22CD1BA4-DACD-4950-B1A2-588066234728}" sibTransId="{5C525929-7D92-4B0B-84A3-7A62E19313F4}"/>
    <dgm:cxn modelId="{6FE5A12F-3425-484C-A55E-5D2649CC032F}" type="presParOf" srcId="{3D73ECC0-8CC5-4538-8E8C-C83684E2D5F7}" destId="{6CFAC240-E6D8-4A97-AFC4-34EE2F40C5D2}" srcOrd="0" destOrd="0" presId="urn:microsoft.com/office/officeart/2005/8/layout/matrix1"/>
    <dgm:cxn modelId="{6FA83649-1A90-4807-9857-24EAD24D501A}" type="presParOf" srcId="{6CFAC240-E6D8-4A97-AFC4-34EE2F40C5D2}" destId="{FF086DC4-581E-40E6-8080-6BB03839305D}" srcOrd="0" destOrd="0" presId="urn:microsoft.com/office/officeart/2005/8/layout/matrix1"/>
    <dgm:cxn modelId="{A74D8522-4018-4B7B-AC8C-C4AEB9E6F504}" type="presParOf" srcId="{6CFAC240-E6D8-4A97-AFC4-34EE2F40C5D2}" destId="{4605D442-16CA-44EE-9B9B-016A94D30334}" srcOrd="1" destOrd="0" presId="urn:microsoft.com/office/officeart/2005/8/layout/matrix1"/>
    <dgm:cxn modelId="{1D7E6777-BEF7-4B18-A3F1-4A0B4B653D5B}" type="presParOf" srcId="{6CFAC240-E6D8-4A97-AFC4-34EE2F40C5D2}" destId="{0937017B-BA03-440C-A94B-E2FB4DE72E3A}" srcOrd="2" destOrd="0" presId="urn:microsoft.com/office/officeart/2005/8/layout/matrix1"/>
    <dgm:cxn modelId="{4BE02DEE-4EC2-4014-944B-F3185D769A35}" type="presParOf" srcId="{6CFAC240-E6D8-4A97-AFC4-34EE2F40C5D2}" destId="{1ACDF296-C0E1-4E9F-BD5D-FFE78E3EB572}" srcOrd="3" destOrd="0" presId="urn:microsoft.com/office/officeart/2005/8/layout/matrix1"/>
    <dgm:cxn modelId="{C966A7BB-94E9-4D8C-8724-8260B6A8A535}" type="presParOf" srcId="{6CFAC240-E6D8-4A97-AFC4-34EE2F40C5D2}" destId="{01A12E32-BDB9-4ECD-94D0-5E2D39727782}" srcOrd="4" destOrd="0" presId="urn:microsoft.com/office/officeart/2005/8/layout/matrix1"/>
    <dgm:cxn modelId="{F4BA8191-8A9B-44EA-8679-E085FF370ED6}" type="presParOf" srcId="{6CFAC240-E6D8-4A97-AFC4-34EE2F40C5D2}" destId="{3F44EDB3-3770-4EA4-84F9-599827C20B1C}" srcOrd="5" destOrd="0" presId="urn:microsoft.com/office/officeart/2005/8/layout/matrix1"/>
    <dgm:cxn modelId="{76273076-8D04-48CD-A7ED-41D4532ED2A0}" type="presParOf" srcId="{6CFAC240-E6D8-4A97-AFC4-34EE2F40C5D2}" destId="{A8CD8FBA-0744-4CE0-9E6B-41CEAE84DA89}" srcOrd="6" destOrd="0" presId="urn:microsoft.com/office/officeart/2005/8/layout/matrix1"/>
    <dgm:cxn modelId="{15A5FADA-B6ED-43FB-8FF1-55DE8CD710B9}" type="presParOf" srcId="{6CFAC240-E6D8-4A97-AFC4-34EE2F40C5D2}" destId="{14BB7DD3-1318-4445-BDC9-4EBF6B5DA575}" srcOrd="7" destOrd="0" presId="urn:microsoft.com/office/officeart/2005/8/layout/matrix1"/>
    <dgm:cxn modelId="{1E6ABB7F-5293-42C0-85F2-2803073359E1}" type="presParOf" srcId="{3D73ECC0-8CC5-4538-8E8C-C83684E2D5F7}" destId="{144218DB-0BC8-4914-87F8-7BB55D961627}"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DBA4D-2DA9-44D6-9003-20038D7FC9E4}"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AU"/>
        </a:p>
      </dgm:t>
    </dgm:pt>
    <dgm:pt modelId="{3B14DBC2-B9C7-45BD-868E-B4C5FC9B18EB}">
      <dgm:prSet phldrT="[Text]"/>
      <dgm:spPr>
        <a:solidFill>
          <a:srgbClr val="005295">
            <a:alpha val="40000"/>
          </a:srgbClr>
        </a:solidFill>
        <a:ln>
          <a:noFill/>
        </a:ln>
        <a:scene3d>
          <a:camera prst="orthographicFront"/>
          <a:lightRig rig="freezing" dir="t">
            <a:rot lat="0" lon="0" rev="4800000"/>
          </a:lightRig>
        </a:scene3d>
        <a:sp3d prstMaterial="powder">
          <a:bevelT w="152400" h="101600"/>
          <a:bevelB w="152400" h="101600"/>
        </a:sp3d>
      </dgm:spPr>
      <dgm:t>
        <a:bodyPr/>
        <a:lstStyle/>
        <a:p>
          <a:r>
            <a:rPr lang="en-AU" dirty="0" smtClean="0"/>
            <a:t>Demand Side</a:t>
          </a:r>
          <a:endParaRPr lang="en-AU" dirty="0"/>
        </a:p>
      </dgm:t>
    </dgm:pt>
    <dgm:pt modelId="{7B6BAA3B-A102-4A9E-9737-1F18E4656211}" type="parTrans" cxnId="{4BAA53A6-0290-4427-A8C2-9CAE3C05F78D}">
      <dgm:prSet/>
      <dgm:spPr/>
      <dgm:t>
        <a:bodyPr/>
        <a:lstStyle/>
        <a:p>
          <a:endParaRPr lang="en-AU"/>
        </a:p>
      </dgm:t>
    </dgm:pt>
    <dgm:pt modelId="{E0CB4445-44C8-45B1-BFB4-FC1AD8DB4FAA}" type="sibTrans" cxnId="{4BAA53A6-0290-4427-A8C2-9CAE3C05F78D}">
      <dgm:prSet/>
      <dgm:spPr/>
      <dgm:t>
        <a:bodyPr/>
        <a:lstStyle/>
        <a:p>
          <a:endParaRPr lang="en-AU"/>
        </a:p>
      </dgm:t>
    </dgm:pt>
    <dgm:pt modelId="{5096B6B0-405B-4CA5-9AFE-AB1EA3E76D14}">
      <dgm:prSet phldrT="[Text]" custT="1"/>
      <dgm:spPr>
        <a:solidFill>
          <a:srgbClr val="005295"/>
        </a:solidFill>
        <a:scene3d>
          <a:camera prst="orthographicFront"/>
          <a:lightRig rig="chilly" dir="t"/>
        </a:scene3d>
        <a:sp3d prstMaterial="softEdge">
          <a:bevelT w="152400" h="101600"/>
          <a:bevelB w="152400" h="101600"/>
        </a:sp3d>
      </dgm:spPr>
      <dgm:t>
        <a:bodyPr lIns="0" tIns="0" rIns="0" bIns="0"/>
        <a:lstStyle/>
        <a:p>
          <a:r>
            <a:rPr lang="en-AU" sz="2000" dirty="0" smtClean="0"/>
            <a:t>Sustainability</a:t>
          </a:r>
          <a:endParaRPr lang="en-AU" sz="2000" dirty="0"/>
        </a:p>
      </dgm:t>
    </dgm:pt>
    <dgm:pt modelId="{5C3D5235-C256-4F17-ACB5-D0436926E522}" type="parTrans" cxnId="{A43ABE39-46DF-4E57-8276-9BB35D0D2A5A}">
      <dgm:prSet/>
      <dgm:spPr/>
      <dgm:t>
        <a:bodyPr/>
        <a:lstStyle/>
        <a:p>
          <a:endParaRPr lang="en-AU"/>
        </a:p>
      </dgm:t>
    </dgm:pt>
    <dgm:pt modelId="{BE9302AD-ED0A-48AF-A05C-7DA5A9DC6331}" type="sibTrans" cxnId="{A43ABE39-46DF-4E57-8276-9BB35D0D2A5A}">
      <dgm:prSet/>
      <dgm:spPr/>
      <dgm:t>
        <a:bodyPr/>
        <a:lstStyle/>
        <a:p>
          <a:endParaRPr lang="en-AU"/>
        </a:p>
      </dgm:t>
    </dgm:pt>
    <dgm:pt modelId="{E2918EC8-D0B3-44FD-B353-60C7ADF91708}">
      <dgm:prSet phldrT="[Text]"/>
      <dgm:spPr>
        <a:solidFill>
          <a:srgbClr val="A30134">
            <a:alpha val="40000"/>
          </a:srgbClr>
        </a:solidFill>
        <a:ln>
          <a:noFill/>
        </a:ln>
        <a:scene3d>
          <a:camera prst="orthographicFront"/>
          <a:lightRig rig="freezing" dir="t">
            <a:rot lat="0" lon="0" rev="4800000"/>
          </a:lightRig>
        </a:scene3d>
        <a:sp3d prstMaterial="powder">
          <a:bevelT w="152400" h="101600"/>
          <a:bevelB w="152400" h="101600"/>
        </a:sp3d>
      </dgm:spPr>
      <dgm:t>
        <a:bodyPr/>
        <a:lstStyle/>
        <a:p>
          <a:r>
            <a:rPr lang="en-AU" dirty="0" smtClean="0"/>
            <a:t>Supply Side</a:t>
          </a:r>
          <a:endParaRPr lang="en-AU" dirty="0"/>
        </a:p>
      </dgm:t>
    </dgm:pt>
    <dgm:pt modelId="{7629C75F-9EFE-4377-8031-3F356F4E901F}" type="parTrans" cxnId="{7A578C92-EF14-44D9-A2A2-962421A8805A}">
      <dgm:prSet/>
      <dgm:spPr/>
      <dgm:t>
        <a:bodyPr/>
        <a:lstStyle/>
        <a:p>
          <a:endParaRPr lang="en-AU"/>
        </a:p>
      </dgm:t>
    </dgm:pt>
    <dgm:pt modelId="{BD672BB0-182A-4633-8EB8-AF9B532454F4}" type="sibTrans" cxnId="{7A578C92-EF14-44D9-A2A2-962421A8805A}">
      <dgm:prSet/>
      <dgm:spPr/>
      <dgm:t>
        <a:bodyPr/>
        <a:lstStyle/>
        <a:p>
          <a:endParaRPr lang="en-AU"/>
        </a:p>
      </dgm:t>
    </dgm:pt>
    <dgm:pt modelId="{48204A06-FC5C-4C6E-8D9B-225112A8A739}">
      <dgm:prSet phldrT="[Text]" custT="1"/>
      <dgm:spPr>
        <a:solidFill>
          <a:srgbClr val="A30134"/>
        </a:solidFill>
        <a:scene3d>
          <a:camera prst="orthographicFront"/>
          <a:lightRig rig="chilly" dir="t"/>
        </a:scene3d>
        <a:sp3d prstMaterial="softEdge">
          <a:bevelT w="152400" h="101600"/>
          <a:bevelB w="152400" h="101600"/>
        </a:sp3d>
      </dgm:spPr>
      <dgm:t>
        <a:bodyPr lIns="0" tIns="0" rIns="0" bIns="0"/>
        <a:lstStyle/>
        <a:p>
          <a:r>
            <a:rPr lang="en-AU" sz="2000" dirty="0" smtClean="0"/>
            <a:t>Migration</a:t>
          </a:r>
          <a:endParaRPr lang="en-AU" sz="2000" dirty="0"/>
        </a:p>
      </dgm:t>
    </dgm:pt>
    <dgm:pt modelId="{64A11160-7DED-4102-821C-C2E3BE0B3264}" type="parTrans" cxnId="{EDADF874-DB38-4342-AD83-0187FEA59D90}">
      <dgm:prSet/>
      <dgm:spPr/>
      <dgm:t>
        <a:bodyPr/>
        <a:lstStyle/>
        <a:p>
          <a:endParaRPr lang="en-AU"/>
        </a:p>
      </dgm:t>
    </dgm:pt>
    <dgm:pt modelId="{D73666E1-0873-4313-B56D-62FB1B7A2C44}" type="sibTrans" cxnId="{EDADF874-DB38-4342-AD83-0187FEA59D90}">
      <dgm:prSet/>
      <dgm:spPr/>
      <dgm:t>
        <a:bodyPr/>
        <a:lstStyle/>
        <a:p>
          <a:endParaRPr lang="en-AU"/>
        </a:p>
      </dgm:t>
    </dgm:pt>
    <dgm:pt modelId="{F1D31C60-1A8E-4BD9-B7BF-36465B9303FA}">
      <dgm:prSet phldrT="[Text]" custT="1"/>
      <dgm:spPr>
        <a:solidFill>
          <a:srgbClr val="A30134"/>
        </a:solidFill>
        <a:scene3d>
          <a:camera prst="orthographicFront"/>
          <a:lightRig rig="chilly" dir="t"/>
        </a:scene3d>
        <a:sp3d prstMaterial="softEdge">
          <a:bevelT w="152400" h="101600"/>
          <a:bevelB w="152400" h="101600"/>
        </a:sp3d>
      </dgm:spPr>
      <dgm:t>
        <a:bodyPr lIns="0" tIns="0" rIns="0" bIns="0"/>
        <a:lstStyle/>
        <a:p>
          <a:r>
            <a:rPr lang="en-AU" sz="2000" dirty="0" smtClean="0"/>
            <a:t>Older and novice workers</a:t>
          </a:r>
          <a:endParaRPr lang="en-AU" sz="2000" dirty="0"/>
        </a:p>
      </dgm:t>
    </dgm:pt>
    <dgm:pt modelId="{3A13152A-E089-4C47-9D98-1222356EAA5D}" type="parTrans" cxnId="{98526653-537F-431B-BCCA-4ED817F851AB}">
      <dgm:prSet/>
      <dgm:spPr/>
      <dgm:t>
        <a:bodyPr/>
        <a:lstStyle/>
        <a:p>
          <a:endParaRPr lang="en-AU"/>
        </a:p>
      </dgm:t>
    </dgm:pt>
    <dgm:pt modelId="{27C40DCC-3E6D-4F50-A65F-2D40B821AAE9}" type="sibTrans" cxnId="{98526653-537F-431B-BCCA-4ED817F851AB}">
      <dgm:prSet/>
      <dgm:spPr/>
      <dgm:t>
        <a:bodyPr/>
        <a:lstStyle/>
        <a:p>
          <a:endParaRPr lang="en-AU"/>
        </a:p>
      </dgm:t>
    </dgm:pt>
    <dgm:pt modelId="{E0894BA1-353D-4DFB-AB6A-5AD97C155FC3}">
      <dgm:prSet phldrT="[Text]" custT="1"/>
      <dgm:spPr>
        <a:solidFill>
          <a:srgbClr val="005295"/>
        </a:solidFill>
        <a:scene3d>
          <a:camera prst="orthographicFront"/>
          <a:lightRig rig="chilly" dir="t"/>
        </a:scene3d>
        <a:sp3d prstMaterial="softEdge">
          <a:bevelT w="152400" h="101600"/>
          <a:bevelB w="152400" h="101600"/>
        </a:sp3d>
      </dgm:spPr>
      <dgm:t>
        <a:bodyPr lIns="0" tIns="0" rIns="0" bIns="0"/>
        <a:lstStyle/>
        <a:p>
          <a:r>
            <a:rPr lang="en-AU" sz="2000" dirty="0" smtClean="0"/>
            <a:t>The changing nature of work</a:t>
          </a:r>
          <a:endParaRPr lang="en-AU" sz="2000" dirty="0"/>
        </a:p>
      </dgm:t>
    </dgm:pt>
    <dgm:pt modelId="{D69541E6-064D-43AD-9078-268B98276DC3}" type="parTrans" cxnId="{F086746D-BD41-4652-98D5-57252B12F17B}">
      <dgm:prSet/>
      <dgm:spPr/>
      <dgm:t>
        <a:bodyPr/>
        <a:lstStyle/>
        <a:p>
          <a:endParaRPr lang="en-AU"/>
        </a:p>
      </dgm:t>
    </dgm:pt>
    <dgm:pt modelId="{1016D733-1BC7-4C00-91E2-93B7FA280548}" type="sibTrans" cxnId="{F086746D-BD41-4652-98D5-57252B12F17B}">
      <dgm:prSet/>
      <dgm:spPr/>
      <dgm:t>
        <a:bodyPr/>
        <a:lstStyle/>
        <a:p>
          <a:endParaRPr lang="en-AU"/>
        </a:p>
      </dgm:t>
    </dgm:pt>
    <dgm:pt modelId="{613CAB6A-D339-4053-9DD8-B9BBA741E110}">
      <dgm:prSet phldrT="[Text]" custT="1"/>
      <dgm:spPr>
        <a:solidFill>
          <a:srgbClr val="A30134"/>
        </a:solidFill>
        <a:scene3d>
          <a:camera prst="orthographicFront"/>
          <a:lightRig rig="chilly" dir="t"/>
        </a:scene3d>
        <a:sp3d prstMaterial="softEdge">
          <a:bevelT w="152400" h="101600"/>
          <a:bevelB w="152400" h="101600"/>
        </a:sp3d>
      </dgm:spPr>
      <dgm:t>
        <a:bodyPr lIns="0" tIns="0" rIns="0" bIns="0"/>
        <a:lstStyle/>
        <a:p>
          <a:r>
            <a:rPr lang="en-AU" sz="2000" dirty="0" smtClean="0"/>
            <a:t>Low and unskilled workers</a:t>
          </a:r>
          <a:endParaRPr lang="en-AU" sz="2000" dirty="0"/>
        </a:p>
      </dgm:t>
    </dgm:pt>
    <dgm:pt modelId="{3626F573-5370-4999-AF1C-9C0E618A775F}" type="parTrans" cxnId="{D98FE300-ECAA-4FC1-A60D-AC8B39781FE0}">
      <dgm:prSet/>
      <dgm:spPr/>
      <dgm:t>
        <a:bodyPr/>
        <a:lstStyle/>
        <a:p>
          <a:endParaRPr lang="en-AU"/>
        </a:p>
      </dgm:t>
    </dgm:pt>
    <dgm:pt modelId="{5E314D37-DDC7-4FE1-849D-AF0637D8A089}" type="sibTrans" cxnId="{D98FE300-ECAA-4FC1-A60D-AC8B39781FE0}">
      <dgm:prSet/>
      <dgm:spPr/>
      <dgm:t>
        <a:bodyPr/>
        <a:lstStyle/>
        <a:p>
          <a:endParaRPr lang="en-AU"/>
        </a:p>
      </dgm:t>
    </dgm:pt>
    <dgm:pt modelId="{687AC1C2-544A-475F-A8BC-243EB5B6BAE1}">
      <dgm:prSet custT="1"/>
      <dgm:spPr>
        <a:solidFill>
          <a:srgbClr val="005295"/>
        </a:solidFill>
        <a:scene3d>
          <a:camera prst="orthographicFront"/>
          <a:lightRig rig="chilly" dir="t"/>
        </a:scene3d>
        <a:sp3d prstMaterial="softEdge">
          <a:bevelT w="152400" h="101600"/>
          <a:bevelB w="152400" h="101600"/>
        </a:sp3d>
      </dgm:spPr>
      <dgm:t>
        <a:bodyPr lIns="0" tIns="0" rIns="0" bIns="0"/>
        <a:lstStyle/>
        <a:p>
          <a:r>
            <a:rPr lang="en-AU" sz="2000" dirty="0" smtClean="0"/>
            <a:t>Globalisation</a:t>
          </a:r>
          <a:endParaRPr lang="en-AU" sz="2000" dirty="0"/>
        </a:p>
      </dgm:t>
    </dgm:pt>
    <dgm:pt modelId="{5128877C-DD90-4D02-B206-B1A510BCE38D}" type="parTrans" cxnId="{D31785AC-7570-4915-BCD2-0F5983F70705}">
      <dgm:prSet/>
      <dgm:spPr/>
      <dgm:t>
        <a:bodyPr/>
        <a:lstStyle/>
        <a:p>
          <a:endParaRPr lang="en-AU"/>
        </a:p>
      </dgm:t>
    </dgm:pt>
    <dgm:pt modelId="{5EC739C6-CC59-4F19-A64C-CC8BD007D7FD}" type="sibTrans" cxnId="{D31785AC-7570-4915-BCD2-0F5983F70705}">
      <dgm:prSet/>
      <dgm:spPr/>
      <dgm:t>
        <a:bodyPr/>
        <a:lstStyle/>
        <a:p>
          <a:endParaRPr lang="en-AU"/>
        </a:p>
      </dgm:t>
    </dgm:pt>
    <dgm:pt modelId="{8E14F949-0FC7-404D-A287-95081BB91E9C}" type="pres">
      <dgm:prSet presAssocID="{0D5DBA4D-2DA9-44D6-9003-20038D7FC9E4}" presName="outerComposite" presStyleCnt="0">
        <dgm:presLayoutVars>
          <dgm:chMax val="2"/>
          <dgm:animLvl val="lvl"/>
          <dgm:resizeHandles val="exact"/>
        </dgm:presLayoutVars>
      </dgm:prSet>
      <dgm:spPr/>
      <dgm:t>
        <a:bodyPr/>
        <a:lstStyle/>
        <a:p>
          <a:endParaRPr lang="en-AU"/>
        </a:p>
      </dgm:t>
    </dgm:pt>
    <dgm:pt modelId="{66DBE0FA-9654-4BAA-8770-AD5046E4426B}" type="pres">
      <dgm:prSet presAssocID="{0D5DBA4D-2DA9-44D6-9003-20038D7FC9E4}" presName="dummyMaxCanvas" presStyleCnt="0"/>
      <dgm:spPr/>
    </dgm:pt>
    <dgm:pt modelId="{59BC7EF8-133E-4000-BBAF-2745D9614A23}" type="pres">
      <dgm:prSet presAssocID="{0D5DBA4D-2DA9-44D6-9003-20038D7FC9E4}" presName="parentComposite" presStyleCnt="0"/>
      <dgm:spPr/>
    </dgm:pt>
    <dgm:pt modelId="{9688CF48-B507-469B-A117-8BFBFC0A5219}" type="pres">
      <dgm:prSet presAssocID="{0D5DBA4D-2DA9-44D6-9003-20038D7FC9E4}" presName="parent1" presStyleLbl="alignAccFollowNode1" presStyleIdx="0" presStyleCnt="4" custScaleX="128815" custLinFactNeighborX="-22214" custLinFactNeighborY="8859">
        <dgm:presLayoutVars>
          <dgm:chMax val="4"/>
        </dgm:presLayoutVars>
      </dgm:prSet>
      <dgm:spPr/>
      <dgm:t>
        <a:bodyPr/>
        <a:lstStyle/>
        <a:p>
          <a:endParaRPr lang="en-AU"/>
        </a:p>
      </dgm:t>
    </dgm:pt>
    <dgm:pt modelId="{95EAA1F6-636E-4AF8-BD2B-A9D6B5FB77E4}" type="pres">
      <dgm:prSet presAssocID="{0D5DBA4D-2DA9-44D6-9003-20038D7FC9E4}" presName="parent2" presStyleLbl="alignAccFollowNode1" presStyleIdx="1" presStyleCnt="4" custScaleX="129769" custLinFactNeighborX="21726" custLinFactNeighborY="8859">
        <dgm:presLayoutVars>
          <dgm:chMax val="4"/>
        </dgm:presLayoutVars>
      </dgm:prSet>
      <dgm:spPr/>
      <dgm:t>
        <a:bodyPr/>
        <a:lstStyle/>
        <a:p>
          <a:endParaRPr lang="en-AU"/>
        </a:p>
      </dgm:t>
    </dgm:pt>
    <dgm:pt modelId="{4EC9D363-CE09-4227-B502-E09D4257745A}" type="pres">
      <dgm:prSet presAssocID="{0D5DBA4D-2DA9-44D6-9003-20038D7FC9E4}" presName="childrenComposite" presStyleCnt="0"/>
      <dgm:spPr/>
    </dgm:pt>
    <dgm:pt modelId="{D2847751-8EA6-48B6-AE8B-971DE5F1A654}" type="pres">
      <dgm:prSet presAssocID="{0D5DBA4D-2DA9-44D6-9003-20038D7FC9E4}" presName="dummyMaxCanvas_ChildArea" presStyleCnt="0"/>
      <dgm:spPr/>
    </dgm:pt>
    <dgm:pt modelId="{5DA95DE3-D584-4F5C-8FDF-2B3AE96B6010}" type="pres">
      <dgm:prSet presAssocID="{0D5DBA4D-2DA9-44D6-9003-20038D7FC9E4}" presName="fulcrum" presStyleLbl="alignAccFollowNode1" presStyleIdx="2" presStyleCnt="4" custScaleX="70874" custScaleY="70874"/>
      <dgm:spPr>
        <a:solidFill>
          <a:srgbClr val="005295">
            <a:alpha val="40000"/>
          </a:srgbClr>
        </a:solidFill>
        <a:ln>
          <a:noFill/>
        </a:ln>
        <a:scene3d>
          <a:camera prst="orthographicFront"/>
          <a:lightRig rig="freezing" dir="t"/>
        </a:scene3d>
        <a:sp3d prstMaterial="powder">
          <a:bevelT w="152400" h="101600"/>
          <a:bevelB w="152400" h="101600"/>
        </a:sp3d>
      </dgm:spPr>
      <dgm:t>
        <a:bodyPr/>
        <a:lstStyle/>
        <a:p>
          <a:endParaRPr lang="en-AU"/>
        </a:p>
      </dgm:t>
    </dgm:pt>
    <dgm:pt modelId="{AAA3F6E3-03A5-4103-8C47-64F40EDC8E81}" type="pres">
      <dgm:prSet presAssocID="{0D5DBA4D-2DA9-44D6-9003-20038D7FC9E4}" presName="balance_33" presStyleLbl="alignAccFollowNode1" presStyleIdx="3" presStyleCnt="4" custScaleX="141357" custLinFactNeighborY="15003">
        <dgm:presLayoutVars>
          <dgm:bulletEnabled val="1"/>
        </dgm:presLayoutVars>
      </dgm:prSet>
      <dgm:spPr>
        <a:solidFill>
          <a:srgbClr val="005295">
            <a:alpha val="40000"/>
          </a:srgbClr>
        </a:solidFill>
        <a:ln>
          <a:noFill/>
        </a:ln>
        <a:scene3d>
          <a:camera prst="orthographicFront"/>
          <a:lightRig rig="freezing" dir="t"/>
        </a:scene3d>
        <a:sp3d prstMaterial="powder">
          <a:bevelT w="152400" h="101600"/>
          <a:bevelB w="152400" h="101600"/>
        </a:sp3d>
      </dgm:spPr>
      <dgm:t>
        <a:bodyPr/>
        <a:lstStyle/>
        <a:p>
          <a:endParaRPr lang="en-AU"/>
        </a:p>
      </dgm:t>
    </dgm:pt>
    <dgm:pt modelId="{D6C5FD51-C725-430E-BD73-10D486DEC49A}" type="pres">
      <dgm:prSet presAssocID="{0D5DBA4D-2DA9-44D6-9003-20038D7FC9E4}" presName="right_33_1" presStyleLbl="node1" presStyleIdx="0" presStyleCnt="6" custScaleX="141357" custLinFactNeighborX="21970" custLinFactNeighborY="5430">
        <dgm:presLayoutVars>
          <dgm:bulletEnabled val="1"/>
        </dgm:presLayoutVars>
      </dgm:prSet>
      <dgm:spPr/>
      <dgm:t>
        <a:bodyPr/>
        <a:lstStyle/>
        <a:p>
          <a:endParaRPr lang="en-AU"/>
        </a:p>
      </dgm:t>
    </dgm:pt>
    <dgm:pt modelId="{2469AF74-41F2-4992-B0FE-B1A399754B1F}" type="pres">
      <dgm:prSet presAssocID="{0D5DBA4D-2DA9-44D6-9003-20038D7FC9E4}" presName="right_33_2" presStyleLbl="node1" presStyleIdx="1" presStyleCnt="6" custScaleX="141357" custLinFactNeighborX="21726" custLinFactNeighborY="1497">
        <dgm:presLayoutVars>
          <dgm:bulletEnabled val="1"/>
        </dgm:presLayoutVars>
      </dgm:prSet>
      <dgm:spPr/>
      <dgm:t>
        <a:bodyPr/>
        <a:lstStyle/>
        <a:p>
          <a:endParaRPr lang="en-AU"/>
        </a:p>
      </dgm:t>
    </dgm:pt>
    <dgm:pt modelId="{24F6D2D4-B665-4887-8C84-3E744EE43CE8}" type="pres">
      <dgm:prSet presAssocID="{0D5DBA4D-2DA9-44D6-9003-20038D7FC9E4}" presName="right_33_3" presStyleLbl="node1" presStyleIdx="2" presStyleCnt="6" custScaleX="141357" custLinFactNeighborX="21726" custLinFactNeighborY="-2123">
        <dgm:presLayoutVars>
          <dgm:bulletEnabled val="1"/>
        </dgm:presLayoutVars>
      </dgm:prSet>
      <dgm:spPr/>
      <dgm:t>
        <a:bodyPr/>
        <a:lstStyle/>
        <a:p>
          <a:endParaRPr lang="en-AU"/>
        </a:p>
      </dgm:t>
    </dgm:pt>
    <dgm:pt modelId="{364107E9-0961-4351-9758-5EB68924593B}" type="pres">
      <dgm:prSet presAssocID="{0D5DBA4D-2DA9-44D6-9003-20038D7FC9E4}" presName="left_33_1" presStyleLbl="node1" presStyleIdx="3" presStyleCnt="6" custScaleX="141357" custLinFactNeighborX="-22214" custLinFactNeighborY="5117">
        <dgm:presLayoutVars>
          <dgm:bulletEnabled val="1"/>
        </dgm:presLayoutVars>
      </dgm:prSet>
      <dgm:spPr/>
      <dgm:t>
        <a:bodyPr/>
        <a:lstStyle/>
        <a:p>
          <a:endParaRPr lang="en-AU"/>
        </a:p>
      </dgm:t>
    </dgm:pt>
    <dgm:pt modelId="{777B166C-6FDB-425F-BAC0-100BAC23630D}" type="pres">
      <dgm:prSet presAssocID="{0D5DBA4D-2DA9-44D6-9003-20038D7FC9E4}" presName="left_33_2" presStyleLbl="node1" presStyleIdx="4" presStyleCnt="6" custScaleX="141357" custLinFactNeighborX="-22214" custLinFactNeighborY="1497">
        <dgm:presLayoutVars>
          <dgm:bulletEnabled val="1"/>
        </dgm:presLayoutVars>
      </dgm:prSet>
      <dgm:spPr/>
      <dgm:t>
        <a:bodyPr/>
        <a:lstStyle/>
        <a:p>
          <a:endParaRPr lang="en-AU"/>
        </a:p>
      </dgm:t>
    </dgm:pt>
    <dgm:pt modelId="{20EA8F52-9DA5-445B-91FC-24EE42ED9C30}" type="pres">
      <dgm:prSet presAssocID="{0D5DBA4D-2DA9-44D6-9003-20038D7FC9E4}" presName="left_33_3" presStyleLbl="node1" presStyleIdx="5" presStyleCnt="6" custScaleX="141357" custLinFactNeighborX="-22214" custLinFactNeighborY="-2123">
        <dgm:presLayoutVars>
          <dgm:bulletEnabled val="1"/>
        </dgm:presLayoutVars>
      </dgm:prSet>
      <dgm:spPr/>
      <dgm:t>
        <a:bodyPr/>
        <a:lstStyle/>
        <a:p>
          <a:endParaRPr lang="en-AU"/>
        </a:p>
      </dgm:t>
    </dgm:pt>
  </dgm:ptLst>
  <dgm:cxnLst>
    <dgm:cxn modelId="{0F345475-3FA4-4F9F-A43D-52E12525CBDB}" type="presOf" srcId="{48204A06-FC5C-4C6E-8D9B-225112A8A739}" destId="{D6C5FD51-C725-430E-BD73-10D486DEC49A}" srcOrd="0" destOrd="0" presId="urn:microsoft.com/office/officeart/2005/8/layout/balance1"/>
    <dgm:cxn modelId="{D31785AC-7570-4915-BCD2-0F5983F70705}" srcId="{3B14DBC2-B9C7-45BD-868E-B4C5FC9B18EB}" destId="{687AC1C2-544A-475F-A8BC-243EB5B6BAE1}" srcOrd="1" destOrd="0" parTransId="{5128877C-DD90-4D02-B206-B1A510BCE38D}" sibTransId="{5EC739C6-CC59-4F19-A64C-CC8BD007D7FD}"/>
    <dgm:cxn modelId="{E54EF053-EC82-49CD-8C8D-6711BA0841F8}" type="presOf" srcId="{F1D31C60-1A8E-4BD9-B7BF-36465B9303FA}" destId="{2469AF74-41F2-4992-B0FE-B1A399754B1F}" srcOrd="0" destOrd="0" presId="urn:microsoft.com/office/officeart/2005/8/layout/balance1"/>
    <dgm:cxn modelId="{A43ABE39-46DF-4E57-8276-9BB35D0D2A5A}" srcId="{3B14DBC2-B9C7-45BD-868E-B4C5FC9B18EB}" destId="{5096B6B0-405B-4CA5-9AFE-AB1EA3E76D14}" srcOrd="0" destOrd="0" parTransId="{5C3D5235-C256-4F17-ACB5-D0436926E522}" sibTransId="{BE9302AD-ED0A-48AF-A05C-7DA5A9DC6331}"/>
    <dgm:cxn modelId="{4BAA53A6-0290-4427-A8C2-9CAE3C05F78D}" srcId="{0D5DBA4D-2DA9-44D6-9003-20038D7FC9E4}" destId="{3B14DBC2-B9C7-45BD-868E-B4C5FC9B18EB}" srcOrd="0" destOrd="0" parTransId="{7B6BAA3B-A102-4A9E-9737-1F18E4656211}" sibTransId="{E0CB4445-44C8-45B1-BFB4-FC1AD8DB4FAA}"/>
    <dgm:cxn modelId="{98526653-537F-431B-BCCA-4ED817F851AB}" srcId="{E2918EC8-D0B3-44FD-B353-60C7ADF91708}" destId="{F1D31C60-1A8E-4BD9-B7BF-36465B9303FA}" srcOrd="1" destOrd="0" parTransId="{3A13152A-E089-4C47-9D98-1222356EAA5D}" sibTransId="{27C40DCC-3E6D-4F50-A65F-2D40B821AAE9}"/>
    <dgm:cxn modelId="{123BB34A-3D0A-4693-B344-71FB5AB7595D}" type="presOf" srcId="{687AC1C2-544A-475F-A8BC-243EB5B6BAE1}" destId="{777B166C-6FDB-425F-BAC0-100BAC23630D}" srcOrd="0" destOrd="0" presId="urn:microsoft.com/office/officeart/2005/8/layout/balance1"/>
    <dgm:cxn modelId="{F086746D-BD41-4652-98D5-57252B12F17B}" srcId="{3B14DBC2-B9C7-45BD-868E-B4C5FC9B18EB}" destId="{E0894BA1-353D-4DFB-AB6A-5AD97C155FC3}" srcOrd="2" destOrd="0" parTransId="{D69541E6-064D-43AD-9078-268B98276DC3}" sibTransId="{1016D733-1BC7-4C00-91E2-93B7FA280548}"/>
    <dgm:cxn modelId="{94B0BD88-E7A5-42B4-99D9-1EC2BB766A56}" type="presOf" srcId="{3B14DBC2-B9C7-45BD-868E-B4C5FC9B18EB}" destId="{9688CF48-B507-469B-A117-8BFBFC0A5219}" srcOrd="0" destOrd="0" presId="urn:microsoft.com/office/officeart/2005/8/layout/balance1"/>
    <dgm:cxn modelId="{F1767B44-EB8C-4757-A456-9A5D20821D79}" type="presOf" srcId="{E2918EC8-D0B3-44FD-B353-60C7ADF91708}" destId="{95EAA1F6-636E-4AF8-BD2B-A9D6B5FB77E4}" srcOrd="0" destOrd="0" presId="urn:microsoft.com/office/officeart/2005/8/layout/balance1"/>
    <dgm:cxn modelId="{7A578C92-EF14-44D9-A2A2-962421A8805A}" srcId="{0D5DBA4D-2DA9-44D6-9003-20038D7FC9E4}" destId="{E2918EC8-D0B3-44FD-B353-60C7ADF91708}" srcOrd="1" destOrd="0" parTransId="{7629C75F-9EFE-4377-8031-3F356F4E901F}" sibTransId="{BD672BB0-182A-4633-8EB8-AF9B532454F4}"/>
    <dgm:cxn modelId="{842FA2F3-31EC-4A80-BE17-B1E8F4DBA66B}" type="presOf" srcId="{E0894BA1-353D-4DFB-AB6A-5AD97C155FC3}" destId="{20EA8F52-9DA5-445B-91FC-24EE42ED9C30}" srcOrd="0" destOrd="0" presId="urn:microsoft.com/office/officeart/2005/8/layout/balance1"/>
    <dgm:cxn modelId="{F587F437-5410-448F-B05F-B62C724255C6}" type="presOf" srcId="{5096B6B0-405B-4CA5-9AFE-AB1EA3E76D14}" destId="{364107E9-0961-4351-9758-5EB68924593B}" srcOrd="0" destOrd="0" presId="urn:microsoft.com/office/officeart/2005/8/layout/balance1"/>
    <dgm:cxn modelId="{EDADF874-DB38-4342-AD83-0187FEA59D90}" srcId="{E2918EC8-D0B3-44FD-B353-60C7ADF91708}" destId="{48204A06-FC5C-4C6E-8D9B-225112A8A739}" srcOrd="0" destOrd="0" parTransId="{64A11160-7DED-4102-821C-C2E3BE0B3264}" sibTransId="{D73666E1-0873-4313-B56D-62FB1B7A2C44}"/>
    <dgm:cxn modelId="{473E61FE-3A40-4EB3-908C-F6B7C25E257F}" type="presOf" srcId="{0D5DBA4D-2DA9-44D6-9003-20038D7FC9E4}" destId="{8E14F949-0FC7-404D-A287-95081BB91E9C}" srcOrd="0" destOrd="0" presId="urn:microsoft.com/office/officeart/2005/8/layout/balance1"/>
    <dgm:cxn modelId="{D98FE300-ECAA-4FC1-A60D-AC8B39781FE0}" srcId="{E2918EC8-D0B3-44FD-B353-60C7ADF91708}" destId="{613CAB6A-D339-4053-9DD8-B9BBA741E110}" srcOrd="2" destOrd="0" parTransId="{3626F573-5370-4999-AF1C-9C0E618A775F}" sibTransId="{5E314D37-DDC7-4FE1-849D-AF0637D8A089}"/>
    <dgm:cxn modelId="{DF949B2A-9A5E-409D-911D-CC822E1F58F2}" type="presOf" srcId="{613CAB6A-D339-4053-9DD8-B9BBA741E110}" destId="{24F6D2D4-B665-4887-8C84-3E744EE43CE8}" srcOrd="0" destOrd="0" presId="urn:microsoft.com/office/officeart/2005/8/layout/balance1"/>
    <dgm:cxn modelId="{7177C9B4-8947-4F57-AC28-118E118A8FE9}" type="presParOf" srcId="{8E14F949-0FC7-404D-A287-95081BB91E9C}" destId="{66DBE0FA-9654-4BAA-8770-AD5046E4426B}" srcOrd="0" destOrd="0" presId="urn:microsoft.com/office/officeart/2005/8/layout/balance1"/>
    <dgm:cxn modelId="{9C399891-B968-4C12-86C7-EB29A5CED2BE}" type="presParOf" srcId="{8E14F949-0FC7-404D-A287-95081BB91E9C}" destId="{59BC7EF8-133E-4000-BBAF-2745D9614A23}" srcOrd="1" destOrd="0" presId="urn:microsoft.com/office/officeart/2005/8/layout/balance1"/>
    <dgm:cxn modelId="{6272C0C4-4239-428E-9696-EEB0B12350FF}" type="presParOf" srcId="{59BC7EF8-133E-4000-BBAF-2745D9614A23}" destId="{9688CF48-B507-469B-A117-8BFBFC0A5219}" srcOrd="0" destOrd="0" presId="urn:microsoft.com/office/officeart/2005/8/layout/balance1"/>
    <dgm:cxn modelId="{79F5AC20-0D28-4FBC-8D4B-BD2AD76B1B4C}" type="presParOf" srcId="{59BC7EF8-133E-4000-BBAF-2745D9614A23}" destId="{95EAA1F6-636E-4AF8-BD2B-A9D6B5FB77E4}" srcOrd="1" destOrd="0" presId="urn:microsoft.com/office/officeart/2005/8/layout/balance1"/>
    <dgm:cxn modelId="{1F8F6CB4-EFE1-4EE4-B809-AB1B9587BE9E}" type="presParOf" srcId="{8E14F949-0FC7-404D-A287-95081BB91E9C}" destId="{4EC9D363-CE09-4227-B502-E09D4257745A}" srcOrd="2" destOrd="0" presId="urn:microsoft.com/office/officeart/2005/8/layout/balance1"/>
    <dgm:cxn modelId="{99855001-F0E2-4EF1-82D3-46FACF98E152}" type="presParOf" srcId="{4EC9D363-CE09-4227-B502-E09D4257745A}" destId="{D2847751-8EA6-48B6-AE8B-971DE5F1A654}" srcOrd="0" destOrd="0" presId="urn:microsoft.com/office/officeart/2005/8/layout/balance1"/>
    <dgm:cxn modelId="{933218F8-AA3F-46EC-9A7E-10D1FA9C5EFE}" type="presParOf" srcId="{4EC9D363-CE09-4227-B502-E09D4257745A}" destId="{5DA95DE3-D584-4F5C-8FDF-2B3AE96B6010}" srcOrd="1" destOrd="0" presId="urn:microsoft.com/office/officeart/2005/8/layout/balance1"/>
    <dgm:cxn modelId="{EDD7690B-AD1D-4923-B803-5214E0A8B53E}" type="presParOf" srcId="{4EC9D363-CE09-4227-B502-E09D4257745A}" destId="{AAA3F6E3-03A5-4103-8C47-64F40EDC8E81}" srcOrd="2" destOrd="0" presId="urn:microsoft.com/office/officeart/2005/8/layout/balance1"/>
    <dgm:cxn modelId="{03FB593B-2FAC-4765-947E-235C0C20DA9C}" type="presParOf" srcId="{4EC9D363-CE09-4227-B502-E09D4257745A}" destId="{D6C5FD51-C725-430E-BD73-10D486DEC49A}" srcOrd="3" destOrd="0" presId="urn:microsoft.com/office/officeart/2005/8/layout/balance1"/>
    <dgm:cxn modelId="{133469AC-DCFB-4223-B14C-AC5CCDEC0A3A}" type="presParOf" srcId="{4EC9D363-CE09-4227-B502-E09D4257745A}" destId="{2469AF74-41F2-4992-B0FE-B1A399754B1F}" srcOrd="4" destOrd="0" presId="urn:microsoft.com/office/officeart/2005/8/layout/balance1"/>
    <dgm:cxn modelId="{B6D63590-BE0F-41FF-AE97-CB36BA112E1B}" type="presParOf" srcId="{4EC9D363-CE09-4227-B502-E09D4257745A}" destId="{24F6D2D4-B665-4887-8C84-3E744EE43CE8}" srcOrd="5" destOrd="0" presId="urn:microsoft.com/office/officeart/2005/8/layout/balance1"/>
    <dgm:cxn modelId="{AD19D3A4-89E1-4622-83B6-B64435016FC3}" type="presParOf" srcId="{4EC9D363-CE09-4227-B502-E09D4257745A}" destId="{364107E9-0961-4351-9758-5EB68924593B}" srcOrd="6" destOrd="0" presId="urn:microsoft.com/office/officeart/2005/8/layout/balance1"/>
    <dgm:cxn modelId="{FA1EC902-24C9-410A-B4E9-36F2AE0CF81F}" type="presParOf" srcId="{4EC9D363-CE09-4227-B502-E09D4257745A}" destId="{777B166C-6FDB-425F-BAC0-100BAC23630D}" srcOrd="7" destOrd="0" presId="urn:microsoft.com/office/officeart/2005/8/layout/balance1"/>
    <dgm:cxn modelId="{45523A6E-DF54-4413-944E-9798E91063C8}" type="presParOf" srcId="{4EC9D363-CE09-4227-B502-E09D4257745A}" destId="{20EA8F52-9DA5-445B-91FC-24EE42ED9C30}" srcOrd="8"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BC7836-AF81-4397-9A85-640DA9EB781D}"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AU"/>
        </a:p>
      </dgm:t>
    </dgm:pt>
    <dgm:pt modelId="{3F2FAF8D-6457-486C-BF5F-359505C3E4E7}">
      <dgm:prSet phldrT="[Text]" custT="1"/>
      <dgm:spPr>
        <a:solidFill>
          <a:srgbClr val="005295"/>
        </a:solidFill>
        <a:scene3d>
          <a:camera prst="orthographicFront"/>
          <a:lightRig rig="threePt" dir="t"/>
        </a:scene3d>
        <a:sp3d prstMaterial="softEdge">
          <a:bevelT w="152400" h="101600"/>
          <a:bevelB w="152400" h="101600"/>
        </a:sp3d>
      </dgm:spPr>
      <dgm:t>
        <a:bodyPr/>
        <a:lstStyle/>
        <a:p>
          <a:r>
            <a:rPr lang="en-AU" sz="1800" dirty="0" smtClean="0"/>
            <a:t>Commonalities</a:t>
          </a:r>
        </a:p>
      </dgm:t>
    </dgm:pt>
    <dgm:pt modelId="{F19EA729-EF6E-4A5F-B8AA-46B7EC3DB10F}" type="parTrans" cxnId="{537CA2C4-F23E-4151-897B-52E4E4246765}">
      <dgm:prSet/>
      <dgm:spPr/>
      <dgm:t>
        <a:bodyPr/>
        <a:lstStyle/>
        <a:p>
          <a:endParaRPr lang="en-AU"/>
        </a:p>
      </dgm:t>
    </dgm:pt>
    <dgm:pt modelId="{0F93A9BE-F8CC-44FE-ACD0-C36E3983E83F}" type="sibTrans" cxnId="{537CA2C4-F23E-4151-897B-52E4E4246765}">
      <dgm:prSet/>
      <dgm:spPr/>
      <dgm:t>
        <a:bodyPr/>
        <a:lstStyle/>
        <a:p>
          <a:endParaRPr lang="en-AU"/>
        </a:p>
      </dgm:t>
    </dgm:pt>
    <dgm:pt modelId="{ACB06A91-30AE-4590-A7A1-D9B1C9E7B30D}">
      <dgm:prSet phldrT="[Text]" custT="1"/>
      <dgm:spPr>
        <a:solidFill>
          <a:srgbClr val="AEDAE0"/>
        </a:solidFill>
        <a:ln>
          <a:solidFill>
            <a:schemeClr val="bg1">
              <a:alpha val="90000"/>
            </a:schemeClr>
          </a:solidFill>
        </a:ln>
        <a:scene3d>
          <a:camera prst="orthographicFront"/>
          <a:lightRig rig="threePt" dir="t"/>
        </a:scene3d>
        <a:sp3d>
          <a:bevelT/>
        </a:sp3d>
      </dgm:spPr>
      <dgm:t>
        <a:bodyPr/>
        <a:lstStyle/>
        <a:p>
          <a:r>
            <a:rPr lang="en-AU" sz="2000" b="0" dirty="0" smtClean="0"/>
            <a:t>Ageing population</a:t>
          </a:r>
          <a:endParaRPr lang="en-AU" sz="2000" b="0" dirty="0"/>
        </a:p>
      </dgm:t>
    </dgm:pt>
    <dgm:pt modelId="{4230CD64-F02A-4182-B2DB-4887B01F84D7}" type="parTrans" cxnId="{731B578C-5057-4DA6-A10E-9E9AF4CE21E5}">
      <dgm:prSet/>
      <dgm:spPr/>
      <dgm:t>
        <a:bodyPr/>
        <a:lstStyle/>
        <a:p>
          <a:endParaRPr lang="en-AU"/>
        </a:p>
      </dgm:t>
    </dgm:pt>
    <dgm:pt modelId="{65E1B480-1B77-47AF-ABB6-F9FB5868C023}" type="sibTrans" cxnId="{731B578C-5057-4DA6-A10E-9E9AF4CE21E5}">
      <dgm:prSet/>
      <dgm:spPr/>
      <dgm:t>
        <a:bodyPr/>
        <a:lstStyle/>
        <a:p>
          <a:endParaRPr lang="en-AU"/>
        </a:p>
      </dgm:t>
    </dgm:pt>
    <dgm:pt modelId="{872957CD-9738-4DA5-83D3-D4A0E5C90DF2}">
      <dgm:prSet phldrT="[Text]" custT="1"/>
      <dgm:spPr>
        <a:solidFill>
          <a:srgbClr val="AEDAE0"/>
        </a:solidFill>
        <a:ln>
          <a:solidFill>
            <a:schemeClr val="bg1">
              <a:alpha val="90000"/>
            </a:schemeClr>
          </a:solidFill>
        </a:ln>
        <a:scene3d>
          <a:camera prst="orthographicFront"/>
          <a:lightRig rig="threePt" dir="t"/>
        </a:scene3d>
        <a:sp3d>
          <a:bevelT/>
        </a:sp3d>
      </dgm:spPr>
      <dgm:t>
        <a:bodyPr/>
        <a:lstStyle/>
        <a:p>
          <a:r>
            <a:rPr lang="en-AU" sz="2000" dirty="0" smtClean="0"/>
            <a:t>Importance of Asia</a:t>
          </a:r>
        </a:p>
      </dgm:t>
    </dgm:pt>
    <dgm:pt modelId="{90BD7175-C299-40CB-842B-57B415D5D0F4}" type="parTrans" cxnId="{97648BCB-AC7C-4715-A6A2-52B5E42479DE}">
      <dgm:prSet/>
      <dgm:spPr/>
      <dgm:t>
        <a:bodyPr/>
        <a:lstStyle/>
        <a:p>
          <a:endParaRPr lang="en-AU"/>
        </a:p>
      </dgm:t>
    </dgm:pt>
    <dgm:pt modelId="{FF5D00C0-B6AF-4D96-B94F-0481C66EC13C}" type="sibTrans" cxnId="{97648BCB-AC7C-4715-A6A2-52B5E42479DE}">
      <dgm:prSet/>
      <dgm:spPr/>
      <dgm:t>
        <a:bodyPr/>
        <a:lstStyle/>
        <a:p>
          <a:endParaRPr lang="en-AU"/>
        </a:p>
      </dgm:t>
    </dgm:pt>
    <dgm:pt modelId="{39DA6B50-B833-434A-AD85-9F28F33621F8}">
      <dgm:prSet phldrT="[Text]" custT="1"/>
      <dgm:spPr>
        <a:solidFill>
          <a:srgbClr val="AEDAE0"/>
        </a:solidFill>
        <a:ln>
          <a:solidFill>
            <a:schemeClr val="bg1">
              <a:alpha val="90000"/>
            </a:schemeClr>
          </a:solidFill>
        </a:ln>
        <a:scene3d>
          <a:camera prst="orthographicFront"/>
          <a:lightRig rig="threePt" dir="t"/>
        </a:scene3d>
        <a:sp3d>
          <a:bevelT/>
        </a:sp3d>
      </dgm:spPr>
      <dgm:t>
        <a:bodyPr/>
        <a:lstStyle/>
        <a:p>
          <a:r>
            <a:rPr lang="en-AU" sz="2000" dirty="0" smtClean="0"/>
            <a:t>Technology (but speed of adaptation varies)</a:t>
          </a:r>
        </a:p>
      </dgm:t>
    </dgm:pt>
    <dgm:pt modelId="{2CCB6CE0-E6B1-4D6D-ACDC-B5F7FC57B599}" type="parTrans" cxnId="{7F150267-469B-4F83-9D01-471B98ECED3D}">
      <dgm:prSet/>
      <dgm:spPr/>
      <dgm:t>
        <a:bodyPr/>
        <a:lstStyle/>
        <a:p>
          <a:endParaRPr lang="en-AU"/>
        </a:p>
      </dgm:t>
    </dgm:pt>
    <dgm:pt modelId="{4124098D-0312-4082-9654-9C49D6CD7D4A}" type="sibTrans" cxnId="{7F150267-469B-4F83-9D01-471B98ECED3D}">
      <dgm:prSet/>
      <dgm:spPr/>
      <dgm:t>
        <a:bodyPr/>
        <a:lstStyle/>
        <a:p>
          <a:endParaRPr lang="en-AU"/>
        </a:p>
      </dgm:t>
    </dgm:pt>
    <dgm:pt modelId="{B61B2FAF-15F4-45DC-A623-6B0998F71FD8}">
      <dgm:prSet phldrT="[Text]" custT="1"/>
      <dgm:spPr>
        <a:solidFill>
          <a:srgbClr val="AEDAE0"/>
        </a:solidFill>
        <a:ln>
          <a:solidFill>
            <a:schemeClr val="bg1">
              <a:alpha val="90000"/>
            </a:schemeClr>
          </a:solidFill>
        </a:ln>
        <a:scene3d>
          <a:camera prst="orthographicFront"/>
          <a:lightRig rig="threePt" dir="t"/>
        </a:scene3d>
        <a:sp3d>
          <a:bevelT/>
        </a:sp3d>
      </dgm:spPr>
      <dgm:t>
        <a:bodyPr/>
        <a:lstStyle/>
        <a:p>
          <a:r>
            <a:rPr lang="en-AU" sz="2000" dirty="0" smtClean="0"/>
            <a:t>Sustainability challenges</a:t>
          </a:r>
        </a:p>
      </dgm:t>
    </dgm:pt>
    <dgm:pt modelId="{C9D999EF-62AE-41A2-9792-2C088CC176D7}" type="parTrans" cxnId="{2F1A614F-1F9B-4493-B8FB-6302AC808651}">
      <dgm:prSet/>
      <dgm:spPr/>
      <dgm:t>
        <a:bodyPr/>
        <a:lstStyle/>
        <a:p>
          <a:endParaRPr lang="en-AU"/>
        </a:p>
      </dgm:t>
    </dgm:pt>
    <dgm:pt modelId="{075C07E8-DA5A-4345-AFF6-083DCBC6A6F0}" type="sibTrans" cxnId="{2F1A614F-1F9B-4493-B8FB-6302AC808651}">
      <dgm:prSet/>
      <dgm:spPr/>
      <dgm:t>
        <a:bodyPr/>
        <a:lstStyle/>
        <a:p>
          <a:endParaRPr lang="en-AU"/>
        </a:p>
      </dgm:t>
    </dgm:pt>
    <dgm:pt modelId="{9693A451-F591-4473-B3E7-DACF76603F0B}">
      <dgm:prSet phldrT="[Text]" custT="1"/>
      <dgm:spPr>
        <a:solidFill>
          <a:srgbClr val="005295"/>
        </a:solidFill>
        <a:scene3d>
          <a:camera prst="orthographicFront"/>
          <a:lightRig rig="threePt" dir="t"/>
        </a:scene3d>
        <a:sp3d prstMaterial="softEdge">
          <a:bevelT w="152400" h="101600"/>
          <a:bevelB w="152400" h="101600"/>
        </a:sp3d>
      </dgm:spPr>
      <dgm:t>
        <a:bodyPr/>
        <a:lstStyle/>
        <a:p>
          <a:r>
            <a:rPr lang="en-AU" sz="1800" dirty="0" smtClean="0"/>
            <a:t>Key differences</a:t>
          </a:r>
        </a:p>
      </dgm:t>
    </dgm:pt>
    <dgm:pt modelId="{8C8438B0-6897-40EA-8B23-342EE57E660A}" type="parTrans" cxnId="{81A7BCE5-222C-4DD2-A40D-6F2761ED426A}">
      <dgm:prSet/>
      <dgm:spPr/>
      <dgm:t>
        <a:bodyPr/>
        <a:lstStyle/>
        <a:p>
          <a:endParaRPr lang="en-AU"/>
        </a:p>
      </dgm:t>
    </dgm:pt>
    <dgm:pt modelId="{56B23011-3E2D-47E9-A588-38827F082B49}" type="sibTrans" cxnId="{81A7BCE5-222C-4DD2-A40D-6F2761ED426A}">
      <dgm:prSet/>
      <dgm:spPr/>
      <dgm:t>
        <a:bodyPr/>
        <a:lstStyle/>
        <a:p>
          <a:endParaRPr lang="en-AU"/>
        </a:p>
      </dgm:t>
    </dgm:pt>
    <dgm:pt modelId="{EDADC6EC-4CB8-4280-8E75-36170B22EED6}">
      <dgm:prSet phldrT="[Text]" custT="1"/>
      <dgm:spPr>
        <a:solidFill>
          <a:srgbClr val="005295">
            <a:alpha val="35000"/>
          </a:srgbClr>
        </a:solidFill>
        <a:ln>
          <a:solidFill>
            <a:schemeClr val="bg1">
              <a:alpha val="90000"/>
            </a:schemeClr>
          </a:solidFill>
        </a:ln>
        <a:scene3d>
          <a:camera prst="orthographicFront"/>
          <a:lightRig rig="threePt" dir="t"/>
        </a:scene3d>
        <a:sp3d>
          <a:bevelT w="152400"/>
          <a:bevelB/>
        </a:sp3d>
      </dgm:spPr>
      <dgm:t>
        <a:bodyPr/>
        <a:lstStyle/>
        <a:p>
          <a:r>
            <a:rPr lang="en-AU" sz="2000" dirty="0" smtClean="0"/>
            <a:t>Migration</a:t>
          </a:r>
        </a:p>
      </dgm:t>
    </dgm:pt>
    <dgm:pt modelId="{BD82ACD8-3BB1-4717-B550-C9CD2D342589}" type="parTrans" cxnId="{81454836-7635-4B75-97DA-BD12E05B867D}">
      <dgm:prSet/>
      <dgm:spPr/>
      <dgm:t>
        <a:bodyPr/>
        <a:lstStyle/>
        <a:p>
          <a:endParaRPr lang="en-AU"/>
        </a:p>
      </dgm:t>
    </dgm:pt>
    <dgm:pt modelId="{C790066E-E5E0-4867-B55E-C54719EC81FE}" type="sibTrans" cxnId="{81454836-7635-4B75-97DA-BD12E05B867D}">
      <dgm:prSet/>
      <dgm:spPr/>
      <dgm:t>
        <a:bodyPr/>
        <a:lstStyle/>
        <a:p>
          <a:endParaRPr lang="en-AU"/>
        </a:p>
      </dgm:t>
    </dgm:pt>
    <dgm:pt modelId="{9C0F22CF-A799-445C-8E44-9765E79E258B}">
      <dgm:prSet phldrT="[Text]" custT="1"/>
      <dgm:spPr>
        <a:solidFill>
          <a:srgbClr val="005295">
            <a:alpha val="35000"/>
          </a:srgbClr>
        </a:solidFill>
        <a:ln>
          <a:solidFill>
            <a:schemeClr val="bg1">
              <a:alpha val="90000"/>
            </a:schemeClr>
          </a:solidFill>
        </a:ln>
        <a:scene3d>
          <a:camera prst="orthographicFront"/>
          <a:lightRig rig="threePt" dir="t"/>
        </a:scene3d>
        <a:sp3d>
          <a:bevelT w="152400"/>
          <a:bevelB/>
        </a:sp3d>
      </dgm:spPr>
      <dgm:t>
        <a:bodyPr/>
        <a:lstStyle/>
        <a:p>
          <a:r>
            <a:rPr lang="en-AU" sz="2000" dirty="0" smtClean="0"/>
            <a:t>Fiscal capacity</a:t>
          </a:r>
        </a:p>
      </dgm:t>
    </dgm:pt>
    <dgm:pt modelId="{3DA21F61-3D8C-4DF6-8D4A-5BA1C1E53E6E}" type="parTrans" cxnId="{511403E0-E2ED-43C9-A33A-B2007820D7BE}">
      <dgm:prSet/>
      <dgm:spPr/>
      <dgm:t>
        <a:bodyPr/>
        <a:lstStyle/>
        <a:p>
          <a:endParaRPr lang="en-AU"/>
        </a:p>
      </dgm:t>
    </dgm:pt>
    <dgm:pt modelId="{84BFFCC6-D73C-4150-808E-9D0DEB1D91E2}" type="sibTrans" cxnId="{511403E0-E2ED-43C9-A33A-B2007820D7BE}">
      <dgm:prSet/>
      <dgm:spPr/>
      <dgm:t>
        <a:bodyPr/>
        <a:lstStyle/>
        <a:p>
          <a:endParaRPr lang="en-AU"/>
        </a:p>
      </dgm:t>
    </dgm:pt>
    <dgm:pt modelId="{5F408C85-AA42-4270-B6AB-36F6A54B3B70}">
      <dgm:prSet phldrT="[Text]" custT="1"/>
      <dgm:spPr>
        <a:solidFill>
          <a:srgbClr val="005295">
            <a:alpha val="35000"/>
          </a:srgbClr>
        </a:solidFill>
        <a:ln>
          <a:solidFill>
            <a:schemeClr val="bg1">
              <a:alpha val="90000"/>
            </a:schemeClr>
          </a:solidFill>
        </a:ln>
        <a:scene3d>
          <a:camera prst="orthographicFront"/>
          <a:lightRig rig="threePt" dir="t"/>
        </a:scene3d>
        <a:sp3d>
          <a:bevelT w="152400"/>
          <a:bevelB/>
        </a:sp3d>
      </dgm:spPr>
      <dgm:t>
        <a:bodyPr/>
        <a:lstStyle/>
        <a:p>
          <a:r>
            <a:rPr lang="en-AU" sz="2000" dirty="0" smtClean="0"/>
            <a:t>Labour force participation</a:t>
          </a:r>
        </a:p>
      </dgm:t>
    </dgm:pt>
    <dgm:pt modelId="{816937EB-4241-4E8D-ADBA-C0005464505C}" type="parTrans" cxnId="{AF448EA6-BAD1-43DD-95F6-4F9F34CCF33E}">
      <dgm:prSet/>
      <dgm:spPr/>
      <dgm:t>
        <a:bodyPr/>
        <a:lstStyle/>
        <a:p>
          <a:endParaRPr lang="en-AU"/>
        </a:p>
      </dgm:t>
    </dgm:pt>
    <dgm:pt modelId="{40B6F9E4-05B8-4D23-B0A2-6490FB88E2A0}" type="sibTrans" cxnId="{AF448EA6-BAD1-43DD-95F6-4F9F34CCF33E}">
      <dgm:prSet/>
      <dgm:spPr/>
      <dgm:t>
        <a:bodyPr/>
        <a:lstStyle/>
        <a:p>
          <a:endParaRPr lang="en-AU"/>
        </a:p>
      </dgm:t>
    </dgm:pt>
    <dgm:pt modelId="{DEFECA97-53B7-4B28-A58A-A7B46E1FAFC4}">
      <dgm:prSet phldrT="[Text]" custT="1"/>
      <dgm:spPr>
        <a:solidFill>
          <a:srgbClr val="005295">
            <a:alpha val="35000"/>
          </a:srgbClr>
        </a:solidFill>
        <a:ln>
          <a:solidFill>
            <a:schemeClr val="bg1">
              <a:alpha val="90000"/>
            </a:schemeClr>
          </a:solidFill>
        </a:ln>
        <a:scene3d>
          <a:camera prst="orthographicFront"/>
          <a:lightRig rig="threePt" dir="t"/>
        </a:scene3d>
        <a:sp3d>
          <a:bevelT w="152400"/>
        </a:sp3d>
      </dgm:spPr>
      <dgm:t>
        <a:bodyPr/>
        <a:lstStyle/>
        <a:p>
          <a:r>
            <a:rPr lang="en-AU" sz="2000" dirty="0" smtClean="0"/>
            <a:t>Industry structure</a:t>
          </a:r>
        </a:p>
      </dgm:t>
    </dgm:pt>
    <dgm:pt modelId="{8F083647-B48F-4B2A-BE10-FAAFBBD1F7AD}" type="parTrans" cxnId="{84B081FC-673B-4FEB-9580-B16A358A3A70}">
      <dgm:prSet/>
      <dgm:spPr/>
      <dgm:t>
        <a:bodyPr/>
        <a:lstStyle/>
        <a:p>
          <a:endParaRPr lang="en-AU"/>
        </a:p>
      </dgm:t>
    </dgm:pt>
    <dgm:pt modelId="{A483D310-E6E2-44A6-8352-D276F715121B}" type="sibTrans" cxnId="{84B081FC-673B-4FEB-9580-B16A358A3A70}">
      <dgm:prSet/>
      <dgm:spPr/>
      <dgm:t>
        <a:bodyPr/>
        <a:lstStyle/>
        <a:p>
          <a:endParaRPr lang="en-AU"/>
        </a:p>
      </dgm:t>
    </dgm:pt>
    <dgm:pt modelId="{5A9EE1DA-C898-47E9-B3D7-E77DCD2F7246}" type="pres">
      <dgm:prSet presAssocID="{2CBC7836-AF81-4397-9A85-640DA9EB781D}" presName="list" presStyleCnt="0">
        <dgm:presLayoutVars>
          <dgm:dir/>
          <dgm:animLvl val="lvl"/>
        </dgm:presLayoutVars>
      </dgm:prSet>
      <dgm:spPr/>
      <dgm:t>
        <a:bodyPr/>
        <a:lstStyle/>
        <a:p>
          <a:endParaRPr lang="en-AU"/>
        </a:p>
      </dgm:t>
    </dgm:pt>
    <dgm:pt modelId="{ABA80A1A-A546-4FA0-858F-1804C5BA4DDB}" type="pres">
      <dgm:prSet presAssocID="{3F2FAF8D-6457-486C-BF5F-359505C3E4E7}" presName="posSpace" presStyleCnt="0"/>
      <dgm:spPr/>
    </dgm:pt>
    <dgm:pt modelId="{BBC63240-EF82-4DE6-92D3-31F50C08554A}" type="pres">
      <dgm:prSet presAssocID="{3F2FAF8D-6457-486C-BF5F-359505C3E4E7}" presName="vertFlow" presStyleCnt="0"/>
      <dgm:spPr/>
    </dgm:pt>
    <dgm:pt modelId="{6002153A-D4E9-418A-BF21-E0E5FAAC596C}" type="pres">
      <dgm:prSet presAssocID="{3F2FAF8D-6457-486C-BF5F-359505C3E4E7}" presName="topSpace" presStyleCnt="0"/>
      <dgm:spPr/>
    </dgm:pt>
    <dgm:pt modelId="{8F8D2809-5C6B-48C6-A8C0-82032B07D786}" type="pres">
      <dgm:prSet presAssocID="{3F2FAF8D-6457-486C-BF5F-359505C3E4E7}" presName="firstComp" presStyleCnt="0"/>
      <dgm:spPr/>
    </dgm:pt>
    <dgm:pt modelId="{CBB4A641-C7F0-4939-8278-28AFF67C843F}" type="pres">
      <dgm:prSet presAssocID="{3F2FAF8D-6457-486C-BF5F-359505C3E4E7}" presName="firstChild" presStyleLbl="bgAccFollowNode1" presStyleIdx="0" presStyleCnt="8" custLinFactNeighborX="22" custLinFactNeighborY="989"/>
      <dgm:spPr/>
      <dgm:t>
        <a:bodyPr/>
        <a:lstStyle/>
        <a:p>
          <a:endParaRPr lang="en-AU"/>
        </a:p>
      </dgm:t>
    </dgm:pt>
    <dgm:pt modelId="{F8DECDD9-D678-4C22-AEFF-15AECAAE9E6F}" type="pres">
      <dgm:prSet presAssocID="{3F2FAF8D-6457-486C-BF5F-359505C3E4E7}" presName="firstChildTx" presStyleLbl="bgAccFollowNode1" presStyleIdx="0" presStyleCnt="8">
        <dgm:presLayoutVars>
          <dgm:bulletEnabled val="1"/>
        </dgm:presLayoutVars>
      </dgm:prSet>
      <dgm:spPr/>
      <dgm:t>
        <a:bodyPr/>
        <a:lstStyle/>
        <a:p>
          <a:endParaRPr lang="en-AU"/>
        </a:p>
      </dgm:t>
    </dgm:pt>
    <dgm:pt modelId="{63988493-B681-4414-BA97-49926DB7F9E0}" type="pres">
      <dgm:prSet presAssocID="{872957CD-9738-4DA5-83D3-D4A0E5C90DF2}" presName="comp" presStyleCnt="0"/>
      <dgm:spPr/>
    </dgm:pt>
    <dgm:pt modelId="{F3601C45-DA6C-4406-AAFA-3291F374F179}" type="pres">
      <dgm:prSet presAssocID="{872957CD-9738-4DA5-83D3-D4A0E5C90DF2}" presName="child" presStyleLbl="bgAccFollowNode1" presStyleIdx="1" presStyleCnt="8" custLinFactNeighborX="22" custLinFactNeighborY="989"/>
      <dgm:spPr/>
      <dgm:t>
        <a:bodyPr/>
        <a:lstStyle/>
        <a:p>
          <a:endParaRPr lang="en-AU"/>
        </a:p>
      </dgm:t>
    </dgm:pt>
    <dgm:pt modelId="{A78A2092-943D-4189-BA32-7A6E07FB19A6}" type="pres">
      <dgm:prSet presAssocID="{872957CD-9738-4DA5-83D3-D4A0E5C90DF2}" presName="childTx" presStyleLbl="bgAccFollowNode1" presStyleIdx="1" presStyleCnt="8">
        <dgm:presLayoutVars>
          <dgm:bulletEnabled val="1"/>
        </dgm:presLayoutVars>
      </dgm:prSet>
      <dgm:spPr/>
      <dgm:t>
        <a:bodyPr/>
        <a:lstStyle/>
        <a:p>
          <a:endParaRPr lang="en-AU"/>
        </a:p>
      </dgm:t>
    </dgm:pt>
    <dgm:pt modelId="{82299F9F-5B23-4CB6-ABA7-B611BE79DA67}" type="pres">
      <dgm:prSet presAssocID="{39DA6B50-B833-434A-AD85-9F28F33621F8}" presName="comp" presStyleCnt="0"/>
      <dgm:spPr/>
    </dgm:pt>
    <dgm:pt modelId="{83089145-6370-4B26-B406-AB8D469F49F4}" type="pres">
      <dgm:prSet presAssocID="{39DA6B50-B833-434A-AD85-9F28F33621F8}" presName="child" presStyleLbl="bgAccFollowNode1" presStyleIdx="2" presStyleCnt="8"/>
      <dgm:spPr/>
      <dgm:t>
        <a:bodyPr/>
        <a:lstStyle/>
        <a:p>
          <a:endParaRPr lang="en-AU"/>
        </a:p>
      </dgm:t>
    </dgm:pt>
    <dgm:pt modelId="{358ADD35-308E-44BB-B1E3-5984602B1F33}" type="pres">
      <dgm:prSet presAssocID="{39DA6B50-B833-434A-AD85-9F28F33621F8}" presName="childTx" presStyleLbl="bgAccFollowNode1" presStyleIdx="2" presStyleCnt="8">
        <dgm:presLayoutVars>
          <dgm:bulletEnabled val="1"/>
        </dgm:presLayoutVars>
      </dgm:prSet>
      <dgm:spPr/>
      <dgm:t>
        <a:bodyPr/>
        <a:lstStyle/>
        <a:p>
          <a:endParaRPr lang="en-AU"/>
        </a:p>
      </dgm:t>
    </dgm:pt>
    <dgm:pt modelId="{5379EF5F-BBB9-4969-BD5A-97A8BC7A08A8}" type="pres">
      <dgm:prSet presAssocID="{B61B2FAF-15F4-45DC-A623-6B0998F71FD8}" presName="comp" presStyleCnt="0"/>
      <dgm:spPr/>
    </dgm:pt>
    <dgm:pt modelId="{4A5701B4-20A2-4C21-95FC-A40EA5889137}" type="pres">
      <dgm:prSet presAssocID="{B61B2FAF-15F4-45DC-A623-6B0998F71FD8}" presName="child" presStyleLbl="bgAccFollowNode1" presStyleIdx="3" presStyleCnt="8"/>
      <dgm:spPr/>
      <dgm:t>
        <a:bodyPr/>
        <a:lstStyle/>
        <a:p>
          <a:endParaRPr lang="en-AU"/>
        </a:p>
      </dgm:t>
    </dgm:pt>
    <dgm:pt modelId="{06B5744E-629B-4E23-86F1-5BB3693138FB}" type="pres">
      <dgm:prSet presAssocID="{B61B2FAF-15F4-45DC-A623-6B0998F71FD8}" presName="childTx" presStyleLbl="bgAccFollowNode1" presStyleIdx="3" presStyleCnt="8">
        <dgm:presLayoutVars>
          <dgm:bulletEnabled val="1"/>
        </dgm:presLayoutVars>
      </dgm:prSet>
      <dgm:spPr/>
      <dgm:t>
        <a:bodyPr/>
        <a:lstStyle/>
        <a:p>
          <a:endParaRPr lang="en-AU"/>
        </a:p>
      </dgm:t>
    </dgm:pt>
    <dgm:pt modelId="{C5901EAD-1481-4623-8E4B-48B6E377D64C}" type="pres">
      <dgm:prSet presAssocID="{3F2FAF8D-6457-486C-BF5F-359505C3E4E7}" presName="negSpace" presStyleCnt="0"/>
      <dgm:spPr/>
    </dgm:pt>
    <dgm:pt modelId="{C73DD00B-6586-4C2A-BE44-8F4690B2DEBB}" type="pres">
      <dgm:prSet presAssocID="{3F2FAF8D-6457-486C-BF5F-359505C3E4E7}" presName="circle" presStyleLbl="node1" presStyleIdx="0" presStyleCnt="2" custScaleX="155525" custLinFactNeighborX="-28662" custLinFactNeighborY="-90"/>
      <dgm:spPr/>
      <dgm:t>
        <a:bodyPr/>
        <a:lstStyle/>
        <a:p>
          <a:endParaRPr lang="en-AU"/>
        </a:p>
      </dgm:t>
    </dgm:pt>
    <dgm:pt modelId="{E6470C9E-C358-4601-8710-E8A96AB195D2}" type="pres">
      <dgm:prSet presAssocID="{0F93A9BE-F8CC-44FE-ACD0-C36E3983E83F}" presName="transSpace" presStyleCnt="0"/>
      <dgm:spPr/>
    </dgm:pt>
    <dgm:pt modelId="{1A8BEA4F-A25C-4EDC-B086-DDF9DD5690D7}" type="pres">
      <dgm:prSet presAssocID="{9693A451-F591-4473-B3E7-DACF76603F0B}" presName="posSpace" presStyleCnt="0"/>
      <dgm:spPr/>
    </dgm:pt>
    <dgm:pt modelId="{EC3C76CC-CC68-40A1-83A0-F9B0E5974242}" type="pres">
      <dgm:prSet presAssocID="{9693A451-F591-4473-B3E7-DACF76603F0B}" presName="vertFlow" presStyleCnt="0"/>
      <dgm:spPr/>
    </dgm:pt>
    <dgm:pt modelId="{7A7A7B0C-FB87-4704-8A71-2AC80482433B}" type="pres">
      <dgm:prSet presAssocID="{9693A451-F591-4473-B3E7-DACF76603F0B}" presName="topSpace" presStyleCnt="0"/>
      <dgm:spPr/>
    </dgm:pt>
    <dgm:pt modelId="{17F4FA85-7122-4427-93BD-1D67AF888B14}" type="pres">
      <dgm:prSet presAssocID="{9693A451-F591-4473-B3E7-DACF76603F0B}" presName="firstComp" presStyleCnt="0"/>
      <dgm:spPr/>
    </dgm:pt>
    <dgm:pt modelId="{B17A0BDC-DC04-4CC3-9A94-FF33A9DBB54E}" type="pres">
      <dgm:prSet presAssocID="{9693A451-F591-4473-B3E7-DACF76603F0B}" presName="firstChild" presStyleLbl="bgAccFollowNode1" presStyleIdx="4" presStyleCnt="8"/>
      <dgm:spPr/>
      <dgm:t>
        <a:bodyPr/>
        <a:lstStyle/>
        <a:p>
          <a:endParaRPr lang="en-AU"/>
        </a:p>
      </dgm:t>
    </dgm:pt>
    <dgm:pt modelId="{9FAEDCA5-059A-42C6-AEC9-FF6A05DE0252}" type="pres">
      <dgm:prSet presAssocID="{9693A451-F591-4473-B3E7-DACF76603F0B}" presName="firstChildTx" presStyleLbl="bgAccFollowNode1" presStyleIdx="4" presStyleCnt="8">
        <dgm:presLayoutVars>
          <dgm:bulletEnabled val="1"/>
        </dgm:presLayoutVars>
      </dgm:prSet>
      <dgm:spPr/>
      <dgm:t>
        <a:bodyPr/>
        <a:lstStyle/>
        <a:p>
          <a:endParaRPr lang="en-AU"/>
        </a:p>
      </dgm:t>
    </dgm:pt>
    <dgm:pt modelId="{F8DD4946-CE9C-46FC-9550-E8E2EC067DCD}" type="pres">
      <dgm:prSet presAssocID="{9C0F22CF-A799-445C-8E44-9765E79E258B}" presName="comp" presStyleCnt="0"/>
      <dgm:spPr/>
    </dgm:pt>
    <dgm:pt modelId="{B8C47097-A857-4A21-BB87-2DEAC3A1435D}" type="pres">
      <dgm:prSet presAssocID="{9C0F22CF-A799-445C-8E44-9765E79E258B}" presName="child" presStyleLbl="bgAccFollowNode1" presStyleIdx="5" presStyleCnt="8"/>
      <dgm:spPr/>
      <dgm:t>
        <a:bodyPr/>
        <a:lstStyle/>
        <a:p>
          <a:endParaRPr lang="en-AU"/>
        </a:p>
      </dgm:t>
    </dgm:pt>
    <dgm:pt modelId="{ACCBAAD4-C74E-4CA9-ACD1-F428F0EC0036}" type="pres">
      <dgm:prSet presAssocID="{9C0F22CF-A799-445C-8E44-9765E79E258B}" presName="childTx" presStyleLbl="bgAccFollowNode1" presStyleIdx="5" presStyleCnt="8">
        <dgm:presLayoutVars>
          <dgm:bulletEnabled val="1"/>
        </dgm:presLayoutVars>
      </dgm:prSet>
      <dgm:spPr/>
      <dgm:t>
        <a:bodyPr/>
        <a:lstStyle/>
        <a:p>
          <a:endParaRPr lang="en-AU"/>
        </a:p>
      </dgm:t>
    </dgm:pt>
    <dgm:pt modelId="{305E382A-C934-4A3E-BA4A-6396F6B24F19}" type="pres">
      <dgm:prSet presAssocID="{5F408C85-AA42-4270-B6AB-36F6A54B3B70}" presName="comp" presStyleCnt="0"/>
      <dgm:spPr/>
    </dgm:pt>
    <dgm:pt modelId="{67092D2E-BE53-45D4-815A-BBDEC2D380F4}" type="pres">
      <dgm:prSet presAssocID="{5F408C85-AA42-4270-B6AB-36F6A54B3B70}" presName="child" presStyleLbl="bgAccFollowNode1" presStyleIdx="6" presStyleCnt="8"/>
      <dgm:spPr/>
      <dgm:t>
        <a:bodyPr/>
        <a:lstStyle/>
        <a:p>
          <a:endParaRPr lang="en-AU"/>
        </a:p>
      </dgm:t>
    </dgm:pt>
    <dgm:pt modelId="{199D43A0-1300-4CFC-B985-FA8D4EA4114B}" type="pres">
      <dgm:prSet presAssocID="{5F408C85-AA42-4270-B6AB-36F6A54B3B70}" presName="childTx" presStyleLbl="bgAccFollowNode1" presStyleIdx="6" presStyleCnt="8">
        <dgm:presLayoutVars>
          <dgm:bulletEnabled val="1"/>
        </dgm:presLayoutVars>
      </dgm:prSet>
      <dgm:spPr/>
      <dgm:t>
        <a:bodyPr/>
        <a:lstStyle/>
        <a:p>
          <a:endParaRPr lang="en-AU"/>
        </a:p>
      </dgm:t>
    </dgm:pt>
    <dgm:pt modelId="{1E65DAB2-DDAD-449E-ACDB-2CDC18867FC9}" type="pres">
      <dgm:prSet presAssocID="{DEFECA97-53B7-4B28-A58A-A7B46E1FAFC4}" presName="comp" presStyleCnt="0"/>
      <dgm:spPr/>
    </dgm:pt>
    <dgm:pt modelId="{33DECBAC-C763-40CB-A026-41E31834AD45}" type="pres">
      <dgm:prSet presAssocID="{DEFECA97-53B7-4B28-A58A-A7B46E1FAFC4}" presName="child" presStyleLbl="bgAccFollowNode1" presStyleIdx="7" presStyleCnt="8"/>
      <dgm:spPr/>
      <dgm:t>
        <a:bodyPr/>
        <a:lstStyle/>
        <a:p>
          <a:endParaRPr lang="en-AU"/>
        </a:p>
      </dgm:t>
    </dgm:pt>
    <dgm:pt modelId="{A25E2145-B77E-4BD5-80FE-B0089A31F216}" type="pres">
      <dgm:prSet presAssocID="{DEFECA97-53B7-4B28-A58A-A7B46E1FAFC4}" presName="childTx" presStyleLbl="bgAccFollowNode1" presStyleIdx="7" presStyleCnt="8">
        <dgm:presLayoutVars>
          <dgm:bulletEnabled val="1"/>
        </dgm:presLayoutVars>
      </dgm:prSet>
      <dgm:spPr/>
      <dgm:t>
        <a:bodyPr/>
        <a:lstStyle/>
        <a:p>
          <a:endParaRPr lang="en-AU"/>
        </a:p>
      </dgm:t>
    </dgm:pt>
    <dgm:pt modelId="{1F13E5BE-68B3-4B32-B0E2-9998026DBFFF}" type="pres">
      <dgm:prSet presAssocID="{9693A451-F591-4473-B3E7-DACF76603F0B}" presName="negSpace" presStyleCnt="0"/>
      <dgm:spPr/>
    </dgm:pt>
    <dgm:pt modelId="{8102CE5C-3E75-4CBC-9951-BB2B9BA84922}" type="pres">
      <dgm:prSet presAssocID="{9693A451-F591-4473-B3E7-DACF76603F0B}" presName="circle" presStyleLbl="node1" presStyleIdx="1" presStyleCnt="2" custScaleX="150401" custLinFactNeighborX="-18228" custLinFactNeighborY="-90"/>
      <dgm:spPr/>
      <dgm:t>
        <a:bodyPr/>
        <a:lstStyle/>
        <a:p>
          <a:endParaRPr lang="en-AU"/>
        </a:p>
      </dgm:t>
    </dgm:pt>
  </dgm:ptLst>
  <dgm:cxnLst>
    <dgm:cxn modelId="{F0CAA80C-C66F-46A0-9AE8-2CBFFDBCF4E1}" type="presOf" srcId="{9693A451-F591-4473-B3E7-DACF76603F0B}" destId="{8102CE5C-3E75-4CBC-9951-BB2B9BA84922}" srcOrd="0" destOrd="0" presId="urn:microsoft.com/office/officeart/2005/8/layout/hList9"/>
    <dgm:cxn modelId="{97648BCB-AC7C-4715-A6A2-52B5E42479DE}" srcId="{3F2FAF8D-6457-486C-BF5F-359505C3E4E7}" destId="{872957CD-9738-4DA5-83D3-D4A0E5C90DF2}" srcOrd="1" destOrd="0" parTransId="{90BD7175-C299-40CB-842B-57B415D5D0F4}" sibTransId="{FF5D00C0-B6AF-4D96-B94F-0481C66EC13C}"/>
    <dgm:cxn modelId="{A03610D8-6035-4DAB-A195-4364C3F563CB}" type="presOf" srcId="{B61B2FAF-15F4-45DC-A623-6B0998F71FD8}" destId="{4A5701B4-20A2-4C21-95FC-A40EA5889137}" srcOrd="0" destOrd="0" presId="urn:microsoft.com/office/officeart/2005/8/layout/hList9"/>
    <dgm:cxn modelId="{731B578C-5057-4DA6-A10E-9E9AF4CE21E5}" srcId="{3F2FAF8D-6457-486C-BF5F-359505C3E4E7}" destId="{ACB06A91-30AE-4590-A7A1-D9B1C9E7B30D}" srcOrd="0" destOrd="0" parTransId="{4230CD64-F02A-4182-B2DB-4887B01F84D7}" sibTransId="{65E1B480-1B77-47AF-ABB6-F9FB5868C023}"/>
    <dgm:cxn modelId="{7F150267-469B-4F83-9D01-471B98ECED3D}" srcId="{3F2FAF8D-6457-486C-BF5F-359505C3E4E7}" destId="{39DA6B50-B833-434A-AD85-9F28F33621F8}" srcOrd="2" destOrd="0" parTransId="{2CCB6CE0-E6B1-4D6D-ACDC-B5F7FC57B599}" sibTransId="{4124098D-0312-4082-9654-9C49D6CD7D4A}"/>
    <dgm:cxn modelId="{537CA2C4-F23E-4151-897B-52E4E4246765}" srcId="{2CBC7836-AF81-4397-9A85-640DA9EB781D}" destId="{3F2FAF8D-6457-486C-BF5F-359505C3E4E7}" srcOrd="0" destOrd="0" parTransId="{F19EA729-EF6E-4A5F-B8AA-46B7EC3DB10F}" sibTransId="{0F93A9BE-F8CC-44FE-ACD0-C36E3983E83F}"/>
    <dgm:cxn modelId="{013EAE0E-9B32-4ED3-A9E7-FA03F75730F8}" type="presOf" srcId="{ACB06A91-30AE-4590-A7A1-D9B1C9E7B30D}" destId="{F8DECDD9-D678-4C22-AEFF-15AECAAE9E6F}" srcOrd="1" destOrd="0" presId="urn:microsoft.com/office/officeart/2005/8/layout/hList9"/>
    <dgm:cxn modelId="{AE5324EF-287C-49B3-8835-C1A7A34262FA}" type="presOf" srcId="{EDADC6EC-4CB8-4280-8E75-36170B22EED6}" destId="{9FAEDCA5-059A-42C6-AEC9-FF6A05DE0252}" srcOrd="1" destOrd="0" presId="urn:microsoft.com/office/officeart/2005/8/layout/hList9"/>
    <dgm:cxn modelId="{CACED298-135F-422D-92D8-8921EF6C77A2}" type="presOf" srcId="{ACB06A91-30AE-4590-A7A1-D9B1C9E7B30D}" destId="{CBB4A641-C7F0-4939-8278-28AFF67C843F}" srcOrd="0" destOrd="0" presId="urn:microsoft.com/office/officeart/2005/8/layout/hList9"/>
    <dgm:cxn modelId="{E6C8DE9C-615A-4C7F-9489-719A1CA1B0BD}" type="presOf" srcId="{39DA6B50-B833-434A-AD85-9F28F33621F8}" destId="{83089145-6370-4B26-B406-AB8D469F49F4}" srcOrd="0" destOrd="0" presId="urn:microsoft.com/office/officeart/2005/8/layout/hList9"/>
    <dgm:cxn modelId="{4C8BD1EC-EFCA-4FBD-8411-6113B696E9BB}" type="presOf" srcId="{5F408C85-AA42-4270-B6AB-36F6A54B3B70}" destId="{67092D2E-BE53-45D4-815A-BBDEC2D380F4}" srcOrd="0" destOrd="0" presId="urn:microsoft.com/office/officeart/2005/8/layout/hList9"/>
    <dgm:cxn modelId="{CEF74808-AF78-475D-918F-2FE25BFD1039}" type="presOf" srcId="{3F2FAF8D-6457-486C-BF5F-359505C3E4E7}" destId="{C73DD00B-6586-4C2A-BE44-8F4690B2DEBB}" srcOrd="0" destOrd="0" presId="urn:microsoft.com/office/officeart/2005/8/layout/hList9"/>
    <dgm:cxn modelId="{81A7BCE5-222C-4DD2-A40D-6F2761ED426A}" srcId="{2CBC7836-AF81-4397-9A85-640DA9EB781D}" destId="{9693A451-F591-4473-B3E7-DACF76603F0B}" srcOrd="1" destOrd="0" parTransId="{8C8438B0-6897-40EA-8B23-342EE57E660A}" sibTransId="{56B23011-3E2D-47E9-A588-38827F082B49}"/>
    <dgm:cxn modelId="{AC33B421-1EE4-44DD-9ECA-259D36305F64}" type="presOf" srcId="{872957CD-9738-4DA5-83D3-D4A0E5C90DF2}" destId="{F3601C45-DA6C-4406-AAFA-3291F374F179}" srcOrd="0" destOrd="0" presId="urn:microsoft.com/office/officeart/2005/8/layout/hList9"/>
    <dgm:cxn modelId="{2F1A614F-1F9B-4493-B8FB-6302AC808651}" srcId="{3F2FAF8D-6457-486C-BF5F-359505C3E4E7}" destId="{B61B2FAF-15F4-45DC-A623-6B0998F71FD8}" srcOrd="3" destOrd="0" parTransId="{C9D999EF-62AE-41A2-9792-2C088CC176D7}" sibTransId="{075C07E8-DA5A-4345-AFF6-083DCBC6A6F0}"/>
    <dgm:cxn modelId="{63EAD18C-6D68-4271-8086-6EF6FC5EA519}" type="presOf" srcId="{9C0F22CF-A799-445C-8E44-9765E79E258B}" destId="{ACCBAAD4-C74E-4CA9-ACD1-F428F0EC0036}" srcOrd="1" destOrd="0" presId="urn:microsoft.com/office/officeart/2005/8/layout/hList9"/>
    <dgm:cxn modelId="{62F8C2BD-DFB1-47CA-AF98-948B502854A0}" type="presOf" srcId="{872957CD-9738-4DA5-83D3-D4A0E5C90DF2}" destId="{A78A2092-943D-4189-BA32-7A6E07FB19A6}" srcOrd="1" destOrd="0" presId="urn:microsoft.com/office/officeart/2005/8/layout/hList9"/>
    <dgm:cxn modelId="{511403E0-E2ED-43C9-A33A-B2007820D7BE}" srcId="{9693A451-F591-4473-B3E7-DACF76603F0B}" destId="{9C0F22CF-A799-445C-8E44-9765E79E258B}" srcOrd="1" destOrd="0" parTransId="{3DA21F61-3D8C-4DF6-8D4A-5BA1C1E53E6E}" sibTransId="{84BFFCC6-D73C-4150-808E-9D0DEB1D91E2}"/>
    <dgm:cxn modelId="{AF65B898-4A31-4E76-A60F-6CF7A2C8B419}" type="presOf" srcId="{EDADC6EC-4CB8-4280-8E75-36170B22EED6}" destId="{B17A0BDC-DC04-4CC3-9A94-FF33A9DBB54E}" srcOrd="0" destOrd="0" presId="urn:microsoft.com/office/officeart/2005/8/layout/hList9"/>
    <dgm:cxn modelId="{84B081FC-673B-4FEB-9580-B16A358A3A70}" srcId="{9693A451-F591-4473-B3E7-DACF76603F0B}" destId="{DEFECA97-53B7-4B28-A58A-A7B46E1FAFC4}" srcOrd="3" destOrd="0" parTransId="{8F083647-B48F-4B2A-BE10-FAAFBBD1F7AD}" sibTransId="{A483D310-E6E2-44A6-8352-D276F715121B}"/>
    <dgm:cxn modelId="{19DFF408-0405-439D-AD70-A7A9C93EE07D}" type="presOf" srcId="{B61B2FAF-15F4-45DC-A623-6B0998F71FD8}" destId="{06B5744E-629B-4E23-86F1-5BB3693138FB}" srcOrd="1" destOrd="0" presId="urn:microsoft.com/office/officeart/2005/8/layout/hList9"/>
    <dgm:cxn modelId="{9B66DEE3-0516-4FEF-B3E2-01F2DFA81D35}" type="presOf" srcId="{39DA6B50-B833-434A-AD85-9F28F33621F8}" destId="{358ADD35-308E-44BB-B1E3-5984602B1F33}" srcOrd="1" destOrd="0" presId="urn:microsoft.com/office/officeart/2005/8/layout/hList9"/>
    <dgm:cxn modelId="{9BBDB39B-D4DE-4E81-B81C-66239C354268}" type="presOf" srcId="{5F408C85-AA42-4270-B6AB-36F6A54B3B70}" destId="{199D43A0-1300-4CFC-B985-FA8D4EA4114B}" srcOrd="1" destOrd="0" presId="urn:microsoft.com/office/officeart/2005/8/layout/hList9"/>
    <dgm:cxn modelId="{81454836-7635-4B75-97DA-BD12E05B867D}" srcId="{9693A451-F591-4473-B3E7-DACF76603F0B}" destId="{EDADC6EC-4CB8-4280-8E75-36170B22EED6}" srcOrd="0" destOrd="0" parTransId="{BD82ACD8-3BB1-4717-B550-C9CD2D342589}" sibTransId="{C790066E-E5E0-4867-B55E-C54719EC81FE}"/>
    <dgm:cxn modelId="{0A0BB47E-1A1D-489E-9DED-7341C08B4387}" type="presOf" srcId="{9C0F22CF-A799-445C-8E44-9765E79E258B}" destId="{B8C47097-A857-4A21-BB87-2DEAC3A1435D}" srcOrd="0" destOrd="0" presId="urn:microsoft.com/office/officeart/2005/8/layout/hList9"/>
    <dgm:cxn modelId="{831846D1-94AB-4673-8485-2E37EDF7FB7B}" type="presOf" srcId="{DEFECA97-53B7-4B28-A58A-A7B46E1FAFC4}" destId="{A25E2145-B77E-4BD5-80FE-B0089A31F216}" srcOrd="1" destOrd="0" presId="urn:microsoft.com/office/officeart/2005/8/layout/hList9"/>
    <dgm:cxn modelId="{AF448EA6-BAD1-43DD-95F6-4F9F34CCF33E}" srcId="{9693A451-F591-4473-B3E7-DACF76603F0B}" destId="{5F408C85-AA42-4270-B6AB-36F6A54B3B70}" srcOrd="2" destOrd="0" parTransId="{816937EB-4241-4E8D-ADBA-C0005464505C}" sibTransId="{40B6F9E4-05B8-4D23-B0A2-6490FB88E2A0}"/>
    <dgm:cxn modelId="{B5B773DE-45A3-48B2-A34C-3DAB3D4F84A5}" type="presOf" srcId="{2CBC7836-AF81-4397-9A85-640DA9EB781D}" destId="{5A9EE1DA-C898-47E9-B3D7-E77DCD2F7246}" srcOrd="0" destOrd="0" presId="urn:microsoft.com/office/officeart/2005/8/layout/hList9"/>
    <dgm:cxn modelId="{F88EACA7-9549-4653-9076-81573D28344E}" type="presOf" srcId="{DEFECA97-53B7-4B28-A58A-A7B46E1FAFC4}" destId="{33DECBAC-C763-40CB-A026-41E31834AD45}" srcOrd="0" destOrd="0" presId="urn:microsoft.com/office/officeart/2005/8/layout/hList9"/>
    <dgm:cxn modelId="{334F62B8-BD88-4A07-805F-228A59859C59}" type="presParOf" srcId="{5A9EE1DA-C898-47E9-B3D7-E77DCD2F7246}" destId="{ABA80A1A-A546-4FA0-858F-1804C5BA4DDB}" srcOrd="0" destOrd="0" presId="urn:microsoft.com/office/officeart/2005/8/layout/hList9"/>
    <dgm:cxn modelId="{40C063E5-7887-428E-BF91-89D8163F7903}" type="presParOf" srcId="{5A9EE1DA-C898-47E9-B3D7-E77DCD2F7246}" destId="{BBC63240-EF82-4DE6-92D3-31F50C08554A}" srcOrd="1" destOrd="0" presId="urn:microsoft.com/office/officeart/2005/8/layout/hList9"/>
    <dgm:cxn modelId="{A24E7EE6-F1C0-48C5-8BF3-003A40E5FB40}" type="presParOf" srcId="{BBC63240-EF82-4DE6-92D3-31F50C08554A}" destId="{6002153A-D4E9-418A-BF21-E0E5FAAC596C}" srcOrd="0" destOrd="0" presId="urn:microsoft.com/office/officeart/2005/8/layout/hList9"/>
    <dgm:cxn modelId="{4EFB60BE-ABC8-46DC-9C8D-2D2FDAE871FA}" type="presParOf" srcId="{BBC63240-EF82-4DE6-92D3-31F50C08554A}" destId="{8F8D2809-5C6B-48C6-A8C0-82032B07D786}" srcOrd="1" destOrd="0" presId="urn:microsoft.com/office/officeart/2005/8/layout/hList9"/>
    <dgm:cxn modelId="{2AA50AD4-100A-4892-A945-542E77807780}" type="presParOf" srcId="{8F8D2809-5C6B-48C6-A8C0-82032B07D786}" destId="{CBB4A641-C7F0-4939-8278-28AFF67C843F}" srcOrd="0" destOrd="0" presId="urn:microsoft.com/office/officeart/2005/8/layout/hList9"/>
    <dgm:cxn modelId="{87417312-5D5C-4ECA-A387-51B6EE67AA9A}" type="presParOf" srcId="{8F8D2809-5C6B-48C6-A8C0-82032B07D786}" destId="{F8DECDD9-D678-4C22-AEFF-15AECAAE9E6F}" srcOrd="1" destOrd="0" presId="urn:microsoft.com/office/officeart/2005/8/layout/hList9"/>
    <dgm:cxn modelId="{213B4F94-433A-4E4E-90A6-9AF9D1361826}" type="presParOf" srcId="{BBC63240-EF82-4DE6-92D3-31F50C08554A}" destId="{63988493-B681-4414-BA97-49926DB7F9E0}" srcOrd="2" destOrd="0" presId="urn:microsoft.com/office/officeart/2005/8/layout/hList9"/>
    <dgm:cxn modelId="{85BEF131-96B2-4293-B734-CB5843254218}" type="presParOf" srcId="{63988493-B681-4414-BA97-49926DB7F9E0}" destId="{F3601C45-DA6C-4406-AAFA-3291F374F179}" srcOrd="0" destOrd="0" presId="urn:microsoft.com/office/officeart/2005/8/layout/hList9"/>
    <dgm:cxn modelId="{34AA1402-B289-4941-A9FE-B545F5CC93FF}" type="presParOf" srcId="{63988493-B681-4414-BA97-49926DB7F9E0}" destId="{A78A2092-943D-4189-BA32-7A6E07FB19A6}" srcOrd="1" destOrd="0" presId="urn:microsoft.com/office/officeart/2005/8/layout/hList9"/>
    <dgm:cxn modelId="{6A66A36B-1A04-41E7-A92D-2A2755210453}" type="presParOf" srcId="{BBC63240-EF82-4DE6-92D3-31F50C08554A}" destId="{82299F9F-5B23-4CB6-ABA7-B611BE79DA67}" srcOrd="3" destOrd="0" presId="urn:microsoft.com/office/officeart/2005/8/layout/hList9"/>
    <dgm:cxn modelId="{AA19C89A-C63B-46EE-A438-1CEA79A67ECF}" type="presParOf" srcId="{82299F9F-5B23-4CB6-ABA7-B611BE79DA67}" destId="{83089145-6370-4B26-B406-AB8D469F49F4}" srcOrd="0" destOrd="0" presId="urn:microsoft.com/office/officeart/2005/8/layout/hList9"/>
    <dgm:cxn modelId="{561716D8-1B3F-4605-8ECC-29D31DE282F9}" type="presParOf" srcId="{82299F9F-5B23-4CB6-ABA7-B611BE79DA67}" destId="{358ADD35-308E-44BB-B1E3-5984602B1F33}" srcOrd="1" destOrd="0" presId="urn:microsoft.com/office/officeart/2005/8/layout/hList9"/>
    <dgm:cxn modelId="{7A16A7F7-FFCD-49ED-A4F4-5AC5E3973307}" type="presParOf" srcId="{BBC63240-EF82-4DE6-92D3-31F50C08554A}" destId="{5379EF5F-BBB9-4969-BD5A-97A8BC7A08A8}" srcOrd="4" destOrd="0" presId="urn:microsoft.com/office/officeart/2005/8/layout/hList9"/>
    <dgm:cxn modelId="{C4F398A5-9ADE-4138-A4A6-54D2C643E161}" type="presParOf" srcId="{5379EF5F-BBB9-4969-BD5A-97A8BC7A08A8}" destId="{4A5701B4-20A2-4C21-95FC-A40EA5889137}" srcOrd="0" destOrd="0" presId="urn:microsoft.com/office/officeart/2005/8/layout/hList9"/>
    <dgm:cxn modelId="{85756A29-8B6E-4331-82A5-5EE154E5BED7}" type="presParOf" srcId="{5379EF5F-BBB9-4969-BD5A-97A8BC7A08A8}" destId="{06B5744E-629B-4E23-86F1-5BB3693138FB}" srcOrd="1" destOrd="0" presId="urn:microsoft.com/office/officeart/2005/8/layout/hList9"/>
    <dgm:cxn modelId="{7C5F07BE-E0DB-4A56-A941-13AEB37393B7}" type="presParOf" srcId="{5A9EE1DA-C898-47E9-B3D7-E77DCD2F7246}" destId="{C5901EAD-1481-4623-8E4B-48B6E377D64C}" srcOrd="2" destOrd="0" presId="urn:microsoft.com/office/officeart/2005/8/layout/hList9"/>
    <dgm:cxn modelId="{7A092ED9-FD3E-465A-829A-E5C37DABDABE}" type="presParOf" srcId="{5A9EE1DA-C898-47E9-B3D7-E77DCD2F7246}" destId="{C73DD00B-6586-4C2A-BE44-8F4690B2DEBB}" srcOrd="3" destOrd="0" presId="urn:microsoft.com/office/officeart/2005/8/layout/hList9"/>
    <dgm:cxn modelId="{9A4A4BDD-F022-4D9B-A293-4EC08C0A73C1}" type="presParOf" srcId="{5A9EE1DA-C898-47E9-B3D7-E77DCD2F7246}" destId="{E6470C9E-C358-4601-8710-E8A96AB195D2}" srcOrd="4" destOrd="0" presId="urn:microsoft.com/office/officeart/2005/8/layout/hList9"/>
    <dgm:cxn modelId="{58DF52E7-8443-4B94-B088-93224E024E27}" type="presParOf" srcId="{5A9EE1DA-C898-47E9-B3D7-E77DCD2F7246}" destId="{1A8BEA4F-A25C-4EDC-B086-DDF9DD5690D7}" srcOrd="5" destOrd="0" presId="urn:microsoft.com/office/officeart/2005/8/layout/hList9"/>
    <dgm:cxn modelId="{3495A692-0869-4379-88A9-BCFEB6F14E65}" type="presParOf" srcId="{5A9EE1DA-C898-47E9-B3D7-E77DCD2F7246}" destId="{EC3C76CC-CC68-40A1-83A0-F9B0E5974242}" srcOrd="6" destOrd="0" presId="urn:microsoft.com/office/officeart/2005/8/layout/hList9"/>
    <dgm:cxn modelId="{924B60D2-F95D-47C1-8FFF-97047623A97B}" type="presParOf" srcId="{EC3C76CC-CC68-40A1-83A0-F9B0E5974242}" destId="{7A7A7B0C-FB87-4704-8A71-2AC80482433B}" srcOrd="0" destOrd="0" presId="urn:microsoft.com/office/officeart/2005/8/layout/hList9"/>
    <dgm:cxn modelId="{188D9523-F1F1-45F1-B5AC-F47006C38F80}" type="presParOf" srcId="{EC3C76CC-CC68-40A1-83A0-F9B0E5974242}" destId="{17F4FA85-7122-4427-93BD-1D67AF888B14}" srcOrd="1" destOrd="0" presId="urn:microsoft.com/office/officeart/2005/8/layout/hList9"/>
    <dgm:cxn modelId="{27E5DD74-FBF7-496C-BB07-2E6FB5629BC7}" type="presParOf" srcId="{17F4FA85-7122-4427-93BD-1D67AF888B14}" destId="{B17A0BDC-DC04-4CC3-9A94-FF33A9DBB54E}" srcOrd="0" destOrd="0" presId="urn:microsoft.com/office/officeart/2005/8/layout/hList9"/>
    <dgm:cxn modelId="{C52A53D9-491C-441A-BC26-6436577AB50E}" type="presParOf" srcId="{17F4FA85-7122-4427-93BD-1D67AF888B14}" destId="{9FAEDCA5-059A-42C6-AEC9-FF6A05DE0252}" srcOrd="1" destOrd="0" presId="urn:microsoft.com/office/officeart/2005/8/layout/hList9"/>
    <dgm:cxn modelId="{353B12C9-D3D2-4FF4-9753-CAF168E06426}" type="presParOf" srcId="{EC3C76CC-CC68-40A1-83A0-F9B0E5974242}" destId="{F8DD4946-CE9C-46FC-9550-E8E2EC067DCD}" srcOrd="2" destOrd="0" presId="urn:microsoft.com/office/officeart/2005/8/layout/hList9"/>
    <dgm:cxn modelId="{248FFE42-13DB-4396-A27F-9C74CF7521CF}" type="presParOf" srcId="{F8DD4946-CE9C-46FC-9550-E8E2EC067DCD}" destId="{B8C47097-A857-4A21-BB87-2DEAC3A1435D}" srcOrd="0" destOrd="0" presId="urn:microsoft.com/office/officeart/2005/8/layout/hList9"/>
    <dgm:cxn modelId="{A9331529-838A-4F2A-BA39-4CEB718C3297}" type="presParOf" srcId="{F8DD4946-CE9C-46FC-9550-E8E2EC067DCD}" destId="{ACCBAAD4-C74E-4CA9-ACD1-F428F0EC0036}" srcOrd="1" destOrd="0" presId="urn:microsoft.com/office/officeart/2005/8/layout/hList9"/>
    <dgm:cxn modelId="{5C261EAD-3652-4DDD-A667-4C157F5498D8}" type="presParOf" srcId="{EC3C76CC-CC68-40A1-83A0-F9B0E5974242}" destId="{305E382A-C934-4A3E-BA4A-6396F6B24F19}" srcOrd="3" destOrd="0" presId="urn:microsoft.com/office/officeart/2005/8/layout/hList9"/>
    <dgm:cxn modelId="{C949837A-5999-4F9A-B9F4-DD6AFAB871E9}" type="presParOf" srcId="{305E382A-C934-4A3E-BA4A-6396F6B24F19}" destId="{67092D2E-BE53-45D4-815A-BBDEC2D380F4}" srcOrd="0" destOrd="0" presId="urn:microsoft.com/office/officeart/2005/8/layout/hList9"/>
    <dgm:cxn modelId="{242BE398-49AF-4B7C-940B-135F20B61CC7}" type="presParOf" srcId="{305E382A-C934-4A3E-BA4A-6396F6B24F19}" destId="{199D43A0-1300-4CFC-B985-FA8D4EA4114B}" srcOrd="1" destOrd="0" presId="urn:microsoft.com/office/officeart/2005/8/layout/hList9"/>
    <dgm:cxn modelId="{1DCAD5EA-F37C-4E51-8F11-339A47A44D82}" type="presParOf" srcId="{EC3C76CC-CC68-40A1-83A0-F9B0E5974242}" destId="{1E65DAB2-DDAD-449E-ACDB-2CDC18867FC9}" srcOrd="4" destOrd="0" presId="urn:microsoft.com/office/officeart/2005/8/layout/hList9"/>
    <dgm:cxn modelId="{2DD57B23-FE66-4439-8E2D-A28797034142}" type="presParOf" srcId="{1E65DAB2-DDAD-449E-ACDB-2CDC18867FC9}" destId="{33DECBAC-C763-40CB-A026-41E31834AD45}" srcOrd="0" destOrd="0" presId="urn:microsoft.com/office/officeart/2005/8/layout/hList9"/>
    <dgm:cxn modelId="{5AFAEFF6-F4AA-4E11-B7C6-004195C492F5}" type="presParOf" srcId="{1E65DAB2-DDAD-449E-ACDB-2CDC18867FC9}" destId="{A25E2145-B77E-4BD5-80FE-B0089A31F216}" srcOrd="1" destOrd="0" presId="urn:microsoft.com/office/officeart/2005/8/layout/hList9"/>
    <dgm:cxn modelId="{5314F283-B0AB-49C3-9EE4-427549AF2AC8}" type="presParOf" srcId="{5A9EE1DA-C898-47E9-B3D7-E77DCD2F7246}" destId="{1F13E5BE-68B3-4B32-B0E2-9998026DBFFF}" srcOrd="7" destOrd="0" presId="urn:microsoft.com/office/officeart/2005/8/layout/hList9"/>
    <dgm:cxn modelId="{3FF50152-7D33-4DDD-895C-38B5D24110E5}" type="presParOf" srcId="{5A9EE1DA-C898-47E9-B3D7-E77DCD2F7246}" destId="{8102CE5C-3E75-4CBC-9951-BB2B9BA84922}" srcOrd="8"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086DC4-581E-40E6-8080-6BB03839305D}">
      <dsp:nvSpPr>
        <dsp:cNvPr id="0" name=""/>
        <dsp:cNvSpPr/>
      </dsp:nvSpPr>
      <dsp:spPr>
        <a:xfrm rot="16200000">
          <a:off x="925909" y="-925909"/>
          <a:ext cx="2262981" cy="4114800"/>
        </a:xfrm>
        <a:prstGeom prst="round1Rect">
          <a:avLst/>
        </a:prstGeom>
        <a:solidFill>
          <a:srgbClr val="003F5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AU" sz="3400" kern="1200" dirty="0" smtClean="0"/>
            <a:t>Policy</a:t>
          </a:r>
          <a:endParaRPr lang="en-AU" sz="3400" kern="1200" dirty="0"/>
        </a:p>
      </dsp:txBody>
      <dsp:txXfrm rot="16200000">
        <a:off x="1208781" y="-1208781"/>
        <a:ext cx="1697236" cy="4114800"/>
      </dsp:txXfrm>
    </dsp:sp>
    <dsp:sp modelId="{0937017B-BA03-440C-A94B-E2FB4DE72E3A}">
      <dsp:nvSpPr>
        <dsp:cNvPr id="0" name=""/>
        <dsp:cNvSpPr/>
      </dsp:nvSpPr>
      <dsp:spPr>
        <a:xfrm>
          <a:off x="4114800" y="0"/>
          <a:ext cx="4114800" cy="2262981"/>
        </a:xfrm>
        <a:prstGeom prst="round1Rect">
          <a:avLst/>
        </a:prstGeom>
        <a:solidFill>
          <a:srgbClr val="003F5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AU" sz="3400" kern="1200" dirty="0" smtClean="0"/>
            <a:t>Research</a:t>
          </a:r>
          <a:endParaRPr lang="en-AU" sz="3400" kern="1200" dirty="0"/>
        </a:p>
      </dsp:txBody>
      <dsp:txXfrm>
        <a:off x="4114800" y="0"/>
        <a:ext cx="4114800" cy="1697236"/>
      </dsp:txXfrm>
    </dsp:sp>
    <dsp:sp modelId="{01A12E32-BDB9-4ECD-94D0-5E2D39727782}">
      <dsp:nvSpPr>
        <dsp:cNvPr id="0" name=""/>
        <dsp:cNvSpPr/>
      </dsp:nvSpPr>
      <dsp:spPr>
        <a:xfrm rot="10800000">
          <a:off x="0" y="2262981"/>
          <a:ext cx="4114800" cy="2262981"/>
        </a:xfrm>
        <a:prstGeom prst="round1Rect">
          <a:avLst/>
        </a:prstGeom>
        <a:solidFill>
          <a:srgbClr val="003F5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AU" sz="3400" kern="1200" dirty="0" smtClean="0"/>
            <a:t>National Workforce Development Fund</a:t>
          </a:r>
          <a:endParaRPr lang="en-AU" sz="3400" kern="1200" dirty="0"/>
        </a:p>
      </dsp:txBody>
      <dsp:txXfrm rot="10800000">
        <a:off x="0" y="2828726"/>
        <a:ext cx="4114800" cy="1697236"/>
      </dsp:txXfrm>
    </dsp:sp>
    <dsp:sp modelId="{A8CD8FBA-0744-4CE0-9E6B-41CEAE84DA89}">
      <dsp:nvSpPr>
        <dsp:cNvPr id="0" name=""/>
        <dsp:cNvSpPr/>
      </dsp:nvSpPr>
      <dsp:spPr>
        <a:xfrm rot="5400000">
          <a:off x="5040709" y="1337072"/>
          <a:ext cx="2262981" cy="4114800"/>
        </a:xfrm>
        <a:prstGeom prst="round1Rect">
          <a:avLst/>
        </a:prstGeom>
        <a:solidFill>
          <a:srgbClr val="003F5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AU" sz="3400" kern="1200" dirty="0" smtClean="0"/>
            <a:t>Sectoral Workforce Development Needs</a:t>
          </a:r>
          <a:endParaRPr lang="en-AU" sz="3400" kern="1200" dirty="0"/>
        </a:p>
      </dsp:txBody>
      <dsp:txXfrm rot="5400000">
        <a:off x="5323581" y="1619944"/>
        <a:ext cx="1697236" cy="4114800"/>
      </dsp:txXfrm>
    </dsp:sp>
    <dsp:sp modelId="{144218DB-0BC8-4914-87F8-7BB55D961627}">
      <dsp:nvSpPr>
        <dsp:cNvPr id="0" name=""/>
        <dsp:cNvSpPr/>
      </dsp:nvSpPr>
      <dsp:spPr>
        <a:xfrm>
          <a:off x="2880359" y="1697236"/>
          <a:ext cx="2468880" cy="1131490"/>
        </a:xfrm>
        <a:prstGeom prst="roundRect">
          <a:avLst/>
        </a:prstGeom>
        <a:solidFill>
          <a:srgbClr val="8BD8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AU" sz="3400" kern="1200" dirty="0" smtClean="0"/>
            <a:t>Priorities</a:t>
          </a:r>
          <a:endParaRPr lang="en-AU" sz="3400" kern="1200" dirty="0"/>
        </a:p>
      </dsp:txBody>
      <dsp:txXfrm>
        <a:off x="2880359" y="1697236"/>
        <a:ext cx="2468880" cy="11314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88CF48-B507-469B-A117-8BFBFC0A5219}">
      <dsp:nvSpPr>
        <dsp:cNvPr id="0" name=""/>
        <dsp:cNvSpPr/>
      </dsp:nvSpPr>
      <dsp:spPr>
        <a:xfrm>
          <a:off x="906182" y="80377"/>
          <a:ext cx="2103731" cy="907300"/>
        </a:xfrm>
        <a:prstGeom prst="roundRect">
          <a:avLst>
            <a:gd name="adj" fmla="val 10000"/>
          </a:avLst>
        </a:prstGeom>
        <a:solidFill>
          <a:srgbClr val="005295">
            <a:alpha val="40000"/>
          </a:srgbClr>
        </a:solidFill>
        <a:ln w="25400" cap="flat" cmpd="sng" algn="ctr">
          <a:noFill/>
          <a:prstDash val="solid"/>
        </a:ln>
        <a:effectLst/>
        <a:scene3d>
          <a:camera prst="orthographicFront"/>
          <a:lightRig rig="freezing" dir="t">
            <a:rot lat="0" lon="0" rev="4800000"/>
          </a:lightRig>
        </a:scene3d>
        <a:sp3d prstMaterial="powder">
          <a:bevelT w="152400" h="101600"/>
          <a:bevelB w="152400" h="1016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t>Demand Side</a:t>
          </a:r>
          <a:endParaRPr lang="en-AU" sz="2400" kern="1200" dirty="0"/>
        </a:p>
      </dsp:txBody>
      <dsp:txXfrm>
        <a:off x="906182" y="80377"/>
        <a:ext cx="2103731" cy="907300"/>
      </dsp:txXfrm>
    </dsp:sp>
    <dsp:sp modelId="{95EAA1F6-636E-4AF8-BD2B-A9D6B5FB77E4}">
      <dsp:nvSpPr>
        <dsp:cNvPr id="0" name=""/>
        <dsp:cNvSpPr/>
      </dsp:nvSpPr>
      <dsp:spPr>
        <a:xfrm>
          <a:off x="3974976" y="80377"/>
          <a:ext cx="2119311" cy="907300"/>
        </a:xfrm>
        <a:prstGeom prst="roundRect">
          <a:avLst>
            <a:gd name="adj" fmla="val 10000"/>
          </a:avLst>
        </a:prstGeom>
        <a:solidFill>
          <a:srgbClr val="A30134">
            <a:alpha val="40000"/>
          </a:srgbClr>
        </a:solidFill>
        <a:ln w="25400" cap="flat" cmpd="sng" algn="ctr">
          <a:noFill/>
          <a:prstDash val="solid"/>
        </a:ln>
        <a:effectLst/>
        <a:scene3d>
          <a:camera prst="orthographicFront"/>
          <a:lightRig rig="freezing" dir="t">
            <a:rot lat="0" lon="0" rev="4800000"/>
          </a:lightRig>
        </a:scene3d>
        <a:sp3d prstMaterial="powder">
          <a:bevelT w="152400" h="101600"/>
          <a:bevelB w="152400" h="1016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t>Supply Side</a:t>
          </a:r>
          <a:endParaRPr lang="en-AU" sz="2400" kern="1200" dirty="0"/>
        </a:p>
      </dsp:txBody>
      <dsp:txXfrm>
        <a:off x="3974976" y="80377"/>
        <a:ext cx="2119311" cy="907300"/>
      </dsp:txXfrm>
    </dsp:sp>
    <dsp:sp modelId="{5DA95DE3-D584-4F5C-8FDF-2B3AE96B6010}">
      <dsp:nvSpPr>
        <dsp:cNvPr id="0" name=""/>
        <dsp:cNvSpPr/>
      </dsp:nvSpPr>
      <dsp:spPr>
        <a:xfrm>
          <a:off x="3263079" y="3955126"/>
          <a:ext cx="482280" cy="482280"/>
        </a:xfrm>
        <a:prstGeom prst="triangle">
          <a:avLst/>
        </a:prstGeom>
        <a:solidFill>
          <a:srgbClr val="005295">
            <a:alpha val="40000"/>
          </a:srgbClr>
        </a:solidFill>
        <a:ln w="25400" cap="flat" cmpd="sng" algn="ctr">
          <a:noFill/>
          <a:prstDash val="solid"/>
        </a:ln>
        <a:effectLst/>
        <a:scene3d>
          <a:camera prst="orthographicFront"/>
          <a:lightRig rig="freezing" dir="t"/>
        </a:scene3d>
        <a:sp3d prstMaterial="powder">
          <a:bevelT w="152400" h="101600"/>
          <a:bevelB w="152400" h="101600"/>
        </a:sp3d>
      </dsp:spPr>
      <dsp:style>
        <a:lnRef idx="2">
          <a:scrgbClr r="0" g="0" b="0"/>
        </a:lnRef>
        <a:fillRef idx="1">
          <a:scrgbClr r="0" g="0" b="0"/>
        </a:fillRef>
        <a:effectRef idx="0">
          <a:scrgbClr r="0" g="0" b="0"/>
        </a:effectRef>
        <a:fontRef idx="minor"/>
      </dsp:style>
    </dsp:sp>
    <dsp:sp modelId="{AAA3F6E3-03A5-4103-8C47-64F40EDC8E81}">
      <dsp:nvSpPr>
        <dsp:cNvPr id="0" name=""/>
        <dsp:cNvSpPr/>
      </dsp:nvSpPr>
      <dsp:spPr>
        <a:xfrm>
          <a:off x="618520" y="3612517"/>
          <a:ext cx="5771399" cy="275819"/>
        </a:xfrm>
        <a:prstGeom prst="rect">
          <a:avLst/>
        </a:prstGeom>
        <a:solidFill>
          <a:srgbClr val="005295">
            <a:alpha val="40000"/>
          </a:srgbClr>
        </a:solidFill>
        <a:ln w="25400" cap="flat" cmpd="sng" algn="ctr">
          <a:noFill/>
          <a:prstDash val="solid"/>
        </a:ln>
        <a:effectLst/>
        <a:scene3d>
          <a:camera prst="orthographicFront"/>
          <a:lightRig rig="freezing" dir="t"/>
        </a:scene3d>
        <a:sp3d prstMaterial="powder">
          <a:bevelT w="152400" h="101600"/>
          <a:bevelB w="152400" h="101600"/>
        </a:sp3d>
      </dsp:spPr>
      <dsp:style>
        <a:lnRef idx="2">
          <a:scrgbClr r="0" g="0" b="0"/>
        </a:lnRef>
        <a:fillRef idx="1">
          <a:scrgbClr r="0" g="0" b="0"/>
        </a:fillRef>
        <a:effectRef idx="0">
          <a:scrgbClr r="0" g="0" b="0"/>
        </a:effectRef>
        <a:fontRef idx="minor"/>
      </dsp:style>
    </dsp:sp>
    <dsp:sp modelId="{D6C5FD51-C725-430E-BD73-10D486DEC49A}">
      <dsp:nvSpPr>
        <dsp:cNvPr id="0" name=""/>
        <dsp:cNvSpPr/>
      </dsp:nvSpPr>
      <dsp:spPr>
        <a:xfrm>
          <a:off x="3888232" y="2817724"/>
          <a:ext cx="2308559" cy="762132"/>
        </a:xfrm>
        <a:prstGeom prst="roundRect">
          <a:avLst/>
        </a:prstGeom>
        <a:solidFill>
          <a:srgbClr val="A30134"/>
        </a:solidFill>
        <a:ln w="25400" cap="flat" cmpd="sng" algn="ctr">
          <a:solidFill>
            <a:schemeClr val="lt1">
              <a:hueOff val="0"/>
              <a:satOff val="0"/>
              <a:lumOff val="0"/>
              <a:alphaOff val="0"/>
            </a:schemeClr>
          </a:solidFill>
          <a:prstDash val="solid"/>
        </a:ln>
        <a:effectLst/>
        <a:scene3d>
          <a:camera prst="orthographicFront"/>
          <a:lightRig rig="chilly" dir="t"/>
        </a:scene3d>
        <a:sp3d prstMaterial="softEdge">
          <a:bevelT w="152400" h="101600"/>
          <a:bevelB w="152400" h="1016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AU" sz="2000" kern="1200" dirty="0" smtClean="0"/>
            <a:t>Migration</a:t>
          </a:r>
          <a:endParaRPr lang="en-AU" sz="2000" kern="1200" dirty="0"/>
        </a:p>
      </dsp:txBody>
      <dsp:txXfrm>
        <a:off x="3888232" y="2817724"/>
        <a:ext cx="2308559" cy="762132"/>
      </dsp:txXfrm>
    </dsp:sp>
    <dsp:sp modelId="{2469AF74-41F2-4992-B0FE-B1A399754B1F}">
      <dsp:nvSpPr>
        <dsp:cNvPr id="0" name=""/>
        <dsp:cNvSpPr/>
      </dsp:nvSpPr>
      <dsp:spPr>
        <a:xfrm>
          <a:off x="3884247" y="1971178"/>
          <a:ext cx="2308559" cy="762132"/>
        </a:xfrm>
        <a:prstGeom prst="roundRect">
          <a:avLst/>
        </a:prstGeom>
        <a:solidFill>
          <a:srgbClr val="A30134"/>
        </a:solidFill>
        <a:ln w="25400" cap="flat" cmpd="sng" algn="ctr">
          <a:solidFill>
            <a:schemeClr val="lt1">
              <a:hueOff val="0"/>
              <a:satOff val="0"/>
              <a:lumOff val="0"/>
              <a:alphaOff val="0"/>
            </a:schemeClr>
          </a:solidFill>
          <a:prstDash val="solid"/>
        </a:ln>
        <a:effectLst/>
        <a:scene3d>
          <a:camera prst="orthographicFront"/>
          <a:lightRig rig="chilly" dir="t"/>
        </a:scene3d>
        <a:sp3d prstMaterial="softEdge">
          <a:bevelT w="152400" h="101600"/>
          <a:bevelB w="152400" h="1016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AU" sz="2000" kern="1200" dirty="0" smtClean="0"/>
            <a:t>Older and novice workers</a:t>
          </a:r>
          <a:endParaRPr lang="en-AU" sz="2000" kern="1200" dirty="0"/>
        </a:p>
      </dsp:txBody>
      <dsp:txXfrm>
        <a:off x="3884247" y="1971178"/>
        <a:ext cx="2308559" cy="762132"/>
      </dsp:txXfrm>
    </dsp:sp>
    <dsp:sp modelId="{24F6D2D4-B665-4887-8C84-3E744EE43CE8}">
      <dsp:nvSpPr>
        <dsp:cNvPr id="0" name=""/>
        <dsp:cNvSpPr/>
      </dsp:nvSpPr>
      <dsp:spPr>
        <a:xfrm>
          <a:off x="3884247" y="1127018"/>
          <a:ext cx="2308559" cy="762132"/>
        </a:xfrm>
        <a:prstGeom prst="roundRect">
          <a:avLst/>
        </a:prstGeom>
        <a:solidFill>
          <a:srgbClr val="A30134"/>
        </a:solidFill>
        <a:ln w="25400" cap="flat" cmpd="sng" algn="ctr">
          <a:solidFill>
            <a:schemeClr val="lt1">
              <a:hueOff val="0"/>
              <a:satOff val="0"/>
              <a:lumOff val="0"/>
              <a:alphaOff val="0"/>
            </a:schemeClr>
          </a:solidFill>
          <a:prstDash val="solid"/>
        </a:ln>
        <a:effectLst/>
        <a:scene3d>
          <a:camera prst="orthographicFront"/>
          <a:lightRig rig="chilly" dir="t"/>
        </a:scene3d>
        <a:sp3d prstMaterial="softEdge">
          <a:bevelT w="152400" h="101600"/>
          <a:bevelB w="152400" h="1016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AU" sz="2000" kern="1200" dirty="0" smtClean="0"/>
            <a:t>Low and unskilled workers</a:t>
          </a:r>
          <a:endParaRPr lang="en-AU" sz="2000" kern="1200" dirty="0"/>
        </a:p>
      </dsp:txBody>
      <dsp:txXfrm>
        <a:off x="3884247" y="1127018"/>
        <a:ext cx="2308559" cy="762132"/>
      </dsp:txXfrm>
    </dsp:sp>
    <dsp:sp modelId="{364107E9-0961-4351-9758-5EB68924593B}">
      <dsp:nvSpPr>
        <dsp:cNvPr id="0" name=""/>
        <dsp:cNvSpPr/>
      </dsp:nvSpPr>
      <dsp:spPr>
        <a:xfrm>
          <a:off x="807663" y="2815338"/>
          <a:ext cx="2308559" cy="762132"/>
        </a:xfrm>
        <a:prstGeom prst="roundRect">
          <a:avLst/>
        </a:prstGeom>
        <a:solidFill>
          <a:srgbClr val="005295"/>
        </a:solidFill>
        <a:ln w="25400" cap="flat" cmpd="sng" algn="ctr">
          <a:solidFill>
            <a:schemeClr val="lt1">
              <a:hueOff val="0"/>
              <a:satOff val="0"/>
              <a:lumOff val="0"/>
              <a:alphaOff val="0"/>
            </a:schemeClr>
          </a:solidFill>
          <a:prstDash val="solid"/>
        </a:ln>
        <a:effectLst/>
        <a:scene3d>
          <a:camera prst="orthographicFront"/>
          <a:lightRig rig="chilly" dir="t"/>
        </a:scene3d>
        <a:sp3d prstMaterial="softEdge">
          <a:bevelT w="152400" h="101600"/>
          <a:bevelB w="152400" h="1016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AU" sz="2000" kern="1200" dirty="0" smtClean="0"/>
            <a:t>Sustainability</a:t>
          </a:r>
          <a:endParaRPr lang="en-AU" sz="2000" kern="1200" dirty="0"/>
        </a:p>
      </dsp:txBody>
      <dsp:txXfrm>
        <a:off x="807663" y="2815338"/>
        <a:ext cx="2308559" cy="762132"/>
      </dsp:txXfrm>
    </dsp:sp>
    <dsp:sp modelId="{777B166C-6FDB-425F-BAC0-100BAC23630D}">
      <dsp:nvSpPr>
        <dsp:cNvPr id="0" name=""/>
        <dsp:cNvSpPr/>
      </dsp:nvSpPr>
      <dsp:spPr>
        <a:xfrm>
          <a:off x="807663" y="1971178"/>
          <a:ext cx="2308559" cy="762132"/>
        </a:xfrm>
        <a:prstGeom prst="roundRect">
          <a:avLst/>
        </a:prstGeom>
        <a:solidFill>
          <a:srgbClr val="005295"/>
        </a:solidFill>
        <a:ln w="25400" cap="flat" cmpd="sng" algn="ctr">
          <a:solidFill>
            <a:schemeClr val="lt1">
              <a:hueOff val="0"/>
              <a:satOff val="0"/>
              <a:lumOff val="0"/>
              <a:alphaOff val="0"/>
            </a:schemeClr>
          </a:solidFill>
          <a:prstDash val="solid"/>
        </a:ln>
        <a:effectLst/>
        <a:scene3d>
          <a:camera prst="orthographicFront"/>
          <a:lightRig rig="chilly" dir="t"/>
        </a:scene3d>
        <a:sp3d prstMaterial="softEdge">
          <a:bevelT w="152400" h="101600"/>
          <a:bevelB w="152400" h="1016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AU" sz="2000" kern="1200" dirty="0" smtClean="0"/>
            <a:t>Globalisation</a:t>
          </a:r>
          <a:endParaRPr lang="en-AU" sz="2000" kern="1200" dirty="0"/>
        </a:p>
      </dsp:txBody>
      <dsp:txXfrm>
        <a:off x="807663" y="1971178"/>
        <a:ext cx="2308559" cy="762132"/>
      </dsp:txXfrm>
    </dsp:sp>
    <dsp:sp modelId="{20EA8F52-9DA5-445B-91FC-24EE42ED9C30}">
      <dsp:nvSpPr>
        <dsp:cNvPr id="0" name=""/>
        <dsp:cNvSpPr/>
      </dsp:nvSpPr>
      <dsp:spPr>
        <a:xfrm>
          <a:off x="807663" y="1127018"/>
          <a:ext cx="2308559" cy="762132"/>
        </a:xfrm>
        <a:prstGeom prst="roundRect">
          <a:avLst/>
        </a:prstGeom>
        <a:solidFill>
          <a:srgbClr val="005295"/>
        </a:solidFill>
        <a:ln w="25400" cap="flat" cmpd="sng" algn="ctr">
          <a:solidFill>
            <a:schemeClr val="lt1">
              <a:hueOff val="0"/>
              <a:satOff val="0"/>
              <a:lumOff val="0"/>
              <a:alphaOff val="0"/>
            </a:schemeClr>
          </a:solidFill>
          <a:prstDash val="solid"/>
        </a:ln>
        <a:effectLst/>
        <a:scene3d>
          <a:camera prst="orthographicFront"/>
          <a:lightRig rig="chilly" dir="t"/>
        </a:scene3d>
        <a:sp3d prstMaterial="softEdge">
          <a:bevelT w="152400" h="101600"/>
          <a:bevelB w="152400" h="1016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AU" sz="2000" kern="1200" dirty="0" smtClean="0"/>
            <a:t>The changing nature of work</a:t>
          </a:r>
          <a:endParaRPr lang="en-AU" sz="2000" kern="1200" dirty="0"/>
        </a:p>
      </dsp:txBody>
      <dsp:txXfrm>
        <a:off x="807663" y="1127018"/>
        <a:ext cx="2308559" cy="7621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B4A641-C7F0-4939-8278-28AFF67C843F}">
      <dsp:nvSpPr>
        <dsp:cNvPr id="0" name=""/>
        <dsp:cNvSpPr/>
      </dsp:nvSpPr>
      <dsp:spPr>
        <a:xfrm>
          <a:off x="2021236" y="530648"/>
          <a:ext cx="1937631" cy="1292400"/>
        </a:xfrm>
        <a:prstGeom prst="rect">
          <a:avLst/>
        </a:prstGeom>
        <a:solidFill>
          <a:srgbClr val="AEDAE0"/>
        </a:solidFill>
        <a:ln w="25400" cap="flat" cmpd="sng" algn="ctr">
          <a:solidFill>
            <a:schemeClr val="bg1">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AU" sz="2000" b="0" kern="1200" dirty="0" smtClean="0"/>
            <a:t>Ageing population</a:t>
          </a:r>
          <a:endParaRPr lang="en-AU" sz="2000" b="0" kern="1200" dirty="0"/>
        </a:p>
      </dsp:txBody>
      <dsp:txXfrm>
        <a:off x="2331257" y="530648"/>
        <a:ext cx="1627610" cy="1292400"/>
      </dsp:txXfrm>
    </dsp:sp>
    <dsp:sp modelId="{F3601C45-DA6C-4406-AAFA-3291F374F179}">
      <dsp:nvSpPr>
        <dsp:cNvPr id="0" name=""/>
        <dsp:cNvSpPr/>
      </dsp:nvSpPr>
      <dsp:spPr>
        <a:xfrm>
          <a:off x="2021236" y="1823048"/>
          <a:ext cx="1937631" cy="1292400"/>
        </a:xfrm>
        <a:prstGeom prst="rect">
          <a:avLst/>
        </a:prstGeom>
        <a:solidFill>
          <a:srgbClr val="AEDAE0"/>
        </a:solidFill>
        <a:ln w="25400" cap="flat" cmpd="sng" algn="ctr">
          <a:solidFill>
            <a:schemeClr val="bg1">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AU" sz="2000" kern="1200" dirty="0" smtClean="0"/>
            <a:t>Importance of Asia</a:t>
          </a:r>
        </a:p>
      </dsp:txBody>
      <dsp:txXfrm>
        <a:off x="2331257" y="1823048"/>
        <a:ext cx="1627610" cy="1292400"/>
      </dsp:txXfrm>
    </dsp:sp>
    <dsp:sp modelId="{83089145-6370-4B26-B406-AB8D469F49F4}">
      <dsp:nvSpPr>
        <dsp:cNvPr id="0" name=""/>
        <dsp:cNvSpPr/>
      </dsp:nvSpPr>
      <dsp:spPr>
        <a:xfrm>
          <a:off x="2020809" y="3102666"/>
          <a:ext cx="1937631" cy="1292400"/>
        </a:xfrm>
        <a:prstGeom prst="rect">
          <a:avLst/>
        </a:prstGeom>
        <a:solidFill>
          <a:srgbClr val="AEDAE0"/>
        </a:solidFill>
        <a:ln w="25400" cap="flat" cmpd="sng" algn="ctr">
          <a:solidFill>
            <a:schemeClr val="bg1">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AU" sz="2000" kern="1200" dirty="0" smtClean="0"/>
            <a:t>Technology (but speed of adaptation varies)</a:t>
          </a:r>
        </a:p>
      </dsp:txBody>
      <dsp:txXfrm>
        <a:off x="2330830" y="3102666"/>
        <a:ext cx="1627610" cy="1292400"/>
      </dsp:txXfrm>
    </dsp:sp>
    <dsp:sp modelId="{4A5701B4-20A2-4C21-95FC-A40EA5889137}">
      <dsp:nvSpPr>
        <dsp:cNvPr id="0" name=""/>
        <dsp:cNvSpPr/>
      </dsp:nvSpPr>
      <dsp:spPr>
        <a:xfrm>
          <a:off x="2020809" y="4395067"/>
          <a:ext cx="1937631" cy="1292400"/>
        </a:xfrm>
        <a:prstGeom prst="rect">
          <a:avLst/>
        </a:prstGeom>
        <a:solidFill>
          <a:srgbClr val="AEDAE0"/>
        </a:solidFill>
        <a:ln w="25400" cap="flat" cmpd="sng" algn="ctr">
          <a:solidFill>
            <a:schemeClr val="bg1">
              <a:alpha val="9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AU" sz="2000" kern="1200" dirty="0" smtClean="0"/>
            <a:t>Sustainability challenges</a:t>
          </a:r>
        </a:p>
      </dsp:txBody>
      <dsp:txXfrm>
        <a:off x="2330830" y="4395067"/>
        <a:ext cx="1627610" cy="1292400"/>
      </dsp:txXfrm>
    </dsp:sp>
    <dsp:sp modelId="{C73DD00B-6586-4C2A-BE44-8F4690B2DEBB}">
      <dsp:nvSpPr>
        <dsp:cNvPr id="0" name=""/>
        <dsp:cNvSpPr/>
      </dsp:nvSpPr>
      <dsp:spPr>
        <a:xfrm>
          <a:off x="432042" y="2"/>
          <a:ext cx="2009000" cy="1291754"/>
        </a:xfrm>
        <a:prstGeom prst="ellipse">
          <a:avLst/>
        </a:prstGeom>
        <a:solidFill>
          <a:srgbClr val="005295"/>
        </a:solidFill>
        <a:ln w="25400" cap="flat" cmpd="sng" algn="ctr">
          <a:solidFill>
            <a:schemeClr val="lt1">
              <a:hueOff val="0"/>
              <a:satOff val="0"/>
              <a:lumOff val="0"/>
              <a:alphaOff val="0"/>
            </a:schemeClr>
          </a:solidFill>
          <a:prstDash val="solid"/>
        </a:ln>
        <a:effectLst/>
        <a:scene3d>
          <a:camera prst="orthographicFront"/>
          <a:lightRig rig="threePt" dir="t"/>
        </a:scene3d>
        <a:sp3d prstMaterial="softEdge">
          <a:bevelT w="152400" h="101600"/>
          <a:bevelB w="152400" h="1016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AU" sz="1800" kern="1200" dirty="0" smtClean="0"/>
            <a:t>Commonalities</a:t>
          </a:r>
        </a:p>
      </dsp:txBody>
      <dsp:txXfrm>
        <a:off x="432042" y="2"/>
        <a:ext cx="2009000" cy="1291754"/>
      </dsp:txXfrm>
    </dsp:sp>
    <dsp:sp modelId="{B17A0BDC-DC04-4CC3-9A94-FF33A9DBB54E}">
      <dsp:nvSpPr>
        <dsp:cNvPr id="0" name=""/>
        <dsp:cNvSpPr/>
      </dsp:nvSpPr>
      <dsp:spPr>
        <a:xfrm>
          <a:off x="5967442" y="517866"/>
          <a:ext cx="1937631" cy="1292400"/>
        </a:xfrm>
        <a:prstGeom prst="rect">
          <a:avLst/>
        </a:prstGeom>
        <a:solidFill>
          <a:srgbClr val="005295">
            <a:alpha val="35000"/>
          </a:srgbClr>
        </a:solidFill>
        <a:ln w="25400" cap="flat" cmpd="sng" algn="ctr">
          <a:solidFill>
            <a:schemeClr val="bg1">
              <a:alpha val="90000"/>
            </a:schemeClr>
          </a:solidFill>
          <a:prstDash val="solid"/>
        </a:ln>
        <a:effectLst/>
        <a:scene3d>
          <a:camera prst="orthographicFront"/>
          <a:lightRig rig="threePt" dir="t"/>
        </a:scene3d>
        <a:sp3d>
          <a:bevelT w="152400"/>
          <a:bevelB/>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AU" sz="2000" kern="1200" dirty="0" smtClean="0"/>
            <a:t>Migration</a:t>
          </a:r>
        </a:p>
      </dsp:txBody>
      <dsp:txXfrm>
        <a:off x="6277463" y="517866"/>
        <a:ext cx="1627610" cy="1292400"/>
      </dsp:txXfrm>
    </dsp:sp>
    <dsp:sp modelId="{B8C47097-A857-4A21-BB87-2DEAC3A1435D}">
      <dsp:nvSpPr>
        <dsp:cNvPr id="0" name=""/>
        <dsp:cNvSpPr/>
      </dsp:nvSpPr>
      <dsp:spPr>
        <a:xfrm>
          <a:off x="5967442" y="1810266"/>
          <a:ext cx="1937631" cy="1292400"/>
        </a:xfrm>
        <a:prstGeom prst="rect">
          <a:avLst/>
        </a:prstGeom>
        <a:solidFill>
          <a:srgbClr val="005295">
            <a:alpha val="35000"/>
          </a:srgbClr>
        </a:solidFill>
        <a:ln w="25400" cap="flat" cmpd="sng" algn="ctr">
          <a:solidFill>
            <a:schemeClr val="bg1">
              <a:alpha val="90000"/>
            </a:schemeClr>
          </a:solidFill>
          <a:prstDash val="solid"/>
        </a:ln>
        <a:effectLst/>
        <a:scene3d>
          <a:camera prst="orthographicFront"/>
          <a:lightRig rig="threePt" dir="t"/>
        </a:scene3d>
        <a:sp3d>
          <a:bevelT w="152400"/>
          <a:bevelB/>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AU" sz="2000" kern="1200" dirty="0" smtClean="0"/>
            <a:t>Fiscal capacity</a:t>
          </a:r>
        </a:p>
      </dsp:txBody>
      <dsp:txXfrm>
        <a:off x="6277463" y="1810266"/>
        <a:ext cx="1627610" cy="1292400"/>
      </dsp:txXfrm>
    </dsp:sp>
    <dsp:sp modelId="{67092D2E-BE53-45D4-815A-BBDEC2D380F4}">
      <dsp:nvSpPr>
        <dsp:cNvPr id="0" name=""/>
        <dsp:cNvSpPr/>
      </dsp:nvSpPr>
      <dsp:spPr>
        <a:xfrm>
          <a:off x="5967442" y="3102666"/>
          <a:ext cx="1937631" cy="1292400"/>
        </a:xfrm>
        <a:prstGeom prst="rect">
          <a:avLst/>
        </a:prstGeom>
        <a:solidFill>
          <a:srgbClr val="005295">
            <a:alpha val="35000"/>
          </a:srgbClr>
        </a:solidFill>
        <a:ln w="25400" cap="flat" cmpd="sng" algn="ctr">
          <a:solidFill>
            <a:schemeClr val="bg1">
              <a:alpha val="90000"/>
            </a:schemeClr>
          </a:solidFill>
          <a:prstDash val="solid"/>
        </a:ln>
        <a:effectLst/>
        <a:scene3d>
          <a:camera prst="orthographicFront"/>
          <a:lightRig rig="threePt" dir="t"/>
        </a:scene3d>
        <a:sp3d>
          <a:bevelT w="152400"/>
          <a:bevelB/>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AU" sz="2000" kern="1200" dirty="0" smtClean="0"/>
            <a:t>Labour force participation</a:t>
          </a:r>
        </a:p>
      </dsp:txBody>
      <dsp:txXfrm>
        <a:off x="6277463" y="3102666"/>
        <a:ext cx="1627610" cy="1292400"/>
      </dsp:txXfrm>
    </dsp:sp>
    <dsp:sp modelId="{33DECBAC-C763-40CB-A026-41E31834AD45}">
      <dsp:nvSpPr>
        <dsp:cNvPr id="0" name=""/>
        <dsp:cNvSpPr/>
      </dsp:nvSpPr>
      <dsp:spPr>
        <a:xfrm>
          <a:off x="5967442" y="4395067"/>
          <a:ext cx="1937631" cy="1292400"/>
        </a:xfrm>
        <a:prstGeom prst="rect">
          <a:avLst/>
        </a:prstGeom>
        <a:solidFill>
          <a:srgbClr val="005295">
            <a:alpha val="35000"/>
          </a:srgbClr>
        </a:solidFill>
        <a:ln w="25400" cap="flat" cmpd="sng" algn="ctr">
          <a:solidFill>
            <a:schemeClr val="bg1">
              <a:alpha val="90000"/>
            </a:schemeClr>
          </a:solidFill>
          <a:prstDash val="solid"/>
        </a:ln>
        <a:effectLst/>
        <a:scene3d>
          <a:camera prst="orthographicFront"/>
          <a:lightRig rig="threePt" dir="t"/>
        </a:scene3d>
        <a:sp3d>
          <a:bevelT w="152400"/>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AU" sz="2000" kern="1200" dirty="0" smtClean="0"/>
            <a:t>Industry structure</a:t>
          </a:r>
        </a:p>
      </dsp:txBody>
      <dsp:txXfrm>
        <a:off x="6277463" y="4395067"/>
        <a:ext cx="1627610" cy="1292400"/>
      </dsp:txXfrm>
    </dsp:sp>
    <dsp:sp modelId="{8102CE5C-3E75-4CBC-9951-BB2B9BA84922}">
      <dsp:nvSpPr>
        <dsp:cNvPr id="0" name=""/>
        <dsp:cNvSpPr/>
      </dsp:nvSpPr>
      <dsp:spPr>
        <a:xfrm>
          <a:off x="4392478" y="2"/>
          <a:ext cx="1942811" cy="1291754"/>
        </a:xfrm>
        <a:prstGeom prst="ellipse">
          <a:avLst/>
        </a:prstGeom>
        <a:solidFill>
          <a:srgbClr val="005295"/>
        </a:solidFill>
        <a:ln w="25400" cap="flat" cmpd="sng" algn="ctr">
          <a:solidFill>
            <a:schemeClr val="lt1">
              <a:hueOff val="0"/>
              <a:satOff val="0"/>
              <a:lumOff val="0"/>
              <a:alphaOff val="0"/>
            </a:schemeClr>
          </a:solidFill>
          <a:prstDash val="solid"/>
        </a:ln>
        <a:effectLst/>
        <a:scene3d>
          <a:camera prst="orthographicFront"/>
          <a:lightRig rig="threePt" dir="t"/>
        </a:scene3d>
        <a:sp3d prstMaterial="softEdge">
          <a:bevelT w="152400" h="101600"/>
          <a:bevelB w="152400" h="1016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AU" sz="1800" kern="1200" dirty="0" smtClean="0"/>
            <a:t>Key differences</a:t>
          </a:r>
        </a:p>
      </dsp:txBody>
      <dsp:txXfrm>
        <a:off x="4392478" y="2"/>
        <a:ext cx="1942811" cy="129175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drawing1.xml><?xml version="1.0" encoding="utf-8"?>
<c:userShapes xmlns:c="http://schemas.openxmlformats.org/drawingml/2006/chart">
  <cdr:relSizeAnchor xmlns:cdr="http://schemas.openxmlformats.org/drawingml/2006/chartDrawing">
    <cdr:from>
      <cdr:x>0</cdr:x>
      <cdr:y>0.92584</cdr:y>
    </cdr:from>
    <cdr:to>
      <cdr:x>0.62741</cdr:x>
      <cdr:y>1</cdr:y>
    </cdr:to>
    <cdr:sp macro="" textlink="">
      <cdr:nvSpPr>
        <cdr:cNvPr id="2" name="TextBox 1"/>
        <cdr:cNvSpPr txBox="1"/>
      </cdr:nvSpPr>
      <cdr:spPr>
        <a:xfrm xmlns:a="http://schemas.openxmlformats.org/drawingml/2006/main">
          <a:off x="0" y="5541015"/>
          <a:ext cx="4435012" cy="3606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900" dirty="0" smtClean="0"/>
            <a:t>Source</a:t>
          </a:r>
          <a:r>
            <a:rPr lang="en-AU" sz="900" dirty="0"/>
            <a:t>: Derived from ABS Survey of Education and </a:t>
          </a:r>
          <a:r>
            <a:rPr lang="en-AU" sz="900" dirty="0" smtClean="0"/>
            <a:t>Employment, 2003 </a:t>
          </a:r>
          <a:endParaRPr lang="en-AU"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A24C597-D6A0-4CAA-B817-F6FFD1802724}" type="datetimeFigureOut">
              <a:rPr lang="en-AU" smtClean="0"/>
              <a:pPr/>
              <a:t>8/10/2012</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C928F61-3417-47EF-B5F4-D5E6DD7D0AA6}"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EC81649-5F53-4C45-8390-8CC695336891}" type="datetimeFigureOut">
              <a:rPr lang="en-AU" smtClean="0"/>
              <a:pPr/>
              <a:t>8/10/2012</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281A70-44BA-4FEE-B6B1-CBC825396D4A}"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7281A70-44BA-4FEE-B6B1-CBC825396D4A}" type="slidenum">
              <a:rPr lang="en-AU" smtClean="0"/>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C2654AE9-C6C2-43AE-A866-8B7DB5159E50}" type="slidenum">
              <a:rPr lang="en-AU" smtClean="0">
                <a:solidFill>
                  <a:prstClr val="black"/>
                </a:solidFill>
              </a:rPr>
              <a:pPr>
                <a:defRPr/>
              </a:pPr>
              <a:t>14</a:t>
            </a:fld>
            <a:endParaRPr lang="en-AU"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960563" y="744538"/>
            <a:ext cx="2651125" cy="1989137"/>
          </a:xfrm>
          <a:noFill/>
          <a:ln>
            <a:solidFill>
              <a:srgbClr val="000000"/>
            </a:solidFill>
            <a:miter lim="800000"/>
            <a:headEnd/>
            <a:tailEnd/>
          </a:ln>
        </p:spPr>
      </p:sp>
      <p:sp>
        <p:nvSpPr>
          <p:cNvPr id="93187" name="Notes Placeholder 2"/>
          <p:cNvSpPr>
            <a:spLocks noGrp="1"/>
          </p:cNvSpPr>
          <p:nvPr>
            <p:ph type="body" idx="1"/>
          </p:nvPr>
        </p:nvSpPr>
        <p:spPr bwMode="auto">
          <a:xfrm>
            <a:off x="679450" y="2733675"/>
            <a:ext cx="5438775" cy="7192963"/>
          </a:xfrm>
          <a:noFill/>
        </p:spPr>
        <p:txBody>
          <a:bodyPr wrap="square" numCol="1" anchor="t" anchorCtr="0" compatLnSpc="1">
            <a:prstTxWarp prst="textNoShape">
              <a:avLst/>
            </a:prstTxWarp>
          </a:bodyPr>
          <a:lstStyle/>
          <a:p>
            <a:pPr>
              <a:spcBef>
                <a:spcPct val="0"/>
              </a:spcBef>
            </a:pPr>
            <a:r>
              <a:rPr lang="en-AU" sz="1000" dirty="0" smtClean="0"/>
              <a:t>Source: NCVER “A well-skilled Future: Program 6: Maximising the future value and effectiveness of VET” </a:t>
            </a:r>
            <a:r>
              <a:rPr lang="en-AU" sz="1000" b="1" dirty="0" smtClean="0"/>
              <a:t>Pg 12 of A well-skilled future</a:t>
            </a:r>
          </a:p>
          <a:p>
            <a:pPr>
              <a:spcBef>
                <a:spcPct val="0"/>
              </a:spcBef>
              <a:buFontTx/>
              <a:buChar char="•"/>
            </a:pPr>
            <a:r>
              <a:rPr lang="en-AU" sz="1000" dirty="0" smtClean="0"/>
              <a:t>The link between skills and qualifications is also attenuated by the fact that many people who do have qualifications do not use them in their current job. </a:t>
            </a:r>
          </a:p>
          <a:p>
            <a:pPr>
              <a:spcBef>
                <a:spcPct val="0"/>
              </a:spcBef>
            </a:pPr>
            <a:endParaRPr lang="en-AU" sz="1000" b="1" dirty="0" smtClean="0"/>
          </a:p>
          <a:p>
            <a:pPr>
              <a:spcBef>
                <a:spcPct val="0"/>
              </a:spcBef>
            </a:pPr>
            <a:r>
              <a:rPr lang="en-AU" sz="1000" b="1" dirty="0" smtClean="0"/>
              <a:t>The table above illustrates the loose match between qualifications and jobs</a:t>
            </a:r>
            <a:r>
              <a:rPr lang="en-AU" sz="1000" dirty="0" smtClean="0"/>
              <a:t>.</a:t>
            </a:r>
          </a:p>
          <a:p>
            <a:pPr>
              <a:spcBef>
                <a:spcPct val="0"/>
              </a:spcBef>
              <a:buFontTx/>
              <a:buChar char="•"/>
            </a:pPr>
            <a:r>
              <a:rPr lang="en-AU" sz="1000" dirty="0" smtClean="0"/>
              <a:t>The chart shows that many people work in skilled occupations without a relevant qualification, or any qualifications at all. For example, 1/3 of people working in highly skilled managerial, administrative and associate-professional occupations have no post-school qualification at all. And approximately a further 1/3 have vocational qualifications. Even in the case of the professions and trades, close to 1/3 of workers do not have a relevant qualification.</a:t>
            </a:r>
          </a:p>
          <a:p>
            <a:pPr>
              <a:spcBef>
                <a:spcPct val="0"/>
              </a:spcBef>
            </a:pPr>
            <a:endParaRPr lang="en-AU" sz="1000" dirty="0" smtClean="0"/>
          </a:p>
          <a:p>
            <a:pPr>
              <a:spcBef>
                <a:spcPct val="0"/>
              </a:spcBef>
              <a:buFontTx/>
              <a:buChar char="•"/>
            </a:pPr>
            <a:r>
              <a:rPr lang="en-AU" sz="1000" dirty="0" smtClean="0"/>
              <a:t>The other important insight from chart is that many people with qualifications are employed in jobs that do not require their qualification. Eg 13% of advanced and intermediate clerical and services workers, 9% of elementary clerical and service workers hold university degrees: they are clearly overqualified for these jobs. The reasons for this underuse of qualifications are complex, for discussion of underuse of VET qualifications, see Richardson et al (2006). Chart also shows that even many skilled jobs do not actually require the person doing the job to have a relevant qualification. </a:t>
            </a:r>
          </a:p>
          <a:p>
            <a:pPr>
              <a:spcBef>
                <a:spcPct val="0"/>
              </a:spcBef>
            </a:pPr>
            <a:endParaRPr lang="en-AU" sz="1000" dirty="0" smtClean="0"/>
          </a:p>
          <a:p>
            <a:pPr>
              <a:spcBef>
                <a:spcPct val="0"/>
              </a:spcBef>
              <a:buFontTx/>
              <a:buChar char="•"/>
            </a:pPr>
            <a:r>
              <a:rPr lang="en-AU" sz="1000" dirty="0" smtClean="0"/>
              <a:t>The essential point to conclude is that measures of supply of and demand for skills are imprecise, and in many (but not all) cases qualifications are not a close proxy for either. It follows that the formal VET system is only part (albeit an important part) of the mechanisms for balancing supply and demand.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smtClean="0"/>
              <a:t>Source:</a:t>
            </a:r>
            <a:r>
              <a:rPr lang="en-AU" b="1" baseline="0" dirty="0" smtClean="0"/>
              <a:t> </a:t>
            </a:r>
            <a:r>
              <a:rPr lang="en-AU" baseline="0" dirty="0" smtClean="0"/>
              <a:t>Burke, G, Skills, Brotherhood, 14 August 2012 (Draft paper)</a:t>
            </a:r>
          </a:p>
          <a:p>
            <a:r>
              <a:rPr lang="en-AU" baseline="0" dirty="0" smtClean="0"/>
              <a:t>Pg 4 of paper...</a:t>
            </a:r>
          </a:p>
          <a:p>
            <a:r>
              <a:rPr lang="en-AU" baseline="0" dirty="0" smtClean="0"/>
              <a:t>In Australia the changes in the structure of employment show up in the faster growth of employment in occupations where workers usually have qualifications. Of even greater importance has been a considerable increase in the proportion of persons within occupations holding qualifications. This is least so in trades where it seems shortages have required the employment in recent years of workers without full qualifications and in the professions where the large majority already held qualifications. The increase in the proportion with qualifications </a:t>
            </a:r>
            <a:r>
              <a:rPr lang="en-AU" baseline="0" smtClean="0"/>
              <a:t>is largest </a:t>
            </a:r>
            <a:r>
              <a:rPr lang="en-AU" baseline="0" dirty="0" smtClean="0"/>
              <a:t>in community and personal services where more complex work has led qualifications being required for a larger range </a:t>
            </a:r>
            <a:r>
              <a:rPr lang="en-AU" baseline="0" smtClean="0"/>
              <a:t>of occupations.</a:t>
            </a:r>
            <a:endParaRPr lang="en-AU" baseline="0" dirty="0" smtClean="0"/>
          </a:p>
        </p:txBody>
      </p:sp>
      <p:sp>
        <p:nvSpPr>
          <p:cNvPr id="4" name="Slide Number Placeholder 3"/>
          <p:cNvSpPr>
            <a:spLocks noGrp="1"/>
          </p:cNvSpPr>
          <p:nvPr>
            <p:ph type="sldNum" sz="quarter" idx="10"/>
          </p:nvPr>
        </p:nvSpPr>
        <p:spPr/>
        <p:txBody>
          <a:bodyPr/>
          <a:lstStyle/>
          <a:p>
            <a:fld id="{D7281A70-44BA-4FEE-B6B1-CBC825396D4A}" type="slidenum">
              <a:rPr lang="en-AU" smtClean="0"/>
              <a:pPr/>
              <a:t>16</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r>
              <a:rPr lang="en-US" smtClean="0"/>
              <a:t>Changing structure of Australian industry over the last decade- very large growth in health and social assistance and other service industries; and drop of jobs in manufacturing. (Table shows percentages and actuals.)</a:t>
            </a:r>
          </a:p>
          <a:p>
            <a:pPr eaLnBrk="1" hangingPunct="1"/>
            <a:r>
              <a:rPr lang="en-US" smtClean="0"/>
              <a:t>But looking back over past trends only shows a partial picture and is an inexact way of factoring in future skill needs. Skills Australia conducted extensive scenario planning and modelling of future needs based on work by Access Economics. This analysis has been used as the basis of calculating the estimates of additional funding required by the sector.</a:t>
            </a:r>
          </a:p>
        </p:txBody>
      </p:sp>
      <p:sp>
        <p:nvSpPr>
          <p:cNvPr id="4" name="Slide Number Placeholder 3"/>
          <p:cNvSpPr txBox="1">
            <a:spLocks noGrp="1"/>
          </p:cNvSpPr>
          <p:nvPr/>
        </p:nvSpPr>
        <p:spPr>
          <a:xfrm>
            <a:off x="3850443" y="9428583"/>
            <a:ext cx="2945659" cy="496332"/>
          </a:xfrm>
          <a:prstGeom prst="rect">
            <a:avLst/>
          </a:prstGeom>
          <a:noFill/>
        </p:spPr>
        <p:txBody>
          <a:bodyPr anchor="b"/>
          <a:lstStyle/>
          <a:p>
            <a:pPr algn="r" fontAlgn="auto">
              <a:spcBef>
                <a:spcPts val="0"/>
              </a:spcBef>
              <a:spcAft>
                <a:spcPts val="0"/>
              </a:spcAft>
              <a:defRPr/>
            </a:pPr>
            <a:fld id="{A70331E9-9568-4EED-9DF6-FC5F68CBD35F}" type="slidenum">
              <a:rPr lang="en-US" sz="1200">
                <a:latin typeface="+mn-lt"/>
                <a:cs typeface="+mn-cs"/>
              </a:rPr>
              <a:pPr algn="r" fontAlgn="auto">
                <a:spcBef>
                  <a:spcPts val="0"/>
                </a:spcBef>
                <a:spcAft>
                  <a:spcPts val="0"/>
                </a:spcAft>
                <a:defRPr/>
              </a:pPr>
              <a:t>17</a:t>
            </a:fld>
            <a:endParaRPr lang="en-US" sz="1200" dirty="0">
              <a:latin typeface="+mn-lt"/>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smtClean="0"/>
              <a:t>Source: </a:t>
            </a:r>
            <a:r>
              <a:rPr lang="en-AU" smtClean="0"/>
              <a:t>Ben Dolman and David Gruen (Australian Treasury), Productivity and Structural Change, 41</a:t>
            </a:r>
            <a:r>
              <a:rPr lang="en-AU" baseline="30000" smtClean="0"/>
              <a:t>st</a:t>
            </a:r>
            <a:r>
              <a:rPr lang="en-AU" smtClean="0"/>
              <a:t> Australian Conference of Economics, 10 July 2012</a:t>
            </a:r>
          </a:p>
          <a:p>
            <a:endParaRPr lang="en-AU" smtClean="0"/>
          </a:p>
          <a:p>
            <a:r>
              <a:rPr lang="en-AU" smtClean="0"/>
              <a:t>See pg4 of paper...</a:t>
            </a:r>
          </a:p>
          <a:p>
            <a:r>
              <a:rPr lang="en-AU" smtClean="0"/>
              <a:t>The chart shows that over the three years since May 2009, employment in agriculture, manufacturing, construction, wholesale and retail trade, and transport, postal and warehousing services has fallen by a combined 140,700 people. At the same time, employment in the rest of the economy increased by 733,000 people, with the mining sector alone accounting for 120,400 jobs. Most households that have lost jobs are finding new ones and benefiting from the mining boom. The flexible exchange rate has contributed to the pressure facing some industries in recent years as part of its role in maintaining macroeconomic stability. As a shock absorber, it allows the economy to benefit from the increase in demand in one sector without leading to generalised wage and price pressures. The significant restraint it imposes on other parts of the economy helps ensure that the ecoonmy overall does not overheat. </a:t>
            </a:r>
          </a:p>
          <a:p>
            <a:r>
              <a:rPr lang="en-AU" smtClean="0"/>
              <a:t>In terms of growth in average incomes, however, it is as well to recognise that, in at least two ways, the tail-breezes of the past are becoming the head-winds of the future.</a:t>
            </a:r>
          </a:p>
        </p:txBody>
      </p:sp>
      <p:sp>
        <p:nvSpPr>
          <p:cNvPr id="4" name="Slide Number Placeholder 3"/>
          <p:cNvSpPr>
            <a:spLocks noGrp="1"/>
          </p:cNvSpPr>
          <p:nvPr>
            <p:ph type="sldNum" sz="quarter" idx="5"/>
          </p:nvPr>
        </p:nvSpPr>
        <p:spPr/>
        <p:txBody>
          <a:bodyPr/>
          <a:lstStyle/>
          <a:p>
            <a:pPr>
              <a:defRPr/>
            </a:pPr>
            <a:fld id="{F4B3C695-77EB-4618-A493-7EE26F3BAFC7}" type="slidenum">
              <a:rPr lang="en-AU" smtClean="0"/>
              <a:pPr>
                <a:defRPr/>
              </a:pPr>
              <a:t>18</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7281A70-44BA-4FEE-B6B1-CBC825396D4A}" type="slidenum">
              <a:rPr lang="en-AU" smtClean="0"/>
              <a:pPr/>
              <a:t>19</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9EE845-99FE-4197-8F0E-371B57A15683}" type="slidenum">
              <a:rPr lang="en-AU" smtClean="0">
                <a:solidFill>
                  <a:srgbClr val="000000"/>
                </a:solidFill>
              </a:rPr>
              <a:pPr/>
              <a:t>22</a:t>
            </a:fld>
            <a:endParaRPr lang="en-AU"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lIns="91432" tIns="45716" rIns="91432" bIns="45716" numCol="1" anchor="t" anchorCtr="0" compatLnSpc="1">
            <a:prstTxWarp prst="textNoShape">
              <a:avLst/>
            </a:prstTxWarp>
          </a:bodyPr>
          <a:lstStyle/>
          <a:p>
            <a:pPr eaLnBrk="1" hangingPunct="1">
              <a:spcBef>
                <a:spcPct val="0"/>
              </a:spcBef>
            </a:pPr>
            <a:endParaRPr lang="en-AU" smtClean="0"/>
          </a:p>
        </p:txBody>
      </p:sp>
      <p:sp>
        <p:nvSpPr>
          <p:cNvPr id="59396"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432" tIns="45716" rIns="91432" bIns="45716" anchor="b"/>
          <a:lstStyle/>
          <a:p>
            <a:pPr algn="r" defTabSz="441325"/>
            <a:fld id="{D13E904A-5D87-4168-B0E5-CFAB0044257A}" type="slidenum">
              <a:rPr lang="en-AU" sz="1200">
                <a:solidFill>
                  <a:srgbClr val="000000"/>
                </a:solidFill>
                <a:latin typeface="Calibri" pitchFamily="34" charset="0"/>
              </a:rPr>
              <a:pPr algn="r" defTabSz="441325"/>
              <a:t>25</a:t>
            </a:fld>
            <a:endParaRPr lang="en-AU" sz="1200">
              <a:solidFill>
                <a:srgbClr val="000000"/>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z="1200" kern="1200" dirty="0" smtClean="0">
                <a:solidFill>
                  <a:schemeClr val="tx1"/>
                </a:solidFill>
                <a:latin typeface="+mn-lt"/>
                <a:ea typeface="+mn-ea"/>
                <a:cs typeface="+mn-cs"/>
              </a:rPr>
              <a:t>Regional disparities in employment and education are a key challenge for policymakers. Participation in work and study varies widely across Australia according to geographical location, but the issues facing different regions are not homogenous. Declining industries, structural adjustment and a shift from production to services have fundamentally altered the type and amount of work available in some regions. Australia is increasingly described as a ‘patchwork economy’: one which is characterised by strong growth in some regions while others lag behind. Pockets of high unemployment are therefore correlated with the ageing of a low-skilled labour force.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Yet other parts of Australia are experiencing strong growth and a resulting lack of skills and labour, particularly where there is competition from the resources sector or where there are difficulties in attracting people to work in particular locations. Finally, for some regions, barriers to participation are a matter of supply rather than demand, coalescing around the related issues of low skills, disadvantage, youth disengagement and a lack of entry-level positions. Indeed there is evidence to show that some people who do not expect to find work, or have even dropped out of the workforce altogether, relocate to depressed regions due to the lower cost of living in these areas.</a:t>
            </a: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Clearly, then, there can be no one-size-fits-all approach to regional challenges. The disparity in the distribution of resources, population, infrastructure, services and development poses a major challenge for policymakers.</a:t>
            </a:r>
          </a:p>
        </p:txBody>
      </p:sp>
      <p:sp>
        <p:nvSpPr>
          <p:cNvPr id="4" name="Slide Number Placeholder 3"/>
          <p:cNvSpPr>
            <a:spLocks noGrp="1"/>
          </p:cNvSpPr>
          <p:nvPr>
            <p:ph type="sldNum" sz="quarter" idx="5"/>
          </p:nvPr>
        </p:nvSpPr>
        <p:spPr/>
        <p:txBody>
          <a:bodyPr/>
          <a:lstStyle/>
          <a:p>
            <a:pPr>
              <a:defRPr/>
            </a:pPr>
            <a:fld id="{1A71E221-993C-47DF-8E41-EA21C056EDDF}" type="slidenum">
              <a:rPr lang="en-AU" smtClean="0">
                <a:solidFill>
                  <a:prstClr val="black"/>
                </a:solidFill>
              </a:rPr>
              <a:pPr>
                <a:defRPr/>
              </a:pPr>
              <a:t>26</a:t>
            </a:fld>
            <a:endParaRPr lang="en-AU"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endParaRPr lang="en-AU" dirty="0"/>
          </a:p>
        </p:txBody>
      </p:sp>
      <p:sp>
        <p:nvSpPr>
          <p:cNvPr id="4" name="Slide Number Placeholder 3"/>
          <p:cNvSpPr>
            <a:spLocks noGrp="1"/>
          </p:cNvSpPr>
          <p:nvPr>
            <p:ph type="sldNum" sz="quarter" idx="5"/>
          </p:nvPr>
        </p:nvSpPr>
        <p:spPr/>
        <p:txBody>
          <a:bodyPr/>
          <a:lstStyle/>
          <a:p>
            <a:pPr>
              <a:defRPr/>
            </a:pPr>
            <a:fld id="{85A96F8B-9470-4AB7-8867-605454424789}" type="slidenum">
              <a:rPr lang="en-AU">
                <a:solidFill>
                  <a:prstClr val="black"/>
                </a:solidFill>
              </a:rPr>
              <a:pPr>
                <a:defRPr/>
              </a:pPr>
              <a:t>2</a:t>
            </a:fld>
            <a:endParaRPr lang="en-AU"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DD689948-7BDC-4F73-A8E6-A7A76F0BB5F4}" type="slidenum">
              <a:rPr lang="en-AU" smtClean="0"/>
              <a:pPr>
                <a:defRPr/>
              </a:pPr>
              <a:t>27</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smtClean="0"/>
              <a:t>Source: </a:t>
            </a:r>
            <a:r>
              <a:rPr lang="en-AU" smtClean="0"/>
              <a:t>Ben Dolman and David Gruen (Australian Treasury), Productivity and Structural Change, 41</a:t>
            </a:r>
            <a:r>
              <a:rPr lang="en-AU" baseline="30000" smtClean="0"/>
              <a:t>st</a:t>
            </a:r>
            <a:r>
              <a:rPr lang="en-AU" smtClean="0"/>
              <a:t> Australian Conference of Economics, 10 July 2012</a:t>
            </a:r>
          </a:p>
        </p:txBody>
      </p:sp>
      <p:sp>
        <p:nvSpPr>
          <p:cNvPr id="4" name="Slide Number Placeholder 3"/>
          <p:cNvSpPr>
            <a:spLocks noGrp="1"/>
          </p:cNvSpPr>
          <p:nvPr>
            <p:ph type="sldNum" sz="quarter" idx="5"/>
          </p:nvPr>
        </p:nvSpPr>
        <p:spPr/>
        <p:txBody>
          <a:bodyPr/>
          <a:lstStyle/>
          <a:p>
            <a:pPr>
              <a:defRPr/>
            </a:pPr>
            <a:fld id="{DC9ACD42-3DC3-468F-88D4-7B5AAE92E1DF}" type="slidenum">
              <a:rPr lang="en-AU" smtClean="0">
                <a:solidFill>
                  <a:prstClr val="black"/>
                </a:solidFill>
              </a:rPr>
              <a:pPr>
                <a:defRPr/>
              </a:pPr>
              <a:t>28</a:t>
            </a:fld>
            <a:endParaRPr lang="en-AU">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smtClean="0"/>
              <a:t>Source: </a:t>
            </a:r>
            <a:r>
              <a:rPr lang="en-AU" smtClean="0"/>
              <a:t>Ben Dolman and David Gruen (Australian Treasury), Productivity and Structural Change, 41</a:t>
            </a:r>
            <a:r>
              <a:rPr lang="en-AU" baseline="30000" smtClean="0"/>
              <a:t>st</a:t>
            </a:r>
            <a:r>
              <a:rPr lang="en-AU" smtClean="0"/>
              <a:t> Australian Conference of Economics, 10 July 2012</a:t>
            </a:r>
          </a:p>
          <a:p>
            <a:endParaRPr lang="en-AU" smtClean="0"/>
          </a:p>
          <a:p>
            <a:r>
              <a:rPr lang="en-AU" smtClean="0"/>
              <a:t>See pg 2 of paper...</a:t>
            </a:r>
          </a:p>
          <a:p>
            <a:r>
              <a:rPr lang="en-AU" smtClean="0"/>
              <a:t>The chart shows average annual growth in real gross national income (GNI) per person, which is a measure of the purchasing power of income Australians earn from productivity, net of income flows to foreign owners of factors of production. The economic recovery after the recession of the early 1990s was led by strong productivity growth. Australia, together with the US and a small number of other countries, saw a resurgence in productivity growth to rates not seen since the 1960s. The resurgence was led by service sector industries, like wholesale trade and banking, that seized on new advances in information and communication technology to transform the way they did business (Parham, Roberts and Sun 2001). This was supported by continued productivity growth in industries like telecommunications and electricity, gas and water supply arising from substantial reductions in their workforces following corporatisation and privatisation of their operations, and a reduction in their levels of investment. Productivity levels in these industries rose towards the international technology frontier.</a:t>
            </a:r>
          </a:p>
          <a:p>
            <a:r>
              <a:rPr lang="en-AU" smtClean="0"/>
              <a:t>In the past decade or so, the economy has taken a different path. The boom in Australia’s terms of trade has lifted the exchange rate, lowering the costs of imported goods and boosting the purchasing power of Australian incomes. This has added 1.2% per year to growth in average incomes since the turn of the century, in contrast to previous decades when the terms of trade made no significant contribution.</a:t>
            </a:r>
          </a:p>
          <a:p>
            <a:r>
              <a:rPr lang="en-AU" smtClean="0"/>
              <a:t>On the other hand, it is now widely recognised that growth in Australian labour productivity – output per hour worked – has slowed since around the turn of the century, notwithstanding stronger data in the past few quarters. Labour productivity growth explained less than half of the growth in average incomes since the turn of the century, compared to an average of around 90% of income growth over the four previous decades.</a:t>
            </a:r>
          </a:p>
        </p:txBody>
      </p:sp>
      <p:sp>
        <p:nvSpPr>
          <p:cNvPr id="4" name="Slide Number Placeholder 3"/>
          <p:cNvSpPr>
            <a:spLocks noGrp="1"/>
          </p:cNvSpPr>
          <p:nvPr>
            <p:ph type="sldNum" sz="quarter" idx="5"/>
          </p:nvPr>
        </p:nvSpPr>
        <p:spPr/>
        <p:txBody>
          <a:bodyPr/>
          <a:lstStyle/>
          <a:p>
            <a:pPr>
              <a:defRPr/>
            </a:pPr>
            <a:fld id="{68B29D6F-2F19-42CA-B731-D55DBC5A0B3D}" type="slidenum">
              <a:rPr lang="en-AU" smtClean="0">
                <a:solidFill>
                  <a:prstClr val="black"/>
                </a:solidFill>
              </a:rPr>
              <a:pPr>
                <a:defRPr/>
              </a:pPr>
              <a:t>29</a:t>
            </a:fld>
            <a:endParaRPr lang="en-AU">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smtClean="0"/>
              <a:t>Source: </a:t>
            </a:r>
            <a:r>
              <a:rPr lang="en-AU" smtClean="0"/>
              <a:t>Ben Dolman and David Gruen (Australian Treasury), Productivity and Structural Change, 41</a:t>
            </a:r>
            <a:r>
              <a:rPr lang="en-AU" baseline="30000" smtClean="0"/>
              <a:t>st</a:t>
            </a:r>
            <a:r>
              <a:rPr lang="en-AU" smtClean="0"/>
              <a:t> Australian Conference of Economics, 10 July 2012</a:t>
            </a:r>
          </a:p>
          <a:p>
            <a:endParaRPr lang="en-AU" smtClean="0"/>
          </a:p>
          <a:p>
            <a:r>
              <a:rPr lang="en-AU" smtClean="0"/>
              <a:t>See pg3 of paper...</a:t>
            </a:r>
          </a:p>
          <a:p>
            <a:r>
              <a:rPr lang="en-AU" smtClean="0"/>
              <a:t>Multifactor productivity – the output produced from a bundle of labour and capital inputs – has scarcely grown at all this decade (see chart). While the deterioration in performance is partly due to unusual developments in mining and utilities, the slowdown from the 1990s is broadly across most industries. While for households as a group, the mining boom and the higher exchange rate have delivered unambiguously positive benefits in the form of higher average incomes and increased purchasing power, these developments have had a more mixed effect on firms, their owners and the people employed in them.</a:t>
            </a:r>
          </a:p>
          <a:p>
            <a:r>
              <a:rPr lang="en-AU" smtClean="0"/>
              <a:t>There has been rapid growth in mining firms, and robust growth in a range of domestic service industries. On the other hand, manufacturers are continuing to come under pressure from competitors in China and other emerging markets, a process that may continue for some considerable time to come. </a:t>
            </a:r>
          </a:p>
          <a:p>
            <a:r>
              <a:rPr lang="en-AU" smtClean="0"/>
              <a:t>Some parts of the economy that depend on household borrowing and spending are also facing pressure as households increase their saving rates to more historically normal levels. For some retailers, migration of spending to the internet and away from bricks and mortar stores has compounded this weakness. In banking, households demand for loans is growing more slowly following two decades that saw growth rates consistently running ahead of growth in household income. These changes are likely to be enduring.</a:t>
            </a:r>
          </a:p>
        </p:txBody>
      </p:sp>
      <p:sp>
        <p:nvSpPr>
          <p:cNvPr id="4" name="Slide Number Placeholder 3"/>
          <p:cNvSpPr>
            <a:spLocks noGrp="1"/>
          </p:cNvSpPr>
          <p:nvPr>
            <p:ph type="sldNum" sz="quarter" idx="5"/>
          </p:nvPr>
        </p:nvSpPr>
        <p:spPr/>
        <p:txBody>
          <a:bodyPr/>
          <a:lstStyle/>
          <a:p>
            <a:pPr>
              <a:defRPr/>
            </a:pPr>
            <a:fld id="{A3280F37-96A8-4733-ABC6-2E4D5FE92F4D}" type="slidenum">
              <a:rPr lang="en-AU" smtClean="0">
                <a:solidFill>
                  <a:prstClr val="black"/>
                </a:solidFill>
              </a:rPr>
              <a:pPr>
                <a:defRPr/>
              </a:pPr>
              <a:t>30</a:t>
            </a:fld>
            <a:endParaRPr lang="en-AU">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anchor="b"/>
          <a:lstStyle/>
          <a:p>
            <a:pPr algn="r"/>
            <a:fld id="{18CDFDF5-80F5-43BC-9577-DE53736607F8}" type="slidenum">
              <a:rPr lang="en-AU" sz="1200">
                <a:solidFill>
                  <a:srgbClr val="000000"/>
                </a:solidFill>
                <a:latin typeface="Calibri" pitchFamily="34" charset="0"/>
              </a:rPr>
              <a:pPr algn="r"/>
              <a:t>31</a:t>
            </a:fld>
            <a:endParaRPr lang="en-AU" sz="1200">
              <a:solidFill>
                <a:srgbClr val="000000"/>
              </a:solidFill>
              <a:latin typeface="Calibri"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AU" sz="900" smtClean="0"/>
              <a:t>As the recent intergenerational report notes, Australia faces significant intergenerational challenges.</a:t>
            </a:r>
          </a:p>
          <a:p>
            <a:pPr eaLnBrk="1" hangingPunct="1">
              <a:lnSpc>
                <a:spcPct val="90000"/>
              </a:lnSpc>
            </a:pPr>
            <a:r>
              <a:rPr lang="en-AU" sz="900" smtClean="0"/>
              <a:t>Population ageing will mean that there will be fewer workers to support retirees and young dependants.</a:t>
            </a:r>
          </a:p>
          <a:p>
            <a:pPr eaLnBrk="1" hangingPunct="1">
              <a:lnSpc>
                <a:spcPct val="90000"/>
              </a:lnSpc>
            </a:pPr>
            <a:endParaRPr lang="en-AU" sz="900" smtClean="0"/>
          </a:p>
          <a:p>
            <a:pPr eaLnBrk="1" hangingPunct="1">
              <a:lnSpc>
                <a:spcPct val="90000"/>
              </a:lnSpc>
            </a:pPr>
            <a:r>
              <a:rPr lang="en-AU" sz="900" smtClean="0"/>
              <a:t>A growing population will help manage pressures of the ageing population.</a:t>
            </a:r>
          </a:p>
          <a:p>
            <a:pPr eaLnBrk="1" hangingPunct="1">
              <a:lnSpc>
                <a:spcPct val="90000"/>
              </a:lnSpc>
            </a:pPr>
            <a:endParaRPr lang="en-AU" sz="900" smtClean="0"/>
          </a:p>
          <a:p>
            <a:pPr eaLnBrk="1" hangingPunct="1">
              <a:lnSpc>
                <a:spcPct val="90000"/>
              </a:lnSpc>
            </a:pPr>
            <a:r>
              <a:rPr lang="en-AU" sz="900" smtClean="0"/>
              <a:t>Small adjustments now – to grow the economy by increasing productivity and participation, restrain unsustainable growth in spending, plan for future demographic change and tackle climate change – will prevent the need for much sharper and more costly adjustments in the future.</a:t>
            </a:r>
          </a:p>
          <a:p>
            <a:pPr eaLnBrk="1" hangingPunct="1">
              <a:lnSpc>
                <a:spcPct val="90000"/>
              </a:lnSpc>
            </a:pPr>
            <a:endParaRPr lang="en-AU" sz="900" smtClean="0"/>
          </a:p>
          <a:p>
            <a:pPr eaLnBrk="1" hangingPunct="1">
              <a:lnSpc>
                <a:spcPct val="90000"/>
              </a:lnSpc>
            </a:pPr>
            <a:r>
              <a:rPr lang="en-AU" sz="900" smtClean="0"/>
              <a:t>Between now and 2050 the number of:</a:t>
            </a:r>
          </a:p>
          <a:p>
            <a:pPr eaLnBrk="1" hangingPunct="1">
              <a:lnSpc>
                <a:spcPct val="90000"/>
              </a:lnSpc>
            </a:pPr>
            <a:r>
              <a:rPr lang="en-AU" sz="900" smtClean="0"/>
              <a:t>older people (65 to 84 years) is expected to more than double; </a:t>
            </a:r>
          </a:p>
          <a:p>
            <a:pPr eaLnBrk="1" hangingPunct="1">
              <a:lnSpc>
                <a:spcPct val="90000"/>
              </a:lnSpc>
            </a:pPr>
            <a:r>
              <a:rPr lang="en-AU" sz="900" smtClean="0"/>
              <a:t>very old people (85 and over) is expected to more than quadruple, from 0.4 million people today to 1.8 million in 2050. </a:t>
            </a:r>
          </a:p>
          <a:p>
            <a:pPr eaLnBrk="1" hangingPunct="1">
              <a:lnSpc>
                <a:spcPct val="90000"/>
              </a:lnSpc>
            </a:pPr>
            <a:r>
              <a:rPr lang="en-AU" sz="900" smtClean="0"/>
              <a:t>In contrast, the number of:</a:t>
            </a:r>
          </a:p>
          <a:p>
            <a:pPr eaLnBrk="1" hangingPunct="1">
              <a:lnSpc>
                <a:spcPct val="90000"/>
              </a:lnSpc>
            </a:pPr>
            <a:r>
              <a:rPr lang="en-AU" sz="900" smtClean="0"/>
              <a:t>children is expected to increase by 45 per cent; </a:t>
            </a:r>
          </a:p>
          <a:p>
            <a:pPr eaLnBrk="1" hangingPunct="1">
              <a:lnSpc>
                <a:spcPct val="90000"/>
              </a:lnSpc>
            </a:pPr>
            <a:r>
              <a:rPr lang="en-AU" sz="900" smtClean="0"/>
              <a:t>prime-age working people is expected to increase by 44 per cent. </a:t>
            </a:r>
          </a:p>
          <a:p>
            <a:pPr eaLnBrk="1" hangingPunct="1">
              <a:lnSpc>
                <a:spcPct val="90000"/>
              </a:lnSpc>
            </a:pPr>
            <a:endParaRPr lang="en-AU" sz="900" smtClean="0"/>
          </a:p>
          <a:p>
            <a:pPr eaLnBrk="1" hangingPunct="1">
              <a:lnSpc>
                <a:spcPct val="90000"/>
              </a:lnSpc>
            </a:pPr>
            <a:r>
              <a:rPr lang="en-AU" sz="900" smtClean="0"/>
              <a:t>This means that, the proportion of people aged 65 years or over is projected to increase from 13 per cent in 2010 to 23 per cent by June 2050.</a:t>
            </a:r>
          </a:p>
          <a:p>
            <a:pPr eaLnBrk="1" hangingPunct="1">
              <a:lnSpc>
                <a:spcPct val="90000"/>
              </a:lnSpc>
            </a:pPr>
            <a:r>
              <a:rPr lang="en-AU" sz="900" smtClean="0"/>
              <a:t>At the same time the proportion of working-age people in the total population is expected to fall by 7 per cent to 60 per cent.</a:t>
            </a:r>
          </a:p>
          <a:p>
            <a:pPr eaLnBrk="1" hangingPunct="1">
              <a:lnSpc>
                <a:spcPct val="90000"/>
              </a:lnSpc>
            </a:pPr>
            <a:r>
              <a:rPr lang="en-AU" sz="900" smtClean="0"/>
              <a:t>As a consequence, there will be relatively fewer people of working age to support an increasing number of older Australians.</a:t>
            </a:r>
          </a:p>
          <a:p>
            <a:pPr eaLnBrk="1" hangingPunct="1">
              <a:lnSpc>
                <a:spcPct val="90000"/>
              </a:lnSpc>
            </a:pPr>
            <a:r>
              <a:rPr lang="en-AU" sz="900" smtClean="0"/>
              <a:t>In 2010, there will be an estimated 5 people of traditional working age for every person aged 65 and over.</a:t>
            </a:r>
          </a:p>
          <a:p>
            <a:pPr eaLnBrk="1" hangingPunct="1">
              <a:lnSpc>
                <a:spcPct val="90000"/>
              </a:lnSpc>
            </a:pPr>
            <a:r>
              <a:rPr lang="en-AU" sz="900" smtClean="0"/>
              <a:t>By 2050 only 2.7 people of traditional working age are projected for every person aged 65 and over.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920750" y="744538"/>
            <a:ext cx="4962525" cy="3722687"/>
          </a:xfrm>
          <a:noFill/>
          <a:ln>
            <a:solidFill>
              <a:srgbClr val="000000"/>
            </a:solidFill>
            <a:miter lim="800000"/>
            <a:headEnd/>
            <a:tailEnd/>
          </a:ln>
        </p:spPr>
      </p:sp>
      <p:sp>
        <p:nvSpPr>
          <p:cNvPr id="47107" name="Rectangle 3"/>
          <p:cNvSpPr>
            <a:spLocks noGrp="1" noChangeArrowheads="1"/>
          </p:cNvSpPr>
          <p:nvPr>
            <p:ph type="body" idx="1"/>
          </p:nvPr>
        </p:nvSpPr>
        <p:spPr bwMode="auto">
          <a:xfrm>
            <a:off x="681342" y="4716877"/>
            <a:ext cx="5434993" cy="4465263"/>
          </a:xfrm>
          <a:noFill/>
        </p:spPr>
        <p:txBody>
          <a:bodyPr/>
          <a:lstStyle/>
          <a:p>
            <a:pPr>
              <a:spcBef>
                <a:spcPct val="0"/>
              </a:spcBef>
            </a:pPr>
            <a:r>
              <a:rPr lang="en-AU" b="1" smtClean="0">
                <a:ea typeface="ＭＳ Ｐゴシック" pitchFamily="34" charset="-128"/>
              </a:rPr>
              <a:t>Major points from Workforce Development Strategy</a:t>
            </a:r>
          </a:p>
          <a:p>
            <a:pPr>
              <a:spcBef>
                <a:spcPct val="0"/>
              </a:spcBef>
              <a:buFontTx/>
              <a:buChar char="•"/>
            </a:pPr>
            <a:r>
              <a:rPr lang="en-AU" smtClean="0">
                <a:ea typeface="ＭＳ Ｐゴシック" pitchFamily="34" charset="-128"/>
              </a:rPr>
              <a:t>Poor LLN skill levels in the general population and workforce. Stimulating the participation of those who are on the margins of the workforce is a critical priority. </a:t>
            </a:r>
          </a:p>
          <a:p>
            <a:pPr>
              <a:spcBef>
                <a:spcPct val="0"/>
              </a:spcBef>
              <a:buFontTx/>
              <a:buChar char="•"/>
            </a:pPr>
            <a:r>
              <a:rPr lang="en-AU" smtClean="0">
                <a:ea typeface="ＭＳ Ｐゴシック" pitchFamily="34" charset="-128"/>
              </a:rPr>
              <a:t>The supply of LLN professionals is insufficient to meet current training needs across the national. Need to entice more practitioners into the field, ensure the availability of pathways into the field and adequate professional development opportunities for existing practitioners.</a:t>
            </a:r>
          </a:p>
          <a:p>
            <a:pPr>
              <a:spcBef>
                <a:spcPct val="0"/>
              </a:spcBef>
              <a:buFontTx/>
              <a:buChar char="•"/>
            </a:pPr>
            <a:r>
              <a:rPr lang="en-AU" smtClean="0">
                <a:ea typeface="ＭＳ Ｐゴシック" pitchFamily="34" charset="-128"/>
              </a:rPr>
              <a:t>Increase the LLN skills of VET practitioners. This should include measures to develop the adult LLN training workforce, including considering the identification and addressing of language, literacy and numeracy issues as core – rather than elective – component of the Certificate IV in Training and Assessment.</a:t>
            </a:r>
          </a:p>
          <a:p>
            <a:pPr>
              <a:spcBef>
                <a:spcPct val="0"/>
              </a:spcBef>
            </a:pPr>
            <a:endParaRPr lang="en-AU" smtClean="0">
              <a:ea typeface="ＭＳ Ｐゴシック" pitchFamily="34" charset="-128"/>
            </a:endParaRPr>
          </a:p>
          <a:p>
            <a:pPr>
              <a:spcBef>
                <a:spcPct val="0"/>
              </a:spcBef>
            </a:pPr>
            <a:endParaRPr lang="en-AU" smtClean="0">
              <a:ea typeface="ＭＳ Ｐゴシック" pitchFamily="34" charset="-128"/>
            </a:endParaRPr>
          </a:p>
          <a:p>
            <a:endParaRPr lang="en-AU" smtClean="0">
              <a:ea typeface="ＭＳ Ｐゴシック" pitchFamily="34" charset="-128"/>
            </a:endParaRPr>
          </a:p>
          <a:p>
            <a:endParaRPr lang="en-AU" i="1" smtClean="0">
              <a:ea typeface="ＭＳ Ｐゴシック" pitchFamily="34" charset="-128"/>
            </a:endParaRPr>
          </a:p>
          <a:p>
            <a:endParaRPr lang="en-AU"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4A2B2AB4-0D51-4CB0-9563-D5897C9A4E3F}" type="slidenum">
              <a:rPr lang="en-AU">
                <a:solidFill>
                  <a:prstClr val="black"/>
                </a:solidFill>
              </a:rPr>
              <a:pPr>
                <a:defRPr/>
              </a:pPr>
              <a:t>36</a:t>
            </a:fld>
            <a:endParaRPr lang="en-AU"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AU" dirty="0" smtClean="0"/>
              <a:t>This paper takes a long term view of our economy and uses a range of scenarios to assist in planning for national workforce development in an age of uncertainty.  The purpose of the paper is to engage industry and other stakeholders in the development of policy options to address these challenges. Based on the different scenarios this paper has modelled the gap between the future demand for skills and the supply of skills to our workforce. </a:t>
            </a:r>
          </a:p>
          <a:p>
            <a:pPr eaLnBrk="1" hangingPunct="1">
              <a:spcBef>
                <a:spcPct val="0"/>
              </a:spcBef>
              <a:defRPr/>
            </a:pPr>
            <a:endParaRPr lang="en-AU" dirty="0" smtClean="0"/>
          </a:p>
          <a:p>
            <a:pPr marL="896938" indent="-534988">
              <a:spcBef>
                <a:spcPct val="20000"/>
              </a:spcBef>
              <a:spcAft>
                <a:spcPts val="600"/>
              </a:spcAft>
              <a:buClr>
                <a:srgbClr val="003F5F"/>
              </a:buClr>
              <a:buFont typeface="Arial" charset="0"/>
              <a:buChar char="•"/>
              <a:defRPr/>
            </a:pPr>
            <a:r>
              <a:rPr lang="en-AU" sz="2000" dirty="0" smtClean="0">
                <a:solidFill>
                  <a:srgbClr val="003F5F"/>
                </a:solidFill>
              </a:rPr>
              <a:t>The 2010 workforce development strategy,  </a:t>
            </a:r>
            <a:r>
              <a:rPr lang="en-AU" sz="2000" i="1" dirty="0" smtClean="0">
                <a:solidFill>
                  <a:srgbClr val="003F5F"/>
                </a:solidFill>
              </a:rPr>
              <a:t>Australian Workforce Futures </a:t>
            </a:r>
            <a:r>
              <a:rPr lang="en-AU" sz="2000" dirty="0" smtClean="0">
                <a:solidFill>
                  <a:srgbClr val="003F5F"/>
                </a:solidFill>
              </a:rPr>
              <a:t>projected:</a:t>
            </a:r>
          </a:p>
          <a:p>
            <a:pPr marL="1255713" lvl="1" indent="-358775">
              <a:spcAft>
                <a:spcPts val="600"/>
              </a:spcAft>
              <a:buClr>
                <a:srgbClr val="003F5F"/>
              </a:buClr>
              <a:buFont typeface="Arial" charset="0"/>
              <a:buChar char="•"/>
              <a:defRPr/>
            </a:pPr>
            <a:r>
              <a:rPr lang="en-AU" dirty="0" smtClean="0">
                <a:solidFill>
                  <a:srgbClr val="003F5F"/>
                </a:solidFill>
              </a:rPr>
              <a:t>the size of the workforce needed to 2025 in a number of scenarios </a:t>
            </a:r>
          </a:p>
          <a:p>
            <a:pPr marL="1255713" lvl="1" indent="-358775">
              <a:spcAft>
                <a:spcPts val="600"/>
              </a:spcAft>
              <a:buClr>
                <a:srgbClr val="003F5F"/>
              </a:buClr>
              <a:buFont typeface="Arial" charset="0"/>
              <a:buChar char="•"/>
              <a:defRPr/>
            </a:pPr>
            <a:r>
              <a:rPr lang="en-AU" dirty="0" smtClean="0">
                <a:solidFill>
                  <a:srgbClr val="003F5F"/>
                </a:solidFill>
              </a:rPr>
              <a:t>what qualifications were required</a:t>
            </a:r>
          </a:p>
          <a:p>
            <a:pPr marL="1255713" lvl="1" indent="-358775">
              <a:spcAft>
                <a:spcPts val="600"/>
              </a:spcAft>
              <a:buClr>
                <a:srgbClr val="003F5F"/>
              </a:buClr>
              <a:buFont typeface="Arial" charset="0"/>
              <a:buChar char="•"/>
              <a:defRPr/>
            </a:pPr>
            <a:r>
              <a:rPr lang="en-AU" dirty="0" smtClean="0">
                <a:solidFill>
                  <a:srgbClr val="003F5F"/>
                </a:solidFill>
              </a:rPr>
              <a:t>what was holding us back and a series of policy responses. </a:t>
            </a:r>
            <a:r>
              <a:rPr lang="en-AU" dirty="0" err="1" smtClean="0">
                <a:solidFill>
                  <a:srgbClr val="003F5F"/>
                </a:solidFill>
              </a:rPr>
              <a:t>Eg</a:t>
            </a:r>
            <a:r>
              <a:rPr lang="en-AU" dirty="0" smtClean="0">
                <a:solidFill>
                  <a:srgbClr val="003F5F"/>
                </a:solidFill>
              </a:rPr>
              <a:t>. Increase in tertiary enrolments of 3% per annum, emphasis on skills utilisation, improving language and literacy, targeting increase in participation to 69%</a:t>
            </a:r>
          </a:p>
          <a:p>
            <a:pPr marL="896938" indent="-534988">
              <a:spcBef>
                <a:spcPct val="20000"/>
              </a:spcBef>
              <a:spcAft>
                <a:spcPts val="600"/>
              </a:spcAft>
              <a:buClr>
                <a:srgbClr val="003F5F"/>
              </a:buClr>
              <a:buFont typeface="Arial" charset="0"/>
              <a:buChar char="•"/>
              <a:defRPr/>
            </a:pPr>
            <a:r>
              <a:rPr lang="en-AU" sz="2000" dirty="0" smtClean="0">
                <a:solidFill>
                  <a:srgbClr val="003F5F"/>
                </a:solidFill>
              </a:rPr>
              <a:t>The 2012 strategy will incorporate updated workforce and qualifications data </a:t>
            </a:r>
          </a:p>
          <a:p>
            <a:pPr marL="896938" indent="-534988">
              <a:spcBef>
                <a:spcPct val="20000"/>
              </a:spcBef>
              <a:spcAft>
                <a:spcPts val="600"/>
              </a:spcAft>
              <a:buClr>
                <a:srgbClr val="003F5F"/>
              </a:buClr>
              <a:buFont typeface="Arial" charset="0"/>
              <a:buChar char="•"/>
              <a:defRPr/>
            </a:pPr>
            <a:r>
              <a:rPr lang="en-AU" sz="2000" dirty="0" smtClean="0">
                <a:solidFill>
                  <a:srgbClr val="003F5F"/>
                </a:solidFill>
              </a:rPr>
              <a:t>The 2012 strategy is not an aggregation of state and sector plans</a:t>
            </a:r>
          </a:p>
          <a:p>
            <a:pPr marL="1255713" lvl="1" indent="-358775">
              <a:spcAft>
                <a:spcPts val="600"/>
              </a:spcAft>
              <a:buClr>
                <a:srgbClr val="003F5F"/>
              </a:buClr>
              <a:buFont typeface="Arial" charset="0"/>
              <a:buChar char="•"/>
              <a:defRPr/>
            </a:pPr>
            <a:r>
              <a:rPr lang="en-AU" dirty="0" smtClean="0">
                <a:solidFill>
                  <a:srgbClr val="003F5F"/>
                </a:solidFill>
              </a:rPr>
              <a:t>It addresses national issues </a:t>
            </a:r>
          </a:p>
          <a:p>
            <a:pPr marL="1255713" lvl="1" indent="-358775">
              <a:spcAft>
                <a:spcPts val="600"/>
              </a:spcAft>
              <a:buClr>
                <a:srgbClr val="003F5F"/>
              </a:buClr>
              <a:buFont typeface="Arial" charset="0"/>
              <a:buChar char="•"/>
              <a:defRPr/>
            </a:pPr>
            <a:r>
              <a:rPr lang="en-AU" dirty="0" smtClean="0">
                <a:solidFill>
                  <a:srgbClr val="003F5F"/>
                </a:solidFill>
              </a:rPr>
              <a:t>It is complementary to and informed by state and sector plans</a:t>
            </a:r>
          </a:p>
          <a:p>
            <a:pPr marL="896938" indent="-534988">
              <a:spcBef>
                <a:spcPct val="20000"/>
              </a:spcBef>
              <a:spcAft>
                <a:spcPts val="600"/>
              </a:spcAft>
              <a:buClr>
                <a:srgbClr val="003F5F"/>
              </a:buClr>
              <a:buFont typeface="Arial" charset="0"/>
              <a:buChar char="•"/>
              <a:defRPr/>
            </a:pPr>
            <a:r>
              <a:rPr lang="en-AU" sz="2000" dirty="0" smtClean="0">
                <a:solidFill>
                  <a:srgbClr val="003F5F"/>
                </a:solidFill>
              </a:rPr>
              <a:t>It will recommend high level approaches that will  aim to have a positive impact on meeting skills and workforce development needs </a:t>
            </a:r>
          </a:p>
          <a:p>
            <a:pPr eaLnBrk="1" hangingPunct="1">
              <a:spcBef>
                <a:spcPct val="0"/>
              </a:spcBef>
              <a:defRPr/>
            </a:pPr>
            <a:endParaRPr lang="en-AU" dirty="0" smtClean="0"/>
          </a:p>
          <a:p>
            <a:pPr eaLnBrk="1" hangingPunct="1">
              <a:spcBef>
                <a:spcPct val="0"/>
              </a:spcBef>
              <a:defRPr/>
            </a:pPr>
            <a:endParaRPr lang="en-AU"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B31E4E-C6A1-4645-A2F8-FD46BF098DEB}" type="slidenum">
              <a:rPr lang="en-AU">
                <a:solidFill>
                  <a:prstClr val="black"/>
                </a:solidFill>
              </a:rPr>
              <a:pPr>
                <a:defRPr/>
              </a:pPr>
              <a:t>37</a:t>
            </a:fld>
            <a:endParaRPr lang="en-AU">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A71E221-993C-47DF-8E41-EA21C056EDDF}" type="slidenum">
              <a:rPr lang="en-AU" smtClean="0">
                <a:solidFill>
                  <a:prstClr val="black"/>
                </a:solidFill>
              </a:rPr>
              <a:pPr>
                <a:defRPr/>
              </a:pPr>
              <a:t>38</a:t>
            </a:fld>
            <a:endParaRPr lang="en-AU"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smtClean="0"/>
              <a:t>The trends that are influencing Australia’s need for more skills–at all levels but especially for higher level skills—include the changing nature of work, increased globalisation of markets and new skills needs to respond to climate change impacts and broader issues of sustainability. On the supply side, it is important to consider the needs of workers who are unskilled or have low skills, older workers and novice workers. Migration plays a key role in managing the supply of skilled workers to our economy.</a:t>
            </a:r>
          </a:p>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901334-9133-4348-AFE9-76E163065385}" type="slidenum">
              <a:rPr lang="en-AU" smtClean="0">
                <a:solidFill>
                  <a:srgbClr val="000000"/>
                </a:solidFill>
              </a:rPr>
              <a:pPr fontAlgn="base">
                <a:spcBef>
                  <a:spcPct val="0"/>
                </a:spcBef>
                <a:spcAft>
                  <a:spcPct val="0"/>
                </a:spcAft>
                <a:defRPr/>
              </a:pPr>
              <a:t>39</a:t>
            </a:fld>
            <a:endParaRPr lang="en-AU"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902B97D-8FBF-46B8-A961-9940EAA72888}" type="slidenum">
              <a:rPr lang="en-AU">
                <a:solidFill>
                  <a:srgbClr val="000000"/>
                </a:solidFill>
              </a:rPr>
              <a:pPr>
                <a:defRPr/>
              </a:pPr>
              <a:t>3</a:t>
            </a:fld>
            <a:endParaRPr lang="en-AU"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4A2B2AB4-0D51-4CB0-9563-D5897C9A4E3F}" type="slidenum">
              <a:rPr lang="en-AU">
                <a:solidFill>
                  <a:prstClr val="black"/>
                </a:solidFill>
              </a:rPr>
              <a:pPr>
                <a:defRPr/>
              </a:pPr>
              <a:t>40</a:t>
            </a:fld>
            <a:endParaRPr lang="en-AU"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0F84EB0-3116-4AF6-992C-FFAE9F465F47}" type="slidenum">
              <a:rPr lang="en-AU" smtClean="0">
                <a:solidFill>
                  <a:prstClr val="black"/>
                </a:solidFill>
              </a:rPr>
              <a:pPr/>
              <a:t>41</a:t>
            </a:fld>
            <a:endParaRPr lang="en-AU">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689948-7BDC-4F73-A8E6-A7A76F0BB5F4}" type="slidenum">
              <a:rPr lang="en-AU" smtClean="0">
                <a:solidFill>
                  <a:prstClr val="black"/>
                </a:solidFill>
              </a:rPr>
              <a:pPr>
                <a:defRPr/>
              </a:pPr>
              <a:t>42</a:t>
            </a:fld>
            <a:endParaRPr lang="en-AU"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dirty="0"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09CF66E-CE1F-4608-B406-72F20B6D83FE}" type="slidenum">
              <a:rPr lang="en-AU">
                <a:solidFill>
                  <a:prstClr val="black"/>
                </a:solidFill>
              </a:rPr>
              <a:pPr>
                <a:defRPr/>
              </a:pPr>
              <a:t>43</a:t>
            </a:fld>
            <a:endParaRPr lang="en-AU"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DD689948-7BDC-4F73-A8E6-A7A76F0BB5F4}" type="slidenum">
              <a:rPr lang="en-AU" smtClean="0">
                <a:solidFill>
                  <a:prstClr val="black"/>
                </a:solidFill>
              </a:rPr>
              <a:pPr>
                <a:defRPr/>
              </a:pPr>
              <a:t>44</a:t>
            </a:fld>
            <a:endParaRPr lang="en-AU"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A71E221-993C-47DF-8E41-EA21C056EDDF}" type="slidenum">
              <a:rPr lang="en-AU" smtClean="0">
                <a:solidFill>
                  <a:prstClr val="black"/>
                </a:solidFill>
              </a:rPr>
              <a:pPr>
                <a:defRPr/>
              </a:pPr>
              <a:t>45</a:t>
            </a:fld>
            <a:endParaRPr lang="en-AU"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n-GB" sz="12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1A71E221-993C-47DF-8E41-EA21C056EDDF}" type="slidenum">
              <a:rPr lang="en-AU" smtClean="0">
                <a:solidFill>
                  <a:prstClr val="black"/>
                </a:solidFill>
              </a:rPr>
              <a:pPr>
                <a:defRPr/>
              </a:pPr>
              <a:t>46</a:t>
            </a:fld>
            <a:endParaRPr lang="en-AU"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DD689948-7BDC-4F73-A8E6-A7A76F0BB5F4}" type="slidenum">
              <a:rPr lang="en-AU" smtClean="0">
                <a:solidFill>
                  <a:prstClr val="black"/>
                </a:solidFill>
              </a:rPr>
              <a:pPr>
                <a:defRPr/>
              </a:pPr>
              <a:t>47</a:t>
            </a:fld>
            <a:endParaRPr lang="en-AU"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1A71E221-993C-47DF-8E41-EA21C056EDDF}" type="slidenum">
              <a:rPr lang="en-AU" smtClean="0"/>
              <a:pPr>
                <a:defRPr/>
              </a:pPr>
              <a:t>49</a:t>
            </a:fld>
            <a:endParaRPr lang="en-AU"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2A3E16-71C7-4DCD-9269-007692171A13}" type="slidenum">
              <a:rPr lang="en-US" smtClean="0">
                <a:solidFill>
                  <a:prstClr val="black"/>
                </a:solidFill>
              </a:rPr>
              <a:pPr fontAlgn="base">
                <a:spcBef>
                  <a:spcPct val="0"/>
                </a:spcBef>
                <a:spcAft>
                  <a:spcPct val="0"/>
                </a:spcAft>
                <a:defRPr/>
              </a:pPr>
              <a:t>50</a:t>
            </a:fld>
            <a:endParaRPr lang="en-US"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AU" b="0" dirty="0"/>
          </a:p>
        </p:txBody>
      </p:sp>
      <p:sp>
        <p:nvSpPr>
          <p:cNvPr id="4" name="Slide Number Placeholder 3"/>
          <p:cNvSpPr>
            <a:spLocks noGrp="1"/>
          </p:cNvSpPr>
          <p:nvPr>
            <p:ph type="sldNum" sz="quarter" idx="10"/>
          </p:nvPr>
        </p:nvSpPr>
        <p:spPr/>
        <p:txBody>
          <a:bodyPr/>
          <a:lstStyle/>
          <a:p>
            <a:fld id="{D7281A70-44BA-4FEE-B6B1-CBC825396D4A}" type="slidenum">
              <a:rPr lang="en-AU" smtClean="0"/>
              <a:pPr/>
              <a:t>5</a:t>
            </a:fld>
            <a:endParaRPr lang="en-A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5729EC-441C-46B2-BB50-58C0A639A85C}" type="slidenum">
              <a:rPr lang="en-AU">
                <a:solidFill>
                  <a:prstClr val="black"/>
                </a:solidFill>
              </a:rPr>
              <a:pPr>
                <a:defRPr/>
              </a:pPr>
              <a:t>51</a:t>
            </a:fld>
            <a:endParaRPr lang="en-AU">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4" name="Slide Number Placeholder 3"/>
          <p:cNvSpPr>
            <a:spLocks noGrp="1"/>
          </p:cNvSpPr>
          <p:nvPr>
            <p:ph type="sldNum" sz="quarter" idx="5"/>
          </p:nvPr>
        </p:nvSpPr>
        <p:spPr/>
        <p:txBody>
          <a:bodyPr/>
          <a:lstStyle/>
          <a:p>
            <a:pPr>
              <a:defRPr/>
            </a:pPr>
            <a:fld id="{B9E94943-6EB6-415C-A736-7F01497DD8E1}" type="slidenum">
              <a:rPr lang="en-AU">
                <a:solidFill>
                  <a:prstClr val="black"/>
                </a:solidFill>
              </a:rPr>
              <a:pPr>
                <a:defRPr/>
              </a:pPr>
              <a:t>52</a:t>
            </a:fld>
            <a:endParaRPr lang="en-AU">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7281A70-44BA-4FEE-B6B1-CBC825396D4A}" type="slidenum">
              <a:rPr lang="en-AU" smtClean="0"/>
              <a:pPr/>
              <a:t>54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7281A70-44BA-4FEE-B6B1-CBC825396D4A}" type="slidenum">
              <a:rPr lang="en-AU" smtClean="0"/>
              <a:pPr/>
              <a:t>6</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2A3E16-71C7-4DCD-9269-007692171A13}" type="slidenum">
              <a:rPr lang="en-US" smtClean="0">
                <a:solidFill>
                  <a:prstClr val="black"/>
                </a:solidFill>
              </a:rPr>
              <a:pPr fontAlgn="base">
                <a:spcBef>
                  <a:spcPct val="0"/>
                </a:spcBef>
                <a:spcAft>
                  <a:spcPct val="0"/>
                </a:spcAft>
                <a:defRPr/>
              </a:pPr>
              <a:t>8</a:t>
            </a:fld>
            <a:endParaRPr lang="en-US" dirty="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smtClean="0"/>
              <a:t>Source:</a:t>
            </a:r>
            <a:r>
              <a:rPr lang="en-AU" b="1" baseline="0" dirty="0" smtClean="0"/>
              <a:t> </a:t>
            </a:r>
            <a:r>
              <a:rPr lang="en-AU" baseline="0" dirty="0" smtClean="0"/>
              <a:t>Burke, G, Skills, Brotherhood, 14 August 2012 (Draft paper)</a:t>
            </a:r>
          </a:p>
          <a:p>
            <a:r>
              <a:rPr lang="en-AU" baseline="0" dirty="0" smtClean="0"/>
              <a:t>Pg 2 of paper...</a:t>
            </a:r>
          </a:p>
          <a:p>
            <a:r>
              <a:rPr lang="en-AU" baseline="0" dirty="0" smtClean="0"/>
              <a:t>Achievement in education and training has considerable effect on employment. The table shows that just under two thirds of the Australian population aged 25-64 in 2011 had a non-school qualification. Persons with qualifications were much more likely to be employed. E.g. 83% of persons with qualifications were employed and only 69% of those without qualifications. For females, 77% of those with qualifications were employed compared with 59% of those without.</a:t>
            </a:r>
          </a:p>
          <a:p>
            <a:r>
              <a:rPr lang="en-AU" baseline="0" dirty="0" smtClean="0"/>
              <a:t>VET qualifications at Cert I and II do not have a large impact on average but they can be shown to provide considerable benefits in employment for those person who had left school at year 10 or earlier.</a:t>
            </a:r>
            <a:endParaRPr lang="en-AU" dirty="0"/>
          </a:p>
        </p:txBody>
      </p:sp>
      <p:sp>
        <p:nvSpPr>
          <p:cNvPr id="4" name="Slide Number Placeholder 3"/>
          <p:cNvSpPr>
            <a:spLocks noGrp="1"/>
          </p:cNvSpPr>
          <p:nvPr>
            <p:ph type="sldNum" sz="quarter" idx="10"/>
          </p:nvPr>
        </p:nvSpPr>
        <p:spPr/>
        <p:txBody>
          <a:bodyPr/>
          <a:lstStyle/>
          <a:p>
            <a:fld id="{D7281A70-44BA-4FEE-B6B1-CBC825396D4A}" type="slidenum">
              <a:rPr lang="en-AU" smtClean="0"/>
              <a:pPr/>
              <a:t>9</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smtClean="0"/>
              <a:t>Source:</a:t>
            </a:r>
            <a:r>
              <a:rPr lang="en-AU" b="1" baseline="0" dirty="0" smtClean="0"/>
              <a:t> </a:t>
            </a:r>
            <a:r>
              <a:rPr lang="en-AU" baseline="0" dirty="0" smtClean="0"/>
              <a:t>Burke, G, Skills, Brotherhood, 14 August 2012 (Draft paper)</a:t>
            </a:r>
          </a:p>
          <a:p>
            <a:r>
              <a:rPr lang="en-AU" baseline="0" dirty="0" smtClean="0"/>
              <a:t>Pg 2 of paper...</a:t>
            </a:r>
          </a:p>
          <a:p>
            <a:r>
              <a:rPr lang="en-AU" baseline="0" dirty="0" smtClean="0"/>
              <a:t>A person’s level of literacy or numeracy is a broad indicator of educational achievement. The table shows the distribution across five levels of persons assessed bon the numeracy test. It shows that just over 60% of those at numeracy level 1, the lowest level, are employed whereas over 90% of those at levels 4/5 are employed.</a:t>
            </a:r>
          </a:p>
          <a:p>
            <a:r>
              <a:rPr lang="en-AU" baseline="0" dirty="0" smtClean="0"/>
              <a:t>Income varies by literacy level and by qualification level. In 2006 of all persons 25 to 59 at literacy level 4/5 about 66% were in the highest two income quintiles and 20% in the lowest two quintiles. At the lowest literacy level about 17% were in the highest two income quintiles income quintile and 50% in the lowest two quintiles.</a:t>
            </a:r>
            <a:endParaRPr lang="en-AU" dirty="0"/>
          </a:p>
        </p:txBody>
      </p:sp>
      <p:sp>
        <p:nvSpPr>
          <p:cNvPr id="4" name="Slide Number Placeholder 3"/>
          <p:cNvSpPr>
            <a:spLocks noGrp="1"/>
          </p:cNvSpPr>
          <p:nvPr>
            <p:ph type="sldNum" sz="quarter" idx="10"/>
          </p:nvPr>
        </p:nvSpPr>
        <p:spPr/>
        <p:txBody>
          <a:bodyPr/>
          <a:lstStyle/>
          <a:p>
            <a:fld id="{D7281A70-44BA-4FEE-B6B1-CBC825396D4A}" type="slidenum">
              <a:rPr lang="en-AU" smtClean="0"/>
              <a:pPr/>
              <a:t>10</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smtClean="0"/>
              <a:t>Source:</a:t>
            </a:r>
            <a:r>
              <a:rPr lang="en-AU" b="1" baseline="0" dirty="0" smtClean="0"/>
              <a:t> </a:t>
            </a:r>
            <a:r>
              <a:rPr lang="en-AU" baseline="0" dirty="0" smtClean="0"/>
              <a:t>Burke, G, Skills, Brotherhood, 14 August 2012 (Draft paper)</a:t>
            </a:r>
          </a:p>
          <a:p>
            <a:r>
              <a:rPr lang="en-AU" baseline="0" dirty="0" smtClean="0"/>
              <a:t>Pg 3 of paper...</a:t>
            </a:r>
          </a:p>
          <a:p>
            <a:r>
              <a:rPr lang="en-AU" baseline="0" dirty="0" smtClean="0"/>
              <a:t>The table shows the relation of qualifications to </a:t>
            </a:r>
            <a:r>
              <a:rPr lang="en-AU" i="1" baseline="0" dirty="0" smtClean="0"/>
              <a:t>earnings</a:t>
            </a:r>
            <a:r>
              <a:rPr lang="en-AU" baseline="0" dirty="0" smtClean="0"/>
              <a:t> among those who are employed. The variation of </a:t>
            </a:r>
            <a:r>
              <a:rPr lang="en-AU" i="1" baseline="0" dirty="0" smtClean="0"/>
              <a:t>income</a:t>
            </a:r>
            <a:r>
              <a:rPr lang="en-AU" baseline="0" dirty="0" smtClean="0"/>
              <a:t> for all adults (the employed plus those not employed), is greater than the variation in </a:t>
            </a:r>
            <a:r>
              <a:rPr lang="en-AU" i="1" baseline="0" dirty="0" smtClean="0"/>
              <a:t>earnings</a:t>
            </a:r>
            <a:r>
              <a:rPr lang="en-AU" baseline="0" dirty="0" smtClean="0"/>
              <a:t> because of the higher proportion of those with qualifications who are employed. </a:t>
            </a:r>
          </a:p>
          <a:p>
            <a:r>
              <a:rPr lang="en-AU" baseline="0" dirty="0" smtClean="0"/>
              <a:t>Rate of return studies using data on education and earnings show for most levels of qualifications that there is a high private rate of return (e.g. Lee and </a:t>
            </a:r>
            <a:r>
              <a:rPr lang="en-AU" baseline="0" dirty="0" err="1" smtClean="0"/>
              <a:t>Coelli</a:t>
            </a:r>
            <a:r>
              <a:rPr lang="en-AU" baseline="0" dirty="0" smtClean="0"/>
              <a:t> 2010). This appears to have changed little in recent years despite the considerable growth that has occurred in the % of employed persons with qualifications. </a:t>
            </a:r>
            <a:endParaRPr lang="en-AU" dirty="0"/>
          </a:p>
        </p:txBody>
      </p:sp>
      <p:sp>
        <p:nvSpPr>
          <p:cNvPr id="4" name="Slide Number Placeholder 3"/>
          <p:cNvSpPr>
            <a:spLocks noGrp="1"/>
          </p:cNvSpPr>
          <p:nvPr>
            <p:ph type="sldNum" sz="quarter" idx="10"/>
          </p:nvPr>
        </p:nvSpPr>
        <p:spPr/>
        <p:txBody>
          <a:bodyPr/>
          <a:lstStyle/>
          <a:p>
            <a:fld id="{D7281A70-44BA-4FEE-B6B1-CBC825396D4A}" type="slidenum">
              <a:rPr lang="en-AU" smtClean="0"/>
              <a:pPr/>
              <a:t>11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4AC521-6161-4073-9422-11B9C0BCAF68}" type="datetime1">
              <a:rPr lang="en-US" smtClean="0"/>
              <a:pPr/>
              <a:t>10/8/2012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CF8ADD-1F39-104E-8C49-406794AF62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End slide">
    <p:spTree>
      <p:nvGrpSpPr>
        <p:cNvPr id="1" name=""/>
        <p:cNvGrpSpPr/>
        <p:nvPr/>
      </p:nvGrpSpPr>
      <p:grpSpPr>
        <a:xfrm>
          <a:off x="0" y="0"/>
          <a:ext cx="0" cy="0"/>
          <a:chOff x="0" y="0"/>
          <a:chExt cx="0" cy="0"/>
        </a:xfrm>
      </p:grpSpPr>
      <p:pic>
        <p:nvPicPr>
          <p:cNvPr id="5" name="Picture 8" descr="end slide.jpg"/>
          <p:cNvPicPr>
            <a:picLocks noChangeAspect="1"/>
          </p:cNvPicPr>
          <p:nvPr userDrawn="1"/>
        </p:nvPicPr>
        <p:blipFill>
          <a:blip r:embed="rId2" cstate="print"/>
          <a:srcRect/>
          <a:stretch>
            <a:fillRect/>
          </a:stretch>
        </p:blipFill>
        <p:spPr bwMode="auto">
          <a:xfrm>
            <a:off x="-38100" y="-279400"/>
            <a:ext cx="9329738" cy="723265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0"/>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Footer Placeholder 5"/>
          <p:cNvSpPr>
            <a:spLocks noGrp="1"/>
          </p:cNvSpPr>
          <p:nvPr>
            <p:ph type="ftr" sz="quarter" idx="11"/>
          </p:nvPr>
        </p:nvSpPr>
        <p:spPr>
          <a:xfrm>
            <a:off x="5868988" y="6149975"/>
            <a:ext cx="1928812" cy="5715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cs typeface="Arial" charset="0"/>
              </a:defRPr>
            </a:lvl1pPr>
          </a:lstStyle>
          <a:p>
            <a:pPr>
              <a:defRPr/>
            </a:pPr>
            <a:endParaRPr lang="en-US"/>
          </a:p>
        </p:txBody>
      </p:sp>
      <p:sp>
        <p:nvSpPr>
          <p:cNvPr id="8" name="Slide Number Placeholder 6"/>
          <p:cNvSpPr>
            <a:spLocks noGrp="1"/>
          </p:cNvSpPr>
          <p:nvPr>
            <p:ph type="sldNum" sz="quarter" idx="12"/>
          </p:nvPr>
        </p:nvSpPr>
        <p:spPr>
          <a:xfrm>
            <a:off x="7927975" y="6140450"/>
            <a:ext cx="758825" cy="571500"/>
          </a:xfrm>
          <a:prstGeom prst="rect">
            <a:avLst/>
          </a:prstGeom>
        </p:spPr>
        <p:txBody>
          <a:bodyPr rtlCol="0"/>
          <a:lstStyle>
            <a:lvl1pPr fontAlgn="auto">
              <a:spcBef>
                <a:spcPts val="0"/>
              </a:spcBef>
              <a:spcAft>
                <a:spcPts val="0"/>
              </a:spcAft>
              <a:defRPr>
                <a:latin typeface="Arial"/>
                <a:cs typeface="Arial"/>
              </a:defRPr>
            </a:lvl1pPr>
          </a:lstStyle>
          <a:p>
            <a:pPr>
              <a:defRPr/>
            </a:pPr>
            <a:fld id="{718ABEA1-8306-49BC-97FA-3345751525D0}"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fontAlgn="auto">
              <a:spcBef>
                <a:spcPts val="0"/>
              </a:spcBef>
              <a:spcAft>
                <a:spcPts val="0"/>
              </a:spcAft>
              <a:defRPr>
                <a:solidFill>
                  <a:prstClr val="black">
                    <a:lumMod val="75000"/>
                    <a:lumOff val="25000"/>
                  </a:prstClr>
                </a:solidFill>
                <a:latin typeface="+mn-lt"/>
                <a:cs typeface="+mn-cs"/>
              </a:defRPr>
            </a:lvl1pPr>
          </a:lstStyle>
          <a:p>
            <a:pPr>
              <a:defRPr/>
            </a:pPr>
            <a:fld id="{0B9FEC6C-162A-45A1-8B26-0E0C73BC5253}"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795F0A4-28DE-4C88-B4A9-38C428D6DC36}"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5724525" y="0"/>
            <a:ext cx="3419475"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dirty="0">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lgn="r">
              <a:defRPr sz="2000">
                <a:solidFill>
                  <a:prstClr val="black">
                    <a:lumMod val="75000"/>
                    <a:lumOff val="25000"/>
                  </a:prstClr>
                </a:solidFill>
              </a:defRPr>
            </a:lvl1pPr>
          </a:lstStyle>
          <a:p>
            <a:pPr>
              <a:defRPr/>
            </a:pPr>
            <a:fld id="{3446DD4D-B56F-45A2-A20A-EABDC7EBDB4B}"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A855DEC-5EA7-409B-9AC4-5B89F35D1FFE}"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86C681F-A086-4E3C-8ADA-50C645153DE1}"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Layout with grey stripe">
    <p:spTree>
      <p:nvGrpSpPr>
        <p:cNvPr id="1" name=""/>
        <p:cNvGrpSpPr/>
        <p:nvPr/>
      </p:nvGrpSpPr>
      <p:grpSpPr>
        <a:xfrm>
          <a:off x="0" y="0"/>
          <a:ext cx="0" cy="0"/>
          <a:chOff x="0" y="0"/>
          <a:chExt cx="0" cy="0"/>
        </a:xfrm>
      </p:grpSpPr>
      <p:pic>
        <p:nvPicPr>
          <p:cNvPr id="4" name="Picture 8" descr="bg_greystrip2.jpg"/>
          <p:cNvPicPr>
            <a:picLocks noChangeAspect="1"/>
          </p:cNvPicPr>
          <p:nvPr userDrawn="1"/>
        </p:nvPicPr>
        <p:blipFill>
          <a:blip r:embed="rId2" cstate="print"/>
          <a:srcRect/>
          <a:stretch>
            <a:fillRect/>
          </a:stretch>
        </p:blipFill>
        <p:spPr bwMode="auto">
          <a:xfrm>
            <a:off x="12700" y="-207963"/>
            <a:ext cx="9161463" cy="7102476"/>
          </a:xfrm>
          <a:prstGeom prst="rect">
            <a:avLst/>
          </a:prstGeom>
          <a:noFill/>
          <a:ln w="9525">
            <a:noFill/>
            <a:miter lim="800000"/>
            <a:headEnd/>
            <a:tailEnd/>
          </a:ln>
        </p:spPr>
      </p:pic>
      <p:sp>
        <p:nvSpPr>
          <p:cNvPr id="5" name="Rectangle 4"/>
          <p:cNvSpPr/>
          <p:nvPr userDrawn="1"/>
        </p:nvSpPr>
        <p:spPr>
          <a:xfrm>
            <a:off x="12700" y="481013"/>
            <a:ext cx="1363663" cy="1484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0" y="274638"/>
            <a:ext cx="5571958" cy="861678"/>
          </a:xfrm>
        </p:spPr>
        <p:txBody>
          <a:bodyPr>
            <a:normAutofit/>
          </a:bodyPr>
          <a:lstStyle>
            <a:lvl1pPr>
              <a:defRPr sz="3200"/>
            </a:lvl1pPr>
          </a:lstStyle>
          <a:p>
            <a:r>
              <a:rPr lang="en-AU" smtClean="0"/>
              <a:t>Click to edit Master title style</a:t>
            </a:r>
            <a:endParaRPr lang="en-US"/>
          </a:p>
        </p:txBody>
      </p:sp>
      <p:sp>
        <p:nvSpPr>
          <p:cNvPr id="6" name="Content Placeholder 2"/>
          <p:cNvSpPr>
            <a:spLocks noGrp="1"/>
          </p:cNvSpPr>
          <p:nvPr>
            <p:ph idx="1"/>
          </p:nvPr>
        </p:nvSpPr>
        <p:spPr>
          <a:xfrm>
            <a:off x="457200" y="1296738"/>
            <a:ext cx="5571958" cy="4558630"/>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Date Placeholder 2"/>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pitchFamily="34" charset="0"/>
                <a:cs typeface="Arial" pitchFamily="34" charset="0"/>
              </a:defRPr>
            </a:lvl1pPr>
          </a:lstStyle>
          <a:p>
            <a:pPr fontAlgn="base">
              <a:spcBef>
                <a:spcPct val="0"/>
              </a:spcBef>
              <a:spcAft>
                <a:spcPct val="0"/>
              </a:spcAft>
              <a:defRPr/>
            </a:pPr>
            <a:fld id="{58F24CAC-914A-45E7-8011-901B5E0B71AB}" type="datetime1">
              <a:rPr lang="en-US"/>
              <a:pPr fontAlgn="base">
                <a:spcBef>
                  <a:spcPct val="0"/>
                </a:spcBef>
                <a:spcAft>
                  <a:spcPct val="0"/>
                </a:spcAft>
                <a:defRPr/>
              </a:pPr>
              <a:t>10/8/2012</a:t>
            </a:fld>
            <a:endParaRPr lang="en-US" dirty="0"/>
          </a:p>
        </p:txBody>
      </p:sp>
      <p:sp>
        <p:nvSpPr>
          <p:cNvPr id="8" name="Slide Number Placeholder 5"/>
          <p:cNvSpPr>
            <a:spLocks noGrp="1"/>
          </p:cNvSpPr>
          <p:nvPr>
            <p:ph type="sldNum" sz="quarter" idx="11"/>
          </p:nvPr>
        </p:nvSpPr>
        <p:spPr/>
        <p:txBody>
          <a:bodyPr/>
          <a:lstStyle>
            <a:lvl1pPr algn="r">
              <a:defRPr sz="2400">
                <a:solidFill>
                  <a:srgbClr val="FFFFFF"/>
                </a:solidFill>
                <a:latin typeface="Arial"/>
                <a:cs typeface="Arial"/>
              </a:defRPr>
            </a:lvl1pPr>
          </a:lstStyle>
          <a:p>
            <a:pPr>
              <a:defRPr/>
            </a:pPr>
            <a:fld id="{93491C6E-F790-47F5-AB5F-5B39B0F43A11}" type="slidenum">
              <a:rPr lang="en-US"/>
              <a:pPr>
                <a:defRPr/>
              </a:pPr>
              <a:t>‹#›</a:t>
            </a:fld>
            <a:endParaRPr lang="en-US" dirty="0"/>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lt_footer_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9" name="Content Placeholder 2"/>
          <p:cNvSpPr>
            <a:spLocks noGrp="1"/>
          </p:cNvSpPr>
          <p:nvPr>
            <p:ph idx="1"/>
          </p:nvPr>
        </p:nvSpPr>
        <p:spPr>
          <a:xfrm>
            <a:off x="457200" y="1296738"/>
            <a:ext cx="8229600" cy="4438315"/>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atin typeface="Arial" charset="0"/>
                <a:cs typeface="Arial" charset="0"/>
              </a:defRPr>
            </a:lvl1pPr>
          </a:lstStyle>
          <a:p>
            <a:pPr>
              <a:defRPr/>
            </a:pPr>
            <a:fld id="{DE1223BD-3D4A-40BE-BF9B-AD4443CBF10F}"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5724128" y="0"/>
            <a:ext cx="3419872"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EE67895-B281-40B0-ABCB-FA1879FE0B0D}" type="datetimeFigureOut">
              <a:rPr lang="en-US"/>
              <a:pPr>
                <a:defRPr/>
              </a:pPr>
              <a:t>10/8/2012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F25A5A9-84F4-4699-AB90-2EF5CA3D607D}"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0F8722A-E877-4D5B-8512-11B282717F1A}" type="datetimeFigureOut">
              <a:rPr lang="en-US"/>
              <a:pPr>
                <a:defRPr/>
              </a:pPr>
              <a:t>10/8/2012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F1C1DC7-DCFE-41DB-9940-E1DFABEDB3D5}"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cSld name="End slide">
    <p:spTree>
      <p:nvGrpSpPr>
        <p:cNvPr id="1" name=""/>
        <p:cNvGrpSpPr/>
        <p:nvPr/>
      </p:nvGrpSpPr>
      <p:grpSpPr>
        <a:xfrm>
          <a:off x="0" y="0"/>
          <a:ext cx="0" cy="0"/>
          <a:chOff x="0" y="0"/>
          <a:chExt cx="0" cy="0"/>
        </a:xfrm>
      </p:grpSpPr>
      <p:pic>
        <p:nvPicPr>
          <p:cNvPr id="5" name="Picture 8" descr="end slide.jpg"/>
          <p:cNvPicPr>
            <a:picLocks noChangeAspect="1"/>
          </p:cNvPicPr>
          <p:nvPr userDrawn="1"/>
        </p:nvPicPr>
        <p:blipFill>
          <a:blip r:embed="rId2" cstate="print"/>
          <a:srcRect/>
          <a:stretch>
            <a:fillRect/>
          </a:stretch>
        </p:blipFill>
        <p:spPr bwMode="auto">
          <a:xfrm>
            <a:off x="-38100" y="-279400"/>
            <a:ext cx="9329738" cy="723265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0"/>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Footer Placeholder 5"/>
          <p:cNvSpPr>
            <a:spLocks noGrp="1"/>
          </p:cNvSpPr>
          <p:nvPr>
            <p:ph type="ftr" sz="quarter" idx="11"/>
          </p:nvPr>
        </p:nvSpPr>
        <p:spPr>
          <a:xfrm>
            <a:off x="5868988" y="6149975"/>
            <a:ext cx="1928812" cy="5715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cs typeface="Arial" charset="0"/>
              </a:defRPr>
            </a:lvl1pPr>
          </a:lstStyle>
          <a:p>
            <a:pPr>
              <a:defRPr/>
            </a:pPr>
            <a:endParaRPr lang="en-US"/>
          </a:p>
        </p:txBody>
      </p:sp>
      <p:sp>
        <p:nvSpPr>
          <p:cNvPr id="8" name="Slide Number Placeholder 6"/>
          <p:cNvSpPr>
            <a:spLocks noGrp="1"/>
          </p:cNvSpPr>
          <p:nvPr>
            <p:ph type="sldNum" sz="quarter" idx="12"/>
          </p:nvPr>
        </p:nvSpPr>
        <p:spPr>
          <a:xfrm>
            <a:off x="7927975" y="6140450"/>
            <a:ext cx="758825" cy="571500"/>
          </a:xfrm>
          <a:prstGeom prst="rect">
            <a:avLst/>
          </a:prstGeom>
        </p:spPr>
        <p:txBody>
          <a:bodyPr rtlCol="0"/>
          <a:lstStyle>
            <a:lvl1pPr fontAlgn="auto">
              <a:spcBef>
                <a:spcPts val="0"/>
              </a:spcBef>
              <a:spcAft>
                <a:spcPts val="0"/>
              </a:spcAft>
              <a:defRPr>
                <a:latin typeface="Arial"/>
                <a:cs typeface="Arial"/>
              </a:defRPr>
            </a:lvl1pPr>
          </a:lstStyle>
          <a:p>
            <a:pPr>
              <a:defRPr/>
            </a:pPr>
            <a:fld id="{718ABEA1-8306-49BC-97FA-3345751525D0}"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bg1"/>
                </a:solidFill>
              </a:defRPr>
            </a:lvl1pPr>
          </a:lstStyle>
          <a:p>
            <a:fld id="{68CF8ADD-1F39-104E-8C49-406794AF6238}"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5724128" y="0"/>
            <a:ext cx="3419872"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EE67895-B281-40B0-ABCB-FA1879FE0B0D}" type="datetimeFigureOut">
              <a:rPr lang="en-US"/>
              <a:pPr>
                <a:defRPr/>
              </a:pPr>
              <a:t>10/8/2012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F25A5A9-84F4-4699-AB90-2EF5CA3D607D}"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0F8722A-E877-4D5B-8512-11B282717F1A}" type="datetimeFigureOut">
              <a:rPr lang="en-US"/>
              <a:pPr>
                <a:defRPr/>
              </a:pPr>
              <a:t>10/8/2012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F1C1DC7-DCFE-41DB-9940-E1DFABEDB3D5}"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cSld name="End slide">
    <p:spTree>
      <p:nvGrpSpPr>
        <p:cNvPr id="1" name=""/>
        <p:cNvGrpSpPr/>
        <p:nvPr/>
      </p:nvGrpSpPr>
      <p:grpSpPr>
        <a:xfrm>
          <a:off x="0" y="0"/>
          <a:ext cx="0" cy="0"/>
          <a:chOff x="0" y="0"/>
          <a:chExt cx="0" cy="0"/>
        </a:xfrm>
      </p:grpSpPr>
      <p:pic>
        <p:nvPicPr>
          <p:cNvPr id="5" name="Picture 8" descr="end slide.jpg"/>
          <p:cNvPicPr>
            <a:picLocks noChangeAspect="1"/>
          </p:cNvPicPr>
          <p:nvPr userDrawn="1"/>
        </p:nvPicPr>
        <p:blipFill>
          <a:blip r:embed="rId2" cstate="print"/>
          <a:srcRect/>
          <a:stretch>
            <a:fillRect/>
          </a:stretch>
        </p:blipFill>
        <p:spPr bwMode="auto">
          <a:xfrm>
            <a:off x="-38100" y="-279400"/>
            <a:ext cx="9329738" cy="723265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0"/>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Footer Placeholder 5"/>
          <p:cNvSpPr>
            <a:spLocks noGrp="1"/>
          </p:cNvSpPr>
          <p:nvPr>
            <p:ph type="ftr" sz="quarter" idx="11"/>
          </p:nvPr>
        </p:nvSpPr>
        <p:spPr>
          <a:xfrm>
            <a:off x="5868988" y="6149975"/>
            <a:ext cx="1928812" cy="5715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cs typeface="Arial" charset="0"/>
              </a:defRPr>
            </a:lvl1pPr>
          </a:lstStyle>
          <a:p>
            <a:pPr>
              <a:defRPr/>
            </a:pPr>
            <a:endParaRPr lang="en-US"/>
          </a:p>
        </p:txBody>
      </p:sp>
      <p:sp>
        <p:nvSpPr>
          <p:cNvPr id="8" name="Slide Number Placeholder 6"/>
          <p:cNvSpPr>
            <a:spLocks noGrp="1"/>
          </p:cNvSpPr>
          <p:nvPr>
            <p:ph type="sldNum" sz="quarter" idx="12"/>
          </p:nvPr>
        </p:nvSpPr>
        <p:spPr>
          <a:xfrm>
            <a:off x="7927975" y="6140450"/>
            <a:ext cx="758825" cy="571500"/>
          </a:xfrm>
          <a:prstGeom prst="rect">
            <a:avLst/>
          </a:prstGeom>
        </p:spPr>
        <p:txBody>
          <a:bodyPr rtlCol="0"/>
          <a:lstStyle>
            <a:lvl1pPr fontAlgn="auto">
              <a:spcBef>
                <a:spcPts val="0"/>
              </a:spcBef>
              <a:spcAft>
                <a:spcPts val="0"/>
              </a:spcAft>
              <a:defRPr>
                <a:latin typeface="Arial"/>
                <a:cs typeface="Arial"/>
              </a:defRPr>
            </a:lvl1pPr>
          </a:lstStyle>
          <a:p>
            <a:pPr>
              <a:defRPr/>
            </a:pPr>
            <a:fld id="{718ABEA1-8306-49BC-97FA-3345751525D0}"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BC5013E-25D8-4585-9107-8046C190FDF4}"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5724525" y="0"/>
            <a:ext cx="3419475"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lgn="r">
              <a:defRPr sz="2000">
                <a:solidFill>
                  <a:schemeClr val="tx1">
                    <a:lumMod val="75000"/>
                    <a:lumOff val="25000"/>
                  </a:schemeClr>
                </a:solidFill>
              </a:defRPr>
            </a:lvl1pPr>
          </a:lstStyle>
          <a:p>
            <a:pPr>
              <a:defRPr/>
            </a:pPr>
            <a:fld id="{0F31FA1C-D95E-407E-AA4B-19C5AA8BED70}"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6A76310-8995-4D2B-828A-8AFD990AC6AD}"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76D92E2-BB58-4D1E-BB69-8554EADCEA8C}"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bg1"/>
                </a:solidFill>
              </a:defRPr>
            </a:lvl1pPr>
          </a:lstStyle>
          <a:p>
            <a:fld id="{68CF8ADD-1F39-104E-8C49-406794AF6238}"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Alt_footer_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9" name="Content Placeholder 2"/>
          <p:cNvSpPr>
            <a:spLocks noGrp="1"/>
          </p:cNvSpPr>
          <p:nvPr>
            <p:ph idx="1"/>
          </p:nvPr>
        </p:nvSpPr>
        <p:spPr>
          <a:xfrm>
            <a:off x="457200" y="1296738"/>
            <a:ext cx="8229600" cy="4438315"/>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atin typeface="Arial" charset="0"/>
                <a:cs typeface="Arial" charset="0"/>
              </a:defRPr>
            </a:lvl1pPr>
          </a:lstStyle>
          <a:p>
            <a:pPr>
              <a:defRPr/>
            </a:pPr>
            <a:fld id="{679821BD-236F-483D-A47F-21365D7751F4}"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bg1"/>
                </a:solidFill>
              </a:defRPr>
            </a:lvl1pPr>
          </a:lstStyle>
          <a:p>
            <a:fld id="{68CF8ADD-1F39-104E-8C49-406794AF623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6AB4AAE-9332-4953-8C5C-626418D78E9F}" type="datetime1">
              <a:rPr lang="en-US" smtClean="0"/>
              <a:pPr/>
              <a:t>10/8/2012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8CF8ADD-1F39-104E-8C49-406794AF623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5724128" y="0"/>
            <a:ext cx="3419872"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AU" dirty="0"/>
          </a:p>
        </p:txBody>
      </p:sp>
      <p:sp>
        <p:nvSpPr>
          <p:cNvPr id="6"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lide Number Placeholder 5"/>
          <p:cNvSpPr>
            <a:spLocks noGrp="1"/>
          </p:cNvSpPr>
          <p:nvPr>
            <p:ph type="sldNum" sz="quarter" idx="10"/>
          </p:nvPr>
        </p:nvSpPr>
        <p:spPr/>
        <p:txBody>
          <a:bodyPr/>
          <a:lstStyle>
            <a:lvl1pPr>
              <a:defRPr/>
            </a:lvl1pPr>
          </a:lstStyle>
          <a:p>
            <a:pPr>
              <a:defRPr/>
            </a:pPr>
            <a:fld id="{31966915-EC59-4A33-BE86-E3DB550A822F}"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5724128" y="0"/>
            <a:ext cx="3419872"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616190-119E-4A9D-ADCE-4308E57CF845}" type="datetime1">
              <a:rPr lang="en-US" smtClean="0"/>
              <a:pPr/>
              <a:t>10/8/2012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CF8ADD-1F39-104E-8C49-406794AF623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10"/>
          </p:nvPr>
        </p:nvSpPr>
        <p:spPr/>
        <p:txBody>
          <a:bodyPr rtlCol="0"/>
          <a:lstStyle>
            <a:lvl1pPr fontAlgn="auto">
              <a:spcBef>
                <a:spcPts val="0"/>
              </a:spcBef>
              <a:spcAft>
                <a:spcPts val="0"/>
              </a:spcAft>
              <a:defRPr>
                <a:solidFill>
                  <a:prstClr val="black">
                    <a:lumMod val="75000"/>
                    <a:lumOff val="25000"/>
                  </a:prstClr>
                </a:solidFill>
                <a:latin typeface="+mn-lt"/>
                <a:cs typeface="+mn-cs"/>
              </a:defRPr>
            </a:lvl1pPr>
          </a:lstStyle>
          <a:p>
            <a:pPr>
              <a:defRPr/>
            </a:pPr>
            <a:fld id="{E8602E2A-D4A0-4752-BCC3-33A86052005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p:txBody>
          <a:bodyPr rtlCol="0"/>
          <a:lstStyle>
            <a:lvl1pPr fontAlgn="auto">
              <a:spcBef>
                <a:spcPts val="0"/>
              </a:spcBef>
              <a:spcAft>
                <a:spcPts val="0"/>
              </a:spcAft>
              <a:defRPr>
                <a:solidFill>
                  <a:prstClr val="black">
                    <a:lumMod val="75000"/>
                    <a:lumOff val="25000"/>
                  </a:prstClr>
                </a:solidFill>
                <a:latin typeface="+mn-lt"/>
                <a:cs typeface="+mn-cs"/>
              </a:defRPr>
            </a:lvl1pPr>
          </a:lstStyle>
          <a:p>
            <a:pPr>
              <a:defRPr/>
            </a:pPr>
            <a:fld id="{3F7F6858-89F9-4113-AF93-926EB8F27764}"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rtlCol="0"/>
          <a:lstStyle>
            <a:lvl1pPr fontAlgn="auto">
              <a:spcBef>
                <a:spcPts val="0"/>
              </a:spcBef>
              <a:spcAft>
                <a:spcPts val="0"/>
              </a:spcAft>
              <a:defRPr>
                <a:solidFill>
                  <a:prstClr val="black">
                    <a:lumMod val="75000"/>
                    <a:lumOff val="25000"/>
                  </a:prstClr>
                </a:solidFill>
                <a:latin typeface="+mn-lt"/>
                <a:cs typeface="+mn-cs"/>
              </a:defRPr>
            </a:lvl1pPr>
          </a:lstStyle>
          <a:p>
            <a:pPr>
              <a:defRPr/>
            </a:pPr>
            <a:fld id="{7929791C-B9A8-4428-BB80-72CB81237D30}"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FBD4AF6-2E8F-401C-9B9D-2D01669E8AC4}"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5724525" y="0"/>
            <a:ext cx="3419475"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lgn="r">
              <a:defRPr sz="2000">
                <a:solidFill>
                  <a:schemeClr val="tx1">
                    <a:lumMod val="75000"/>
                    <a:lumOff val="25000"/>
                  </a:schemeClr>
                </a:solidFill>
              </a:defRPr>
            </a:lvl1pPr>
          </a:lstStyle>
          <a:p>
            <a:pPr>
              <a:defRPr/>
            </a:pPr>
            <a:fld id="{680594D0-ED4C-4A41-922E-637395170FDC}"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22B709D-12B3-492B-BA82-720F70C80749}"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22650D4-65D2-4EB0-A0CB-C9A25260F91A}"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lt_footer_5">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9" name="Content Placeholder 2"/>
          <p:cNvSpPr>
            <a:spLocks noGrp="1"/>
          </p:cNvSpPr>
          <p:nvPr>
            <p:ph idx="1"/>
          </p:nvPr>
        </p:nvSpPr>
        <p:spPr>
          <a:xfrm>
            <a:off x="457200" y="1296738"/>
            <a:ext cx="8229600" cy="4438315"/>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F7236EF-1672-4069-866D-DC146EB62D5E}" type="datetime1">
              <a:rPr lang="en-US" smtClean="0"/>
              <a:pPr>
                <a:defRPr/>
              </a:pPr>
              <a:t>10/8/2012</a:t>
            </a:fld>
            <a:endParaRPr lang="en-US" dirty="0"/>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41BF63D2-1A24-4766-9294-37BACEFF5203}"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Layout with grey stripe">
    <p:spTree>
      <p:nvGrpSpPr>
        <p:cNvPr id="1" name=""/>
        <p:cNvGrpSpPr/>
        <p:nvPr/>
      </p:nvGrpSpPr>
      <p:grpSpPr>
        <a:xfrm>
          <a:off x="0" y="0"/>
          <a:ext cx="0" cy="0"/>
          <a:chOff x="0" y="0"/>
          <a:chExt cx="0" cy="0"/>
        </a:xfrm>
      </p:grpSpPr>
      <p:pic>
        <p:nvPicPr>
          <p:cNvPr id="4" name="Picture 8" descr="bg_greystrip2.jpg"/>
          <p:cNvPicPr>
            <a:picLocks noChangeAspect="1"/>
          </p:cNvPicPr>
          <p:nvPr userDrawn="1"/>
        </p:nvPicPr>
        <p:blipFill>
          <a:blip r:embed="rId2" cstate="print"/>
          <a:srcRect/>
          <a:stretch>
            <a:fillRect/>
          </a:stretch>
        </p:blipFill>
        <p:spPr bwMode="auto">
          <a:xfrm>
            <a:off x="12700" y="-207963"/>
            <a:ext cx="9161463" cy="7102476"/>
          </a:xfrm>
          <a:prstGeom prst="rect">
            <a:avLst/>
          </a:prstGeom>
          <a:noFill/>
          <a:ln w="9525">
            <a:noFill/>
            <a:miter lim="800000"/>
            <a:headEnd/>
            <a:tailEnd/>
          </a:ln>
        </p:spPr>
      </p:pic>
      <p:sp>
        <p:nvSpPr>
          <p:cNvPr id="5" name="Rectangle 4"/>
          <p:cNvSpPr/>
          <p:nvPr userDrawn="1"/>
        </p:nvSpPr>
        <p:spPr>
          <a:xfrm>
            <a:off x="12700" y="481013"/>
            <a:ext cx="1363663" cy="1484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0" y="274638"/>
            <a:ext cx="5571958" cy="861678"/>
          </a:xfrm>
        </p:spPr>
        <p:txBody>
          <a:bodyPr>
            <a:normAutofit/>
          </a:bodyPr>
          <a:lstStyle>
            <a:lvl1pPr>
              <a:defRPr sz="3200"/>
            </a:lvl1pPr>
          </a:lstStyle>
          <a:p>
            <a:r>
              <a:rPr lang="en-AU" smtClean="0"/>
              <a:t>Click to edit Master title style</a:t>
            </a:r>
            <a:endParaRPr lang="en-US"/>
          </a:p>
        </p:txBody>
      </p:sp>
      <p:sp>
        <p:nvSpPr>
          <p:cNvPr id="6" name="Content Placeholder 2"/>
          <p:cNvSpPr>
            <a:spLocks noGrp="1"/>
          </p:cNvSpPr>
          <p:nvPr>
            <p:ph idx="1"/>
          </p:nvPr>
        </p:nvSpPr>
        <p:spPr>
          <a:xfrm>
            <a:off x="457200" y="1296738"/>
            <a:ext cx="5571958" cy="4558630"/>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Date Placeholder 2"/>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E149925E-107B-41AB-A557-E218925A263C}" type="datetime1">
              <a:rPr lang="en-US">
                <a:solidFill>
                  <a:prstClr val="black"/>
                </a:solidFill>
              </a:rPr>
              <a:pPr fontAlgn="base">
                <a:spcBef>
                  <a:spcPct val="0"/>
                </a:spcBef>
                <a:spcAft>
                  <a:spcPct val="0"/>
                </a:spcAft>
                <a:defRPr/>
              </a:pPr>
              <a:t>10/8/2012</a:t>
            </a:fld>
            <a:endParaRPr lang="en-US" dirty="0">
              <a:solidFill>
                <a:prstClr val="black"/>
              </a:solidFill>
            </a:endParaRPr>
          </a:p>
        </p:txBody>
      </p:sp>
      <p:sp>
        <p:nvSpPr>
          <p:cNvPr id="8" name="Slide Number Placeholder 5"/>
          <p:cNvSpPr>
            <a:spLocks noGrp="1"/>
          </p:cNvSpPr>
          <p:nvPr>
            <p:ph type="sldNum" sz="quarter" idx="11"/>
          </p:nvPr>
        </p:nvSpPr>
        <p:spPr/>
        <p:txBody>
          <a:bodyPr/>
          <a:lstStyle>
            <a:lvl1pPr algn="r">
              <a:defRPr sz="2400">
                <a:solidFill>
                  <a:srgbClr val="FFFFFF"/>
                </a:solidFill>
                <a:latin typeface="Arial"/>
                <a:cs typeface="Arial"/>
              </a:defRPr>
            </a:lvl1pPr>
          </a:lstStyle>
          <a:p>
            <a:pPr>
              <a:defRPr/>
            </a:pPr>
            <a:fld id="{51672871-D545-4E5E-BBA6-5D3AE956FC0A}"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A57"/>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C272121-E8F1-46F7-A232-C61F03E4991D}"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100A63-8ADB-458A-8E04-A1F403655D63}"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BD10FD1-8BB2-4C94-A39A-F72E9AA94338}"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117055B-253B-40C2-B1E5-5A27F5665F8A}"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5724525" y="0"/>
            <a:ext cx="3419475"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lgn="r">
              <a:defRPr sz="2000">
                <a:solidFill>
                  <a:schemeClr val="tx1">
                    <a:lumMod val="75000"/>
                    <a:lumOff val="25000"/>
                  </a:schemeClr>
                </a:solidFill>
              </a:defRPr>
            </a:lvl1pPr>
          </a:lstStyle>
          <a:p>
            <a:pPr>
              <a:defRPr/>
            </a:pPr>
            <a:fld id="{8676AC60-43EF-4E7E-9554-C87B010A76AC}"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F23A31D-C992-4BEB-81D7-F1BD2BEFA5FC}"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2C5A3AF-AC2D-4919-9D44-7C4790BA2F96}"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Layout with grey stripe">
    <p:spTree>
      <p:nvGrpSpPr>
        <p:cNvPr id="1" name=""/>
        <p:cNvGrpSpPr/>
        <p:nvPr/>
      </p:nvGrpSpPr>
      <p:grpSpPr>
        <a:xfrm>
          <a:off x="0" y="0"/>
          <a:ext cx="0" cy="0"/>
          <a:chOff x="0" y="0"/>
          <a:chExt cx="0" cy="0"/>
        </a:xfrm>
      </p:grpSpPr>
      <p:pic>
        <p:nvPicPr>
          <p:cNvPr id="4" name="Picture 8" descr="bg_greystrip2.jpg"/>
          <p:cNvPicPr>
            <a:picLocks noChangeAspect="1"/>
          </p:cNvPicPr>
          <p:nvPr userDrawn="1"/>
        </p:nvPicPr>
        <p:blipFill>
          <a:blip r:embed="rId2" cstate="print"/>
          <a:srcRect/>
          <a:stretch>
            <a:fillRect/>
          </a:stretch>
        </p:blipFill>
        <p:spPr bwMode="auto">
          <a:xfrm>
            <a:off x="12700" y="-207963"/>
            <a:ext cx="9161463" cy="7102476"/>
          </a:xfrm>
          <a:prstGeom prst="rect">
            <a:avLst/>
          </a:prstGeom>
          <a:noFill/>
          <a:ln w="9525">
            <a:noFill/>
            <a:miter lim="800000"/>
            <a:headEnd/>
            <a:tailEnd/>
          </a:ln>
        </p:spPr>
      </p:pic>
      <p:sp>
        <p:nvSpPr>
          <p:cNvPr id="5" name="Rectangle 4"/>
          <p:cNvSpPr/>
          <p:nvPr userDrawn="1"/>
        </p:nvSpPr>
        <p:spPr>
          <a:xfrm>
            <a:off x="12700" y="481013"/>
            <a:ext cx="1363663" cy="1484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0" y="274638"/>
            <a:ext cx="5571958" cy="861678"/>
          </a:xfrm>
        </p:spPr>
        <p:txBody>
          <a:bodyPr>
            <a:normAutofit/>
          </a:bodyPr>
          <a:lstStyle>
            <a:lvl1pPr>
              <a:defRPr sz="3200"/>
            </a:lvl1pPr>
          </a:lstStyle>
          <a:p>
            <a:r>
              <a:rPr lang="en-AU" smtClean="0"/>
              <a:t>Click to edit Master title style</a:t>
            </a:r>
            <a:endParaRPr lang="en-US"/>
          </a:p>
        </p:txBody>
      </p:sp>
      <p:sp>
        <p:nvSpPr>
          <p:cNvPr id="6" name="Content Placeholder 2"/>
          <p:cNvSpPr>
            <a:spLocks noGrp="1"/>
          </p:cNvSpPr>
          <p:nvPr>
            <p:ph idx="1"/>
          </p:nvPr>
        </p:nvSpPr>
        <p:spPr>
          <a:xfrm>
            <a:off x="457200" y="1296738"/>
            <a:ext cx="5571958" cy="4558630"/>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Date Placeholder 2"/>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Arial" pitchFamily="34" charset="0"/>
              </a:defRPr>
            </a:lvl1pPr>
          </a:lstStyle>
          <a:p>
            <a:pPr fontAlgn="base">
              <a:spcBef>
                <a:spcPct val="0"/>
              </a:spcBef>
              <a:spcAft>
                <a:spcPct val="0"/>
              </a:spcAft>
              <a:defRPr/>
            </a:pPr>
            <a:fld id="{58F24CAC-914A-45E7-8011-901B5E0B71AB}" type="datetime1">
              <a:rPr lang="en-US">
                <a:solidFill>
                  <a:prstClr val="black"/>
                </a:solidFill>
              </a:rPr>
              <a:pPr fontAlgn="base">
                <a:spcBef>
                  <a:spcPct val="0"/>
                </a:spcBef>
                <a:spcAft>
                  <a:spcPct val="0"/>
                </a:spcAft>
                <a:defRPr/>
              </a:pPr>
              <a:t>10/8/2012</a:t>
            </a:fld>
            <a:endParaRPr lang="en-US" dirty="0">
              <a:solidFill>
                <a:prstClr val="black"/>
              </a:solidFill>
            </a:endParaRPr>
          </a:p>
        </p:txBody>
      </p:sp>
      <p:sp>
        <p:nvSpPr>
          <p:cNvPr id="8" name="Slide Number Placeholder 5"/>
          <p:cNvSpPr>
            <a:spLocks noGrp="1"/>
          </p:cNvSpPr>
          <p:nvPr>
            <p:ph type="sldNum" sz="quarter" idx="11"/>
          </p:nvPr>
        </p:nvSpPr>
        <p:spPr/>
        <p:txBody>
          <a:bodyPr/>
          <a:lstStyle>
            <a:lvl1pPr algn="r">
              <a:defRPr sz="2400">
                <a:solidFill>
                  <a:srgbClr val="FFFFFF"/>
                </a:solidFill>
                <a:latin typeface="Arial"/>
                <a:cs typeface="Arial"/>
              </a:defRPr>
            </a:lvl1pPr>
          </a:lstStyle>
          <a:p>
            <a:pPr>
              <a:defRPr/>
            </a:pPr>
            <a:fld id="{3A859AF8-E6E6-4833-B144-055E53D390E9}"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5724128" y="0"/>
            <a:ext cx="3419872"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EE67895-B281-40B0-ABCB-FA1879FE0B0D}" type="datetimeFigureOut">
              <a:rPr lang="en-US"/>
              <a:pPr>
                <a:defRPr/>
              </a:pPr>
              <a:t>10/8/2012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F25A5A9-84F4-4699-AB90-2EF5CA3D607D}"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0F8722A-E877-4D5B-8512-11B282717F1A}" type="datetimeFigureOut">
              <a:rPr lang="en-US"/>
              <a:pPr>
                <a:defRPr/>
              </a:pPr>
              <a:t>10/8/2012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F1C1DC7-DCFE-41DB-9940-E1DFABEDB3D5}"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5724128" y="0"/>
            <a:ext cx="3419872"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EE67895-B281-40B0-ABCB-FA1879FE0B0D}" type="datetimeFigureOut">
              <a:rPr lang="en-US"/>
              <a:pPr>
                <a:defRPr/>
              </a:pPr>
              <a:t>10/8/2012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F25A5A9-84F4-4699-AB90-2EF5CA3D60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5724128" y="0"/>
            <a:ext cx="3419872"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0F8722A-E877-4D5B-8512-11B282717F1A}" type="datetimeFigureOut">
              <a:rPr lang="en-US"/>
              <a:pPr>
                <a:defRPr/>
              </a:pPr>
              <a:t>10/8/2012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F1C1DC7-DCFE-41DB-9940-E1DFABEDB3D5}"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5724128" y="0"/>
            <a:ext cx="3419872"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EE67895-B281-40B0-ABCB-FA1879FE0B0D}" type="datetimeFigureOut">
              <a:rPr lang="en-US"/>
              <a:pPr>
                <a:defRPr/>
              </a:pPr>
              <a:t>10/8/2012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F25A5A9-84F4-4699-AB90-2EF5CA3D607D}"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0F8722A-E877-4D5B-8512-11B282717F1A}" type="datetimeFigureOut">
              <a:rPr lang="en-US"/>
              <a:pPr>
                <a:defRPr/>
              </a:pPr>
              <a:t>10/8/2012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F1C1DC7-DCFE-41DB-9940-E1DFABEDB3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42A0ED53-4160-483A-B1D8-6B1185B9ACC5}"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5724525" y="0"/>
            <a:ext cx="3419475"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lgn="r">
              <a:defRPr sz="2000">
                <a:solidFill>
                  <a:schemeClr val="tx1">
                    <a:lumMod val="75000"/>
                    <a:lumOff val="25000"/>
                  </a:schemeClr>
                </a:solidFill>
              </a:defRPr>
            </a:lvl1pPr>
          </a:lstStyle>
          <a:p>
            <a:pPr>
              <a:defRPr/>
            </a:pPr>
            <a:fld id="{991E43E1-B31F-410A-906A-93CC432E3B18}"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194384-9A7C-46E7-96C7-4378C0BA5CD8}"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20DADB6-A5CE-4122-A2E4-18C8C6208CDC}"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49500"/>
            <a:ext cx="4038600"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49500"/>
            <a:ext cx="4038600" cy="3311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513"/>
            <a:ext cx="2057400" cy="4608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52513"/>
            <a:ext cx="6019800" cy="4608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513"/>
            <a:ext cx="8229600" cy="1139825"/>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2349500"/>
            <a:ext cx="8229600" cy="3311525"/>
          </a:xfrm>
        </p:spPr>
        <p:txBody>
          <a:bodyPr/>
          <a:lstStyle/>
          <a:p>
            <a:endParaRPr lang="en-AU"/>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AU" alt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AU" alt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5634D46-6CC6-4094-A653-764654BC12A5}"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528B1B93-0E37-48F1-8224-94FF99CCDB70}"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F6CC31F-A350-4889-AB7E-FC508E83F246}"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DAED261-4956-4197-8C02-376C4A4AEBE0}"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0F8722A-E877-4D5B-8512-11B282717F1A}" type="datetimeFigureOut">
              <a:rPr lang="en-US"/>
              <a:pPr>
                <a:defRPr/>
              </a:pPr>
              <a:t>10/8/2012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F1C1DC7-DCFE-41DB-9940-E1DFABEDB3D5}"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5724525" y="0"/>
            <a:ext cx="3419475"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lgn="r">
              <a:defRPr sz="2000">
                <a:solidFill>
                  <a:schemeClr val="tx1">
                    <a:lumMod val="75000"/>
                    <a:lumOff val="25000"/>
                  </a:schemeClr>
                </a:solidFill>
              </a:defRPr>
            </a:lvl1pPr>
          </a:lstStyle>
          <a:p>
            <a:pPr>
              <a:defRPr/>
            </a:pPr>
            <a:fld id="{41E4E52F-3ED7-4970-8217-CBD79CBB9F79}"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C0B52E3-42EE-4F80-9BCE-2609ADBC7257}"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1F19B2E-7B5F-43EF-9C2C-692EC44B7EAA}"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400" kern="1200" dirty="0">
                <a:solidFill>
                  <a:srgbClr val="003A57"/>
                </a:solidFill>
                <a:latin typeface="+mj-lt"/>
                <a:ea typeface="+mj-ea"/>
                <a:cs typeface="+mj-cs"/>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DAED261-4956-4197-8C02-376C4A4AEBE0}"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5724525" y="0"/>
            <a:ext cx="3419475"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solidFill>
                <a:prstClr val="white"/>
              </a:solidFill>
            </a:endParaRP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lgn="r">
              <a:defRPr sz="2000">
                <a:solidFill>
                  <a:schemeClr val="tx1">
                    <a:lumMod val="75000"/>
                    <a:lumOff val="25000"/>
                  </a:schemeClr>
                </a:solidFill>
              </a:defRPr>
            </a:lvl1pPr>
          </a:lstStyle>
          <a:p>
            <a:pPr>
              <a:defRPr/>
            </a:pPr>
            <a:fld id="{41E4E52F-3ED7-4970-8217-CBD79CBB9F79}"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4"/>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C0B52E3-42EE-4F80-9BCE-2609ADBC7257}"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1F19B2E-7B5F-43EF-9C2C-692EC44B7EAA}"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Alt_footer_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9" name="Content Placeholder 2"/>
          <p:cNvSpPr>
            <a:spLocks noGrp="1"/>
          </p:cNvSpPr>
          <p:nvPr>
            <p:ph idx="1"/>
          </p:nvPr>
        </p:nvSpPr>
        <p:spPr>
          <a:xfrm>
            <a:off x="457200" y="1296738"/>
            <a:ext cx="8229600" cy="4438315"/>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prstClr val="black"/>
              </a:solidFill>
            </a:endParaRPr>
          </a:p>
        </p:txBody>
      </p:sp>
      <p:sp>
        <p:nvSpPr>
          <p:cNvPr id="5" name="Slide Number Placeholder 5"/>
          <p:cNvSpPr>
            <a:spLocks noGrp="1"/>
          </p:cNvSpPr>
          <p:nvPr>
            <p:ph type="sldNum" sz="quarter" idx="11"/>
          </p:nvPr>
        </p:nvSpPr>
        <p:spPr/>
        <p:txBody>
          <a:bodyPr/>
          <a:lstStyle>
            <a:lvl1pPr>
              <a:defRPr>
                <a:latin typeface="Arial" charset="0"/>
                <a:cs typeface="Arial" charset="0"/>
              </a:defRPr>
            </a:lvl1pPr>
          </a:lstStyle>
          <a:p>
            <a:pPr>
              <a:defRPr/>
            </a:pPr>
            <a:fld id="{8E3EF532-0B04-46F3-B731-77422CC0A972}"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F5F"/>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Slide Number Placeholder 5"/>
          <p:cNvSpPr>
            <a:spLocks noGrp="1"/>
          </p:cNvSpPr>
          <p:nvPr>
            <p:ph type="sldNum" sz="quarter" idx="10"/>
          </p:nvPr>
        </p:nvSpPr>
        <p:spPr/>
        <p:txBody>
          <a:bodyPr rtlCol="0"/>
          <a:lstStyle>
            <a:lvl1pPr fontAlgn="auto">
              <a:spcBef>
                <a:spcPts val="0"/>
              </a:spcBef>
              <a:spcAft>
                <a:spcPts val="0"/>
              </a:spcAft>
              <a:defRPr>
                <a:solidFill>
                  <a:prstClr val="black">
                    <a:lumMod val="75000"/>
                    <a:lumOff val="25000"/>
                  </a:prstClr>
                </a:solidFill>
                <a:latin typeface="+mn-lt"/>
                <a:cs typeface="+mn-cs"/>
              </a:defRPr>
            </a:lvl1pPr>
          </a:lstStyle>
          <a:p>
            <a:pPr>
              <a:defRPr/>
            </a:pPr>
            <a:fld id="{3BA418E5-1540-41BA-823C-185DF7AD5809}"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Slide Number Placeholder 5"/>
          <p:cNvSpPr>
            <a:spLocks noGrp="1"/>
          </p:cNvSpPr>
          <p:nvPr>
            <p:ph type="sldNum" sz="quarter" idx="10"/>
          </p:nvPr>
        </p:nvSpPr>
        <p:spPr/>
        <p:txBody>
          <a:bodyPr rtlCol="0"/>
          <a:lstStyle>
            <a:lvl1pPr fontAlgn="auto">
              <a:spcBef>
                <a:spcPts val="0"/>
              </a:spcBef>
              <a:spcAft>
                <a:spcPts val="0"/>
              </a:spcAft>
              <a:defRPr>
                <a:solidFill>
                  <a:prstClr val="black">
                    <a:lumMod val="75000"/>
                    <a:lumOff val="25000"/>
                  </a:prstClr>
                </a:solidFill>
                <a:latin typeface="+mn-lt"/>
                <a:cs typeface="+mn-cs"/>
              </a:defRPr>
            </a:lvl1pPr>
          </a:lstStyle>
          <a:p>
            <a:pPr>
              <a:defRPr/>
            </a:pPr>
            <a:fld id="{A90AD090-3150-4190-9701-D20BCF60953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10.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2.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2.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theme" Target="../theme/theme13.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theme" Target="../theme/theme1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2.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theme" Target="../theme/theme1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2.png"/><Relationship Id="rId5" Type="http://schemas.openxmlformats.org/officeDocument/2006/relationships/theme" Target="../theme/theme17.xml"/><Relationship Id="rId4" Type="http://schemas.openxmlformats.org/officeDocument/2006/relationships/slideLayout" Target="../slideLayouts/slideLayout7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1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5.png"/></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5" Type="http://schemas.openxmlformats.org/officeDocument/2006/relationships/image" Target="../media/image2.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image" Target="../media/image2.png"/><Relationship Id="rId5" Type="http://schemas.openxmlformats.org/officeDocument/2006/relationships/theme" Target="../theme/theme20.xml"/><Relationship Id="rId4" Type="http://schemas.openxmlformats.org/officeDocument/2006/relationships/slideLayout" Target="../slideLayouts/slideLayout92.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95.xml"/><Relationship Id="rId7" Type="http://schemas.openxmlformats.org/officeDocument/2006/relationships/image" Target="../media/image2.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theme" Target="../theme/theme21.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5" Type="http://schemas.openxmlformats.org/officeDocument/2006/relationships/image" Target="../media/image2.png"/><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03.xml"/><Relationship Id="rId7" Type="http://schemas.openxmlformats.org/officeDocument/2006/relationships/image" Target="../media/image2.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theme" Target="../theme/theme23.xml"/><Relationship Id="rId5" Type="http://schemas.openxmlformats.org/officeDocument/2006/relationships/slideLayout" Target="../slideLayouts/slideLayout105.xml"/><Relationship Id="rId4" Type="http://schemas.openxmlformats.org/officeDocument/2006/relationships/slideLayout" Target="../slideLayouts/slideLayout104.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5" Type="http://schemas.openxmlformats.org/officeDocument/2006/relationships/image" Target="../media/image2.png"/><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5" Type="http://schemas.openxmlformats.org/officeDocument/2006/relationships/image" Target="../media/image2.png"/><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 Id="rId9"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 Id="rId9"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128.xml"/><Relationship Id="rId7" Type="http://schemas.openxmlformats.org/officeDocument/2006/relationships/image" Target="../media/image2.png"/><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theme" Target="../theme/theme28.xml"/><Relationship Id="rId5" Type="http://schemas.openxmlformats.org/officeDocument/2006/relationships/slideLayout" Target="../slideLayouts/slideLayout130.xml"/><Relationship Id="rId4" Type="http://schemas.openxmlformats.org/officeDocument/2006/relationships/slideLayout" Target="../slideLayouts/slideLayout129.xml"/></Relationships>
</file>

<file path=ppt/slideMasters/_rels/slideMaster29.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5" Type="http://schemas.openxmlformats.org/officeDocument/2006/relationships/image" Target="../media/image2.png"/><Relationship Id="rId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png"/><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wpa_cover.png"/>
          <p:cNvPicPr>
            <a:picLocks noChangeAspect="1"/>
          </p:cNvPicPr>
          <p:nvPr/>
        </p:nvPicPr>
        <p:blipFill>
          <a:blip r:embed="rId6" cstate="print"/>
          <a:stretch>
            <a:fillRect/>
          </a:stretch>
        </p:blipFill>
        <p:spPr>
          <a:xfrm>
            <a:off x="-108661" y="-96692"/>
            <a:ext cx="9365528" cy="7040146"/>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6" name="Slide Number Placeholder 5"/>
          <p:cNvSpPr>
            <a:spLocks noGrp="1"/>
          </p:cNvSpPr>
          <p:nvPr>
            <p:ph type="sldNum" sz="quarter" idx="4"/>
          </p:nvPr>
        </p:nvSpPr>
        <p:spPr>
          <a:xfrm>
            <a:off x="8172450" y="6356350"/>
            <a:ext cx="51435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lumMod val="75000"/>
                    <a:lumOff val="25000"/>
                  </a:schemeClr>
                </a:solidFill>
                <a:latin typeface="+mn-lt"/>
                <a:cs typeface="+mn-cs"/>
              </a:defRPr>
            </a:lvl1pPr>
          </a:lstStyle>
          <a:p>
            <a:pPr>
              <a:defRPr/>
            </a:pPr>
            <a:fld id="{8FB08D78-EDFA-4CDD-A3FD-96E93CE0A4B7}"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pic>
        <p:nvPicPr>
          <p:cNvPr id="2052" name="Picture 6" descr="awpa_corner.png"/>
          <p:cNvPicPr>
            <a:picLocks noChangeAspect="1"/>
          </p:cNvPicPr>
          <p:nvPr/>
        </p:nvPicPr>
        <p:blipFill>
          <a:blip r:embed="rId7" cstate="print"/>
          <a:srcRect/>
          <a:stretch>
            <a:fillRect/>
          </a:stretch>
        </p:blipFill>
        <p:spPr bwMode="auto">
          <a:xfrm>
            <a:off x="-7938" y="4119563"/>
            <a:ext cx="3279776" cy="274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lgn="ctr" defTabSz="457200" rtl="0" eaLnBrk="0" fontAlgn="base" hangingPunct="0">
        <a:spcBef>
          <a:spcPct val="0"/>
        </a:spcBef>
        <a:spcAft>
          <a:spcPct val="0"/>
        </a:spcAft>
        <a:defRPr sz="4400" kern="1200">
          <a:solidFill>
            <a:srgbClr val="003A57"/>
          </a:solidFill>
          <a:latin typeface="+mj-lt"/>
          <a:ea typeface="+mj-ea"/>
          <a:cs typeface="+mj-cs"/>
        </a:defRPr>
      </a:lvl1pPr>
      <a:lvl2pPr algn="ctr" defTabSz="457200" rtl="0" eaLnBrk="0" fontAlgn="base" hangingPunct="0">
        <a:spcBef>
          <a:spcPct val="0"/>
        </a:spcBef>
        <a:spcAft>
          <a:spcPct val="0"/>
        </a:spcAft>
        <a:defRPr sz="4400">
          <a:solidFill>
            <a:srgbClr val="003A57"/>
          </a:solidFill>
          <a:latin typeface="Calibri" pitchFamily="34" charset="0"/>
        </a:defRPr>
      </a:lvl2pPr>
      <a:lvl3pPr algn="ctr" defTabSz="457200" rtl="0" eaLnBrk="0" fontAlgn="base" hangingPunct="0">
        <a:spcBef>
          <a:spcPct val="0"/>
        </a:spcBef>
        <a:spcAft>
          <a:spcPct val="0"/>
        </a:spcAft>
        <a:defRPr sz="4400">
          <a:solidFill>
            <a:srgbClr val="003A57"/>
          </a:solidFill>
          <a:latin typeface="Calibri" pitchFamily="34" charset="0"/>
        </a:defRPr>
      </a:lvl3pPr>
      <a:lvl4pPr algn="ctr" defTabSz="457200" rtl="0" eaLnBrk="0" fontAlgn="base" hangingPunct="0">
        <a:spcBef>
          <a:spcPct val="0"/>
        </a:spcBef>
        <a:spcAft>
          <a:spcPct val="0"/>
        </a:spcAft>
        <a:defRPr sz="4400">
          <a:solidFill>
            <a:srgbClr val="003A57"/>
          </a:solidFill>
          <a:latin typeface="Calibri" pitchFamily="34" charset="0"/>
        </a:defRPr>
      </a:lvl4pPr>
      <a:lvl5pPr algn="ctr" defTabSz="457200" rtl="0" eaLnBrk="0" fontAlgn="base" hangingPunct="0">
        <a:spcBef>
          <a:spcPct val="0"/>
        </a:spcBef>
        <a:spcAft>
          <a:spcPct val="0"/>
        </a:spcAft>
        <a:defRPr sz="4400">
          <a:solidFill>
            <a:srgbClr val="003A57"/>
          </a:solidFill>
          <a:latin typeface="Calibri" pitchFamily="34" charset="0"/>
        </a:defRPr>
      </a:lvl5pPr>
      <a:lvl6pPr marL="457200" algn="ctr" defTabSz="457200" rtl="0" fontAlgn="base">
        <a:spcBef>
          <a:spcPct val="0"/>
        </a:spcBef>
        <a:spcAft>
          <a:spcPct val="0"/>
        </a:spcAft>
        <a:defRPr sz="4400">
          <a:solidFill>
            <a:srgbClr val="003A57"/>
          </a:solidFill>
          <a:latin typeface="Calibri" pitchFamily="34" charset="0"/>
        </a:defRPr>
      </a:lvl6pPr>
      <a:lvl7pPr marL="914400" algn="ctr" defTabSz="457200" rtl="0" fontAlgn="base">
        <a:spcBef>
          <a:spcPct val="0"/>
        </a:spcBef>
        <a:spcAft>
          <a:spcPct val="0"/>
        </a:spcAft>
        <a:defRPr sz="4400">
          <a:solidFill>
            <a:srgbClr val="003A57"/>
          </a:solidFill>
          <a:latin typeface="Calibri" pitchFamily="34" charset="0"/>
        </a:defRPr>
      </a:lvl7pPr>
      <a:lvl8pPr marL="1371600" algn="ctr" defTabSz="457200" rtl="0" fontAlgn="base">
        <a:spcBef>
          <a:spcPct val="0"/>
        </a:spcBef>
        <a:spcAft>
          <a:spcPct val="0"/>
        </a:spcAft>
        <a:defRPr sz="4400">
          <a:solidFill>
            <a:srgbClr val="003A57"/>
          </a:solidFill>
          <a:latin typeface="Calibri" pitchFamily="34" charset="0"/>
        </a:defRPr>
      </a:lvl8pPr>
      <a:lvl9pPr marL="1828800" algn="ctr" defTabSz="457200" rtl="0" fontAlgn="base">
        <a:spcBef>
          <a:spcPct val="0"/>
        </a:spcBef>
        <a:spcAft>
          <a:spcPct val="0"/>
        </a:spcAft>
        <a:defRPr sz="4400">
          <a:solidFill>
            <a:srgbClr val="003A57"/>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84B5BD"/>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6" name="Slide Number Placeholder 5"/>
          <p:cNvSpPr>
            <a:spLocks noGrp="1"/>
          </p:cNvSpPr>
          <p:nvPr>
            <p:ph type="sldNum" sz="quarter" idx="4"/>
          </p:nvPr>
        </p:nvSpPr>
        <p:spPr>
          <a:xfrm>
            <a:off x="8172450" y="6356350"/>
            <a:ext cx="51435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lumMod val="75000"/>
                    <a:lumOff val="25000"/>
                  </a:schemeClr>
                </a:solidFill>
                <a:latin typeface="+mn-lt"/>
                <a:cs typeface="+mn-cs"/>
              </a:defRPr>
            </a:lvl1pPr>
          </a:lstStyle>
          <a:p>
            <a:pPr>
              <a:defRPr/>
            </a:pPr>
            <a:fld id="{1EEB7135-56F9-4D75-BEFC-EE5048541824}"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pic>
        <p:nvPicPr>
          <p:cNvPr id="5124" name="Picture 6" descr="awpa_corner.png"/>
          <p:cNvPicPr>
            <a:picLocks noChangeAspect="1"/>
          </p:cNvPicPr>
          <p:nvPr/>
        </p:nvPicPr>
        <p:blipFill>
          <a:blip r:embed="rId5" cstate="print"/>
          <a:srcRect/>
          <a:stretch>
            <a:fillRect/>
          </a:stretch>
        </p:blipFill>
        <p:spPr bwMode="auto">
          <a:xfrm>
            <a:off x="-7938" y="4119563"/>
            <a:ext cx="3279776" cy="274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xStyles>
    <p:titleStyle>
      <a:lvl1pPr algn="ctr" defTabSz="457200" rtl="0" eaLnBrk="0" fontAlgn="base" hangingPunct="0">
        <a:spcBef>
          <a:spcPct val="0"/>
        </a:spcBef>
        <a:spcAft>
          <a:spcPct val="0"/>
        </a:spcAft>
        <a:defRPr sz="4400" kern="1200">
          <a:solidFill>
            <a:srgbClr val="003A57"/>
          </a:solidFill>
          <a:latin typeface="+mj-lt"/>
          <a:ea typeface="+mj-ea"/>
          <a:cs typeface="+mj-cs"/>
        </a:defRPr>
      </a:lvl1pPr>
      <a:lvl2pPr algn="ctr" defTabSz="457200" rtl="0" eaLnBrk="0" fontAlgn="base" hangingPunct="0">
        <a:spcBef>
          <a:spcPct val="0"/>
        </a:spcBef>
        <a:spcAft>
          <a:spcPct val="0"/>
        </a:spcAft>
        <a:defRPr sz="4400">
          <a:solidFill>
            <a:srgbClr val="003A57"/>
          </a:solidFill>
          <a:latin typeface="Calibri" pitchFamily="34" charset="0"/>
        </a:defRPr>
      </a:lvl2pPr>
      <a:lvl3pPr algn="ctr" defTabSz="457200" rtl="0" eaLnBrk="0" fontAlgn="base" hangingPunct="0">
        <a:spcBef>
          <a:spcPct val="0"/>
        </a:spcBef>
        <a:spcAft>
          <a:spcPct val="0"/>
        </a:spcAft>
        <a:defRPr sz="4400">
          <a:solidFill>
            <a:srgbClr val="003A57"/>
          </a:solidFill>
          <a:latin typeface="Calibri" pitchFamily="34" charset="0"/>
        </a:defRPr>
      </a:lvl3pPr>
      <a:lvl4pPr algn="ctr" defTabSz="457200" rtl="0" eaLnBrk="0" fontAlgn="base" hangingPunct="0">
        <a:spcBef>
          <a:spcPct val="0"/>
        </a:spcBef>
        <a:spcAft>
          <a:spcPct val="0"/>
        </a:spcAft>
        <a:defRPr sz="4400">
          <a:solidFill>
            <a:srgbClr val="003A57"/>
          </a:solidFill>
          <a:latin typeface="Calibri" pitchFamily="34" charset="0"/>
        </a:defRPr>
      </a:lvl4pPr>
      <a:lvl5pPr algn="ctr" defTabSz="457200" rtl="0" eaLnBrk="0" fontAlgn="base" hangingPunct="0">
        <a:spcBef>
          <a:spcPct val="0"/>
        </a:spcBef>
        <a:spcAft>
          <a:spcPct val="0"/>
        </a:spcAft>
        <a:defRPr sz="4400">
          <a:solidFill>
            <a:srgbClr val="003A57"/>
          </a:solidFill>
          <a:latin typeface="Calibri" pitchFamily="34" charset="0"/>
        </a:defRPr>
      </a:lvl5pPr>
      <a:lvl6pPr marL="457200" algn="ctr" defTabSz="457200" rtl="0" fontAlgn="base">
        <a:spcBef>
          <a:spcPct val="0"/>
        </a:spcBef>
        <a:spcAft>
          <a:spcPct val="0"/>
        </a:spcAft>
        <a:defRPr sz="4400">
          <a:solidFill>
            <a:srgbClr val="003A57"/>
          </a:solidFill>
          <a:latin typeface="Calibri" pitchFamily="34" charset="0"/>
        </a:defRPr>
      </a:lvl6pPr>
      <a:lvl7pPr marL="914400" algn="ctr" defTabSz="457200" rtl="0" fontAlgn="base">
        <a:spcBef>
          <a:spcPct val="0"/>
        </a:spcBef>
        <a:spcAft>
          <a:spcPct val="0"/>
        </a:spcAft>
        <a:defRPr sz="4400">
          <a:solidFill>
            <a:srgbClr val="003A57"/>
          </a:solidFill>
          <a:latin typeface="Calibri" pitchFamily="34" charset="0"/>
        </a:defRPr>
      </a:lvl7pPr>
      <a:lvl8pPr marL="1371600" algn="ctr" defTabSz="457200" rtl="0" fontAlgn="base">
        <a:spcBef>
          <a:spcPct val="0"/>
        </a:spcBef>
        <a:spcAft>
          <a:spcPct val="0"/>
        </a:spcAft>
        <a:defRPr sz="4400">
          <a:solidFill>
            <a:srgbClr val="003A57"/>
          </a:solidFill>
          <a:latin typeface="Calibri" pitchFamily="34" charset="0"/>
        </a:defRPr>
      </a:lvl8pPr>
      <a:lvl9pPr marL="1828800" algn="ctr" defTabSz="457200" rtl="0" fontAlgn="base">
        <a:spcBef>
          <a:spcPct val="0"/>
        </a:spcBef>
        <a:spcAft>
          <a:spcPct val="0"/>
        </a:spcAft>
        <a:defRPr sz="4400">
          <a:solidFill>
            <a:srgbClr val="003A57"/>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6" name="Slide Number Placeholder 5"/>
          <p:cNvSpPr>
            <a:spLocks noGrp="1"/>
          </p:cNvSpPr>
          <p:nvPr>
            <p:ph type="sldNum" sz="quarter" idx="4"/>
          </p:nvPr>
        </p:nvSpPr>
        <p:spPr>
          <a:xfrm>
            <a:off x="8172450" y="6356350"/>
            <a:ext cx="51435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lumMod val="75000"/>
                    <a:lumOff val="25000"/>
                  </a:schemeClr>
                </a:solidFill>
                <a:latin typeface="+mn-lt"/>
                <a:cs typeface="+mn-cs"/>
              </a:defRPr>
            </a:lvl1pPr>
          </a:lstStyle>
          <a:p>
            <a:pPr>
              <a:defRPr/>
            </a:pPr>
            <a:fld id="{D97712BD-AC2A-4CFC-8B3C-35E74FE6B42A}"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pic>
        <p:nvPicPr>
          <p:cNvPr id="3076" name="Picture 6" descr="awpa_corner.png"/>
          <p:cNvPicPr>
            <a:picLocks noChangeAspect="1"/>
          </p:cNvPicPr>
          <p:nvPr/>
        </p:nvPicPr>
        <p:blipFill>
          <a:blip r:embed="rId7" cstate="print"/>
          <a:srcRect/>
          <a:stretch>
            <a:fillRect/>
          </a:stretch>
        </p:blipFill>
        <p:spPr bwMode="auto">
          <a:xfrm>
            <a:off x="-7938" y="4119563"/>
            <a:ext cx="3279776" cy="274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ctr" defTabSz="457200" rtl="0" eaLnBrk="0" fontAlgn="base" hangingPunct="0">
        <a:spcBef>
          <a:spcPct val="0"/>
        </a:spcBef>
        <a:spcAft>
          <a:spcPct val="0"/>
        </a:spcAft>
        <a:defRPr sz="4400" kern="1200">
          <a:solidFill>
            <a:srgbClr val="003A57"/>
          </a:solidFill>
          <a:latin typeface="+mj-lt"/>
          <a:ea typeface="+mj-ea"/>
          <a:cs typeface="+mj-cs"/>
        </a:defRPr>
      </a:lvl1pPr>
      <a:lvl2pPr algn="ctr" defTabSz="457200" rtl="0" eaLnBrk="0" fontAlgn="base" hangingPunct="0">
        <a:spcBef>
          <a:spcPct val="0"/>
        </a:spcBef>
        <a:spcAft>
          <a:spcPct val="0"/>
        </a:spcAft>
        <a:defRPr sz="4400">
          <a:solidFill>
            <a:srgbClr val="003A57"/>
          </a:solidFill>
          <a:latin typeface="Calibri" pitchFamily="34" charset="0"/>
        </a:defRPr>
      </a:lvl2pPr>
      <a:lvl3pPr algn="ctr" defTabSz="457200" rtl="0" eaLnBrk="0" fontAlgn="base" hangingPunct="0">
        <a:spcBef>
          <a:spcPct val="0"/>
        </a:spcBef>
        <a:spcAft>
          <a:spcPct val="0"/>
        </a:spcAft>
        <a:defRPr sz="4400">
          <a:solidFill>
            <a:srgbClr val="003A57"/>
          </a:solidFill>
          <a:latin typeface="Calibri" pitchFamily="34" charset="0"/>
        </a:defRPr>
      </a:lvl3pPr>
      <a:lvl4pPr algn="ctr" defTabSz="457200" rtl="0" eaLnBrk="0" fontAlgn="base" hangingPunct="0">
        <a:spcBef>
          <a:spcPct val="0"/>
        </a:spcBef>
        <a:spcAft>
          <a:spcPct val="0"/>
        </a:spcAft>
        <a:defRPr sz="4400">
          <a:solidFill>
            <a:srgbClr val="003A57"/>
          </a:solidFill>
          <a:latin typeface="Calibri" pitchFamily="34" charset="0"/>
        </a:defRPr>
      </a:lvl4pPr>
      <a:lvl5pPr algn="ctr" defTabSz="457200" rtl="0" eaLnBrk="0" fontAlgn="base" hangingPunct="0">
        <a:spcBef>
          <a:spcPct val="0"/>
        </a:spcBef>
        <a:spcAft>
          <a:spcPct val="0"/>
        </a:spcAft>
        <a:defRPr sz="4400">
          <a:solidFill>
            <a:srgbClr val="003A57"/>
          </a:solidFill>
          <a:latin typeface="Calibri" pitchFamily="34" charset="0"/>
        </a:defRPr>
      </a:lvl5pPr>
      <a:lvl6pPr marL="457200" algn="ctr" defTabSz="457200" rtl="0" fontAlgn="base">
        <a:spcBef>
          <a:spcPct val="0"/>
        </a:spcBef>
        <a:spcAft>
          <a:spcPct val="0"/>
        </a:spcAft>
        <a:defRPr sz="4400">
          <a:solidFill>
            <a:srgbClr val="003A57"/>
          </a:solidFill>
          <a:latin typeface="Calibri" pitchFamily="34" charset="0"/>
        </a:defRPr>
      </a:lvl6pPr>
      <a:lvl7pPr marL="914400" algn="ctr" defTabSz="457200" rtl="0" fontAlgn="base">
        <a:spcBef>
          <a:spcPct val="0"/>
        </a:spcBef>
        <a:spcAft>
          <a:spcPct val="0"/>
        </a:spcAft>
        <a:defRPr sz="4400">
          <a:solidFill>
            <a:srgbClr val="003A57"/>
          </a:solidFill>
          <a:latin typeface="Calibri" pitchFamily="34" charset="0"/>
        </a:defRPr>
      </a:lvl7pPr>
      <a:lvl8pPr marL="1371600" algn="ctr" defTabSz="457200" rtl="0" fontAlgn="base">
        <a:spcBef>
          <a:spcPct val="0"/>
        </a:spcBef>
        <a:spcAft>
          <a:spcPct val="0"/>
        </a:spcAft>
        <a:defRPr sz="4400">
          <a:solidFill>
            <a:srgbClr val="003A57"/>
          </a:solidFill>
          <a:latin typeface="Calibri" pitchFamily="34" charset="0"/>
        </a:defRPr>
      </a:lvl8pPr>
      <a:lvl9pPr marL="1828800" algn="ctr" defTabSz="457200" rtl="0" fontAlgn="base">
        <a:spcBef>
          <a:spcPct val="0"/>
        </a:spcBef>
        <a:spcAft>
          <a:spcPct val="0"/>
        </a:spcAft>
        <a:defRPr sz="4400">
          <a:solidFill>
            <a:srgbClr val="003A57"/>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8"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xStyles>
    <p:titleStyle>
      <a:lvl1pPr algn="ctr" defTabSz="457200" rtl="0" eaLnBrk="1" latinLnBrk="0" hangingPunct="1">
        <a:spcBef>
          <a:spcPct val="0"/>
        </a:spcBef>
        <a:buNone/>
        <a:defRPr sz="4400" b="1" kern="1200">
          <a:solidFill>
            <a:srgbClr val="003A5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8"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txStyles>
    <p:titleStyle>
      <a:lvl1pPr algn="ctr" defTabSz="457200" rtl="0" eaLnBrk="1" latinLnBrk="0" hangingPunct="1">
        <a:spcBef>
          <a:spcPct val="0"/>
        </a:spcBef>
        <a:buNone/>
        <a:defRPr sz="4400" b="1" kern="1200">
          <a:solidFill>
            <a:srgbClr val="003A5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73AF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5"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ctr" defTabSz="457200" rtl="0" eaLnBrk="1" latinLnBrk="0" hangingPunct="1">
        <a:spcBef>
          <a:spcPct val="0"/>
        </a:spcBef>
        <a:buNone/>
        <a:defRPr sz="4400" b="1" kern="1200">
          <a:solidFill>
            <a:srgbClr val="003F5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8"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txStyles>
    <p:titleStyle>
      <a:lvl1pPr algn="ctr" defTabSz="457200" rtl="0" eaLnBrk="1" latinLnBrk="0" hangingPunct="1">
        <a:spcBef>
          <a:spcPct val="0"/>
        </a:spcBef>
        <a:buNone/>
        <a:defRPr sz="4400" b="1" kern="1200">
          <a:solidFill>
            <a:srgbClr val="003A5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6" name="Slide Number Placeholder 5"/>
          <p:cNvSpPr>
            <a:spLocks noGrp="1"/>
          </p:cNvSpPr>
          <p:nvPr>
            <p:ph type="sldNum" sz="quarter" idx="4"/>
          </p:nvPr>
        </p:nvSpPr>
        <p:spPr>
          <a:xfrm>
            <a:off x="8172450" y="6356350"/>
            <a:ext cx="51435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lumMod val="75000"/>
                    <a:lumOff val="25000"/>
                  </a:schemeClr>
                </a:solidFill>
                <a:latin typeface="+mn-lt"/>
                <a:cs typeface="+mn-cs"/>
              </a:defRPr>
            </a:lvl1pPr>
          </a:lstStyle>
          <a:p>
            <a:pPr>
              <a:defRPr/>
            </a:pPr>
            <a:fld id="{9A0E5887-6FB8-4284-B263-647723F511EE}"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pic>
        <p:nvPicPr>
          <p:cNvPr id="3076" name="Picture 6" descr="awpa_corner.png"/>
          <p:cNvPicPr>
            <a:picLocks noChangeAspect="1"/>
          </p:cNvPicPr>
          <p:nvPr/>
        </p:nvPicPr>
        <p:blipFill>
          <a:blip r:embed="rId6" cstate="print"/>
          <a:srcRect/>
          <a:stretch>
            <a:fillRect/>
          </a:stretch>
        </p:blipFill>
        <p:spPr bwMode="auto">
          <a:xfrm>
            <a:off x="-7938" y="4119563"/>
            <a:ext cx="3279776" cy="274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Lst>
  <p:txStyles>
    <p:titleStyle>
      <a:lvl1pPr algn="ctr" defTabSz="457200" rtl="0" eaLnBrk="0" fontAlgn="base" hangingPunct="0">
        <a:spcBef>
          <a:spcPct val="0"/>
        </a:spcBef>
        <a:spcAft>
          <a:spcPct val="0"/>
        </a:spcAft>
        <a:defRPr sz="4400" b="1" kern="1200">
          <a:solidFill>
            <a:srgbClr val="003A57"/>
          </a:solidFill>
          <a:latin typeface="+mj-lt"/>
          <a:ea typeface="+mj-ea"/>
          <a:cs typeface="+mj-cs"/>
        </a:defRPr>
      </a:lvl1pPr>
      <a:lvl2pPr algn="ctr" defTabSz="457200" rtl="0" eaLnBrk="0" fontAlgn="base" hangingPunct="0">
        <a:spcBef>
          <a:spcPct val="0"/>
        </a:spcBef>
        <a:spcAft>
          <a:spcPct val="0"/>
        </a:spcAft>
        <a:defRPr sz="4400" b="1">
          <a:solidFill>
            <a:srgbClr val="003A57"/>
          </a:solidFill>
          <a:latin typeface="Calibri" pitchFamily="34" charset="0"/>
        </a:defRPr>
      </a:lvl2pPr>
      <a:lvl3pPr algn="ctr" defTabSz="457200" rtl="0" eaLnBrk="0" fontAlgn="base" hangingPunct="0">
        <a:spcBef>
          <a:spcPct val="0"/>
        </a:spcBef>
        <a:spcAft>
          <a:spcPct val="0"/>
        </a:spcAft>
        <a:defRPr sz="4400" b="1">
          <a:solidFill>
            <a:srgbClr val="003A57"/>
          </a:solidFill>
          <a:latin typeface="Calibri" pitchFamily="34" charset="0"/>
        </a:defRPr>
      </a:lvl3pPr>
      <a:lvl4pPr algn="ctr" defTabSz="457200" rtl="0" eaLnBrk="0" fontAlgn="base" hangingPunct="0">
        <a:spcBef>
          <a:spcPct val="0"/>
        </a:spcBef>
        <a:spcAft>
          <a:spcPct val="0"/>
        </a:spcAft>
        <a:defRPr sz="4400" b="1">
          <a:solidFill>
            <a:srgbClr val="003A57"/>
          </a:solidFill>
          <a:latin typeface="Calibri" pitchFamily="34" charset="0"/>
        </a:defRPr>
      </a:lvl4pPr>
      <a:lvl5pPr algn="ctr" defTabSz="457200" rtl="0" eaLnBrk="0" fontAlgn="base" hangingPunct="0">
        <a:spcBef>
          <a:spcPct val="0"/>
        </a:spcBef>
        <a:spcAft>
          <a:spcPct val="0"/>
        </a:spcAft>
        <a:defRPr sz="4400" b="1">
          <a:solidFill>
            <a:srgbClr val="003A57"/>
          </a:solidFill>
          <a:latin typeface="Calibri" pitchFamily="34" charset="0"/>
        </a:defRPr>
      </a:lvl5pPr>
      <a:lvl6pPr marL="457200" algn="ctr" defTabSz="457200" rtl="0" fontAlgn="base">
        <a:spcBef>
          <a:spcPct val="0"/>
        </a:spcBef>
        <a:spcAft>
          <a:spcPct val="0"/>
        </a:spcAft>
        <a:defRPr sz="4400" b="1">
          <a:solidFill>
            <a:srgbClr val="003A57"/>
          </a:solidFill>
          <a:latin typeface="Calibri" pitchFamily="34" charset="0"/>
        </a:defRPr>
      </a:lvl6pPr>
      <a:lvl7pPr marL="914400" algn="ctr" defTabSz="457200" rtl="0" fontAlgn="base">
        <a:spcBef>
          <a:spcPct val="0"/>
        </a:spcBef>
        <a:spcAft>
          <a:spcPct val="0"/>
        </a:spcAft>
        <a:defRPr sz="4400" b="1">
          <a:solidFill>
            <a:srgbClr val="003A57"/>
          </a:solidFill>
          <a:latin typeface="Calibri" pitchFamily="34" charset="0"/>
        </a:defRPr>
      </a:lvl7pPr>
      <a:lvl8pPr marL="1371600" algn="ctr" defTabSz="457200" rtl="0" fontAlgn="base">
        <a:spcBef>
          <a:spcPct val="0"/>
        </a:spcBef>
        <a:spcAft>
          <a:spcPct val="0"/>
        </a:spcAft>
        <a:defRPr sz="4400" b="1">
          <a:solidFill>
            <a:srgbClr val="003A57"/>
          </a:solidFill>
          <a:latin typeface="Calibri" pitchFamily="34" charset="0"/>
        </a:defRPr>
      </a:lvl8pPr>
      <a:lvl9pPr marL="1828800" algn="ctr" defTabSz="457200" rtl="0" fontAlgn="base">
        <a:spcBef>
          <a:spcPct val="0"/>
        </a:spcBef>
        <a:spcAft>
          <a:spcPct val="0"/>
        </a:spcAft>
        <a:defRPr sz="4400" b="1">
          <a:solidFill>
            <a:srgbClr val="003A57"/>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0525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ltLang="en-US" smtClean="0"/>
              <a:t>Click to edit Master title style</a:t>
            </a:r>
          </a:p>
        </p:txBody>
      </p:sp>
      <p:sp>
        <p:nvSpPr>
          <p:cNvPr id="2051" name="Rectangle 3"/>
          <p:cNvSpPr>
            <a:spLocks noGrp="1" noChangeArrowheads="1"/>
          </p:cNvSpPr>
          <p:nvPr>
            <p:ph type="body" idx="1"/>
          </p:nvPr>
        </p:nvSpPr>
        <p:spPr bwMode="auto">
          <a:xfrm>
            <a:off x="457200" y="2349500"/>
            <a:ext cx="8229600" cy="3311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32154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AU" altLang="en-US">
              <a:solidFill>
                <a:srgbClr val="000000"/>
              </a:solidFill>
            </a:endParaRPr>
          </a:p>
        </p:txBody>
      </p:sp>
      <p:sp>
        <p:nvSpPr>
          <p:cNvPr id="3215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AU" altLang="en-US">
              <a:solidFill>
                <a:srgbClr val="000000"/>
              </a:solidFill>
            </a:endParaRPr>
          </a:p>
        </p:txBody>
      </p:sp>
      <p:sp>
        <p:nvSpPr>
          <p:cNvPr id="321542" name="Line 6"/>
          <p:cNvSpPr>
            <a:spLocks noChangeShapeType="1"/>
          </p:cNvSpPr>
          <p:nvPr/>
        </p:nvSpPr>
        <p:spPr bwMode="auto">
          <a:xfrm>
            <a:off x="457200" y="5876925"/>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endParaRPr>
          </a:p>
        </p:txBody>
      </p:sp>
      <p:pic>
        <p:nvPicPr>
          <p:cNvPr id="2055" name="Picture 7" descr="USYDarms_LcolPC"/>
          <p:cNvPicPr>
            <a:picLocks noChangeAspect="1" noChangeArrowheads="1"/>
          </p:cNvPicPr>
          <p:nvPr/>
        </p:nvPicPr>
        <p:blipFill>
          <a:blip r:embed="rId14" cstate="print"/>
          <a:srcRect/>
          <a:stretch>
            <a:fillRect/>
          </a:stretch>
        </p:blipFill>
        <p:spPr bwMode="auto">
          <a:xfrm>
            <a:off x="468313" y="5949950"/>
            <a:ext cx="2879725" cy="609600"/>
          </a:xfrm>
          <a:prstGeom prst="rect">
            <a:avLst/>
          </a:prstGeom>
          <a:noFill/>
          <a:ln w="9525">
            <a:noFill/>
            <a:miter lim="800000"/>
            <a:headEnd/>
            <a:tailEnd/>
          </a:ln>
        </p:spPr>
      </p:pic>
      <p:sp>
        <p:nvSpPr>
          <p:cNvPr id="321545" name="Rectangle 9"/>
          <p:cNvSpPr>
            <a:spLocks noChangeArrowheads="1"/>
          </p:cNvSpPr>
          <p:nvPr/>
        </p:nvSpPr>
        <p:spPr bwMode="auto">
          <a:xfrm>
            <a:off x="4067175" y="317500"/>
            <a:ext cx="4665663" cy="519113"/>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AU" sz="2800" b="1">
                <a:solidFill>
                  <a:srgbClr val="000000"/>
                </a:solidFill>
                <a:latin typeface="Arial Unicode MS" pitchFamily="34" charset="-128"/>
              </a:rPr>
              <a:t>Workplace Research Centre</a:t>
            </a:r>
            <a:endParaRPr lang="en-GB" sz="2800" b="1">
              <a:solidFill>
                <a:srgbClr val="000000"/>
              </a:solidFill>
              <a:latin typeface="Arial Unicode MS" pitchFamily="34" charset="-128"/>
            </a:endParaRPr>
          </a:p>
        </p:txBody>
      </p:sp>
      <p:sp>
        <p:nvSpPr>
          <p:cNvPr id="321546" name="Freeform 10"/>
          <p:cNvSpPr>
            <a:spLocks noChangeArrowheads="1"/>
          </p:cNvSpPr>
          <p:nvPr/>
        </p:nvSpPr>
        <p:spPr bwMode="auto">
          <a:xfrm>
            <a:off x="468313" y="908050"/>
            <a:ext cx="8207375"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73AFB6"/>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6" name="Slide Number Placeholder 5"/>
          <p:cNvSpPr>
            <a:spLocks noGrp="1"/>
          </p:cNvSpPr>
          <p:nvPr>
            <p:ph type="sldNum" sz="quarter" idx="4"/>
          </p:nvPr>
        </p:nvSpPr>
        <p:spPr>
          <a:xfrm>
            <a:off x="8172450" y="6356350"/>
            <a:ext cx="51435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lumMod val="75000"/>
                    <a:lumOff val="25000"/>
                  </a:schemeClr>
                </a:solidFill>
                <a:latin typeface="+mn-lt"/>
                <a:cs typeface="+mn-cs"/>
              </a:defRPr>
            </a:lvl1pPr>
          </a:lstStyle>
          <a:p>
            <a:pPr>
              <a:defRPr/>
            </a:pPr>
            <a:fld id="{A90F46E4-0CEA-4049-8EED-4B7A07B32734}"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pic>
        <p:nvPicPr>
          <p:cNvPr id="5124" name="Picture 6" descr="awpa_corner.png"/>
          <p:cNvPicPr>
            <a:picLocks noChangeAspect="1"/>
          </p:cNvPicPr>
          <p:nvPr/>
        </p:nvPicPr>
        <p:blipFill>
          <a:blip r:embed="rId5" cstate="print"/>
          <a:srcRect/>
          <a:stretch>
            <a:fillRect/>
          </a:stretch>
        </p:blipFill>
        <p:spPr bwMode="auto">
          <a:xfrm>
            <a:off x="-7938" y="4119563"/>
            <a:ext cx="3279776" cy="274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Lst>
  <p:txStyles>
    <p:titleStyle>
      <a:lvl1pPr algn="ctr" defTabSz="457200" rtl="0" eaLnBrk="0" fontAlgn="base" hangingPunct="0">
        <a:spcBef>
          <a:spcPct val="0"/>
        </a:spcBef>
        <a:spcAft>
          <a:spcPct val="0"/>
        </a:spcAft>
        <a:defRPr sz="4400" b="1" kern="1200">
          <a:solidFill>
            <a:srgbClr val="003F5F"/>
          </a:solidFill>
          <a:latin typeface="+mj-lt"/>
          <a:ea typeface="+mj-ea"/>
          <a:cs typeface="+mj-cs"/>
        </a:defRPr>
      </a:lvl1pPr>
      <a:lvl2pPr algn="ctr" defTabSz="457200" rtl="0" eaLnBrk="0" fontAlgn="base" hangingPunct="0">
        <a:spcBef>
          <a:spcPct val="0"/>
        </a:spcBef>
        <a:spcAft>
          <a:spcPct val="0"/>
        </a:spcAft>
        <a:defRPr sz="4400" b="1">
          <a:solidFill>
            <a:srgbClr val="003F5F"/>
          </a:solidFill>
          <a:latin typeface="Calibri" pitchFamily="34" charset="0"/>
        </a:defRPr>
      </a:lvl2pPr>
      <a:lvl3pPr algn="ctr" defTabSz="457200" rtl="0" eaLnBrk="0" fontAlgn="base" hangingPunct="0">
        <a:spcBef>
          <a:spcPct val="0"/>
        </a:spcBef>
        <a:spcAft>
          <a:spcPct val="0"/>
        </a:spcAft>
        <a:defRPr sz="4400" b="1">
          <a:solidFill>
            <a:srgbClr val="003F5F"/>
          </a:solidFill>
          <a:latin typeface="Calibri" pitchFamily="34" charset="0"/>
        </a:defRPr>
      </a:lvl3pPr>
      <a:lvl4pPr algn="ctr" defTabSz="457200" rtl="0" eaLnBrk="0" fontAlgn="base" hangingPunct="0">
        <a:spcBef>
          <a:spcPct val="0"/>
        </a:spcBef>
        <a:spcAft>
          <a:spcPct val="0"/>
        </a:spcAft>
        <a:defRPr sz="4400" b="1">
          <a:solidFill>
            <a:srgbClr val="003F5F"/>
          </a:solidFill>
          <a:latin typeface="Calibri" pitchFamily="34" charset="0"/>
        </a:defRPr>
      </a:lvl4pPr>
      <a:lvl5pPr algn="ctr" defTabSz="457200" rtl="0" eaLnBrk="0" fontAlgn="base" hangingPunct="0">
        <a:spcBef>
          <a:spcPct val="0"/>
        </a:spcBef>
        <a:spcAft>
          <a:spcPct val="0"/>
        </a:spcAft>
        <a:defRPr sz="4400" b="1">
          <a:solidFill>
            <a:srgbClr val="003F5F"/>
          </a:solidFill>
          <a:latin typeface="Calibri" pitchFamily="34" charset="0"/>
        </a:defRPr>
      </a:lvl5pPr>
      <a:lvl6pPr marL="457200" algn="ctr" defTabSz="457200" rtl="0" fontAlgn="base">
        <a:spcBef>
          <a:spcPct val="0"/>
        </a:spcBef>
        <a:spcAft>
          <a:spcPct val="0"/>
        </a:spcAft>
        <a:defRPr sz="4400" b="1">
          <a:solidFill>
            <a:srgbClr val="003F5F"/>
          </a:solidFill>
          <a:latin typeface="Calibri" pitchFamily="34" charset="0"/>
        </a:defRPr>
      </a:lvl6pPr>
      <a:lvl7pPr marL="914400" algn="ctr" defTabSz="457200" rtl="0" fontAlgn="base">
        <a:spcBef>
          <a:spcPct val="0"/>
        </a:spcBef>
        <a:spcAft>
          <a:spcPct val="0"/>
        </a:spcAft>
        <a:defRPr sz="4400" b="1">
          <a:solidFill>
            <a:srgbClr val="003F5F"/>
          </a:solidFill>
          <a:latin typeface="Calibri" pitchFamily="34" charset="0"/>
        </a:defRPr>
      </a:lvl7pPr>
      <a:lvl8pPr marL="1371600" algn="ctr" defTabSz="457200" rtl="0" fontAlgn="base">
        <a:spcBef>
          <a:spcPct val="0"/>
        </a:spcBef>
        <a:spcAft>
          <a:spcPct val="0"/>
        </a:spcAft>
        <a:defRPr sz="4400" b="1">
          <a:solidFill>
            <a:srgbClr val="003F5F"/>
          </a:solidFill>
          <a:latin typeface="Calibri" pitchFamily="34" charset="0"/>
        </a:defRPr>
      </a:lvl8pPr>
      <a:lvl9pPr marL="1828800" algn="ctr" defTabSz="457200" rtl="0" fontAlgn="base">
        <a:spcBef>
          <a:spcPct val="0"/>
        </a:spcBef>
        <a:spcAft>
          <a:spcPct val="0"/>
        </a:spcAft>
        <a:defRPr sz="4400" b="1">
          <a:solidFill>
            <a:srgbClr val="003F5F"/>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pPr/>
              <a:t>‹#›</a:t>
            </a:fld>
            <a:endParaRPr lang="en-US" dirty="0"/>
          </a:p>
        </p:txBody>
      </p:sp>
      <p:pic>
        <p:nvPicPr>
          <p:cNvPr id="7" name="Picture 6" descr="awpa_corner.png"/>
          <p:cNvPicPr>
            <a:picLocks noChangeAspect="1"/>
          </p:cNvPicPr>
          <p:nvPr/>
        </p:nvPicPr>
        <p:blipFill>
          <a:blip r:embed="rId9"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71" r:id="rId2"/>
    <p:sldLayoutId id="2147483665" r:id="rId3"/>
    <p:sldLayoutId id="2147483668" r:id="rId4"/>
    <p:sldLayoutId id="2147483726" r:id="rId5"/>
    <p:sldLayoutId id="2147483771" r:id="rId6"/>
    <p:sldLayoutId id="2147483831" r:id="rId7"/>
  </p:sldLayoutIdLst>
  <p:txStyles>
    <p:titleStyle>
      <a:lvl1pPr algn="ctr" defTabSz="457200" rtl="0" eaLnBrk="1" latinLnBrk="0" hangingPunct="1">
        <a:spcBef>
          <a:spcPct val="0"/>
        </a:spcBef>
        <a:buNone/>
        <a:defRPr sz="4400" b="1" kern="1200">
          <a:solidFill>
            <a:srgbClr val="003A5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6" name="Slide Number Placeholder 5"/>
          <p:cNvSpPr>
            <a:spLocks noGrp="1"/>
          </p:cNvSpPr>
          <p:nvPr>
            <p:ph type="sldNum" sz="quarter" idx="4"/>
          </p:nvPr>
        </p:nvSpPr>
        <p:spPr>
          <a:xfrm>
            <a:off x="8172450" y="6356350"/>
            <a:ext cx="51435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lumMod val="75000"/>
                    <a:lumOff val="25000"/>
                  </a:schemeClr>
                </a:solidFill>
                <a:latin typeface="+mn-lt"/>
                <a:cs typeface="+mn-cs"/>
              </a:defRPr>
            </a:lvl1pPr>
          </a:lstStyle>
          <a:p>
            <a:pPr>
              <a:defRPr/>
            </a:pPr>
            <a:fld id="{3A6E895C-D10B-4E6B-885F-8DAA6DE9C1D5}"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pic>
        <p:nvPicPr>
          <p:cNvPr id="3076" name="Picture 6" descr="awpa_corner.png"/>
          <p:cNvPicPr>
            <a:picLocks noChangeAspect="1"/>
          </p:cNvPicPr>
          <p:nvPr/>
        </p:nvPicPr>
        <p:blipFill>
          <a:blip r:embed="rId6" cstate="print"/>
          <a:srcRect/>
          <a:stretch>
            <a:fillRect/>
          </a:stretch>
        </p:blipFill>
        <p:spPr bwMode="auto">
          <a:xfrm>
            <a:off x="-7938" y="4119563"/>
            <a:ext cx="3279776" cy="274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Lst>
  <p:txStyles>
    <p:titleStyle>
      <a:lvl1pPr algn="ctr" defTabSz="457200" rtl="0" eaLnBrk="0" fontAlgn="base" hangingPunct="0">
        <a:spcBef>
          <a:spcPct val="0"/>
        </a:spcBef>
        <a:spcAft>
          <a:spcPct val="0"/>
        </a:spcAft>
        <a:defRPr sz="4400" b="1" kern="1200">
          <a:solidFill>
            <a:srgbClr val="003A57"/>
          </a:solidFill>
          <a:latin typeface="+mj-lt"/>
          <a:ea typeface="+mj-ea"/>
          <a:cs typeface="+mj-cs"/>
        </a:defRPr>
      </a:lvl1pPr>
      <a:lvl2pPr algn="ctr" defTabSz="457200" rtl="0" eaLnBrk="0" fontAlgn="base" hangingPunct="0">
        <a:spcBef>
          <a:spcPct val="0"/>
        </a:spcBef>
        <a:spcAft>
          <a:spcPct val="0"/>
        </a:spcAft>
        <a:defRPr sz="4400" b="1">
          <a:solidFill>
            <a:srgbClr val="003A57"/>
          </a:solidFill>
          <a:latin typeface="Calibri" pitchFamily="34" charset="0"/>
        </a:defRPr>
      </a:lvl2pPr>
      <a:lvl3pPr algn="ctr" defTabSz="457200" rtl="0" eaLnBrk="0" fontAlgn="base" hangingPunct="0">
        <a:spcBef>
          <a:spcPct val="0"/>
        </a:spcBef>
        <a:spcAft>
          <a:spcPct val="0"/>
        </a:spcAft>
        <a:defRPr sz="4400" b="1">
          <a:solidFill>
            <a:srgbClr val="003A57"/>
          </a:solidFill>
          <a:latin typeface="Calibri" pitchFamily="34" charset="0"/>
        </a:defRPr>
      </a:lvl3pPr>
      <a:lvl4pPr algn="ctr" defTabSz="457200" rtl="0" eaLnBrk="0" fontAlgn="base" hangingPunct="0">
        <a:spcBef>
          <a:spcPct val="0"/>
        </a:spcBef>
        <a:spcAft>
          <a:spcPct val="0"/>
        </a:spcAft>
        <a:defRPr sz="4400" b="1">
          <a:solidFill>
            <a:srgbClr val="003A57"/>
          </a:solidFill>
          <a:latin typeface="Calibri" pitchFamily="34" charset="0"/>
        </a:defRPr>
      </a:lvl4pPr>
      <a:lvl5pPr algn="ctr" defTabSz="457200" rtl="0" eaLnBrk="0" fontAlgn="base" hangingPunct="0">
        <a:spcBef>
          <a:spcPct val="0"/>
        </a:spcBef>
        <a:spcAft>
          <a:spcPct val="0"/>
        </a:spcAft>
        <a:defRPr sz="4400" b="1">
          <a:solidFill>
            <a:srgbClr val="003A57"/>
          </a:solidFill>
          <a:latin typeface="Calibri" pitchFamily="34" charset="0"/>
        </a:defRPr>
      </a:lvl5pPr>
      <a:lvl6pPr marL="457200" algn="ctr" defTabSz="457200" rtl="0" fontAlgn="base">
        <a:spcBef>
          <a:spcPct val="0"/>
        </a:spcBef>
        <a:spcAft>
          <a:spcPct val="0"/>
        </a:spcAft>
        <a:defRPr sz="4400" b="1">
          <a:solidFill>
            <a:srgbClr val="003A57"/>
          </a:solidFill>
          <a:latin typeface="Calibri" pitchFamily="34" charset="0"/>
        </a:defRPr>
      </a:lvl6pPr>
      <a:lvl7pPr marL="914400" algn="ctr" defTabSz="457200" rtl="0" fontAlgn="base">
        <a:spcBef>
          <a:spcPct val="0"/>
        </a:spcBef>
        <a:spcAft>
          <a:spcPct val="0"/>
        </a:spcAft>
        <a:defRPr sz="4400" b="1">
          <a:solidFill>
            <a:srgbClr val="003A57"/>
          </a:solidFill>
          <a:latin typeface="Calibri" pitchFamily="34" charset="0"/>
        </a:defRPr>
      </a:lvl7pPr>
      <a:lvl8pPr marL="1371600" algn="ctr" defTabSz="457200" rtl="0" fontAlgn="base">
        <a:spcBef>
          <a:spcPct val="0"/>
        </a:spcBef>
        <a:spcAft>
          <a:spcPct val="0"/>
        </a:spcAft>
        <a:defRPr sz="4400" b="1">
          <a:solidFill>
            <a:srgbClr val="003A57"/>
          </a:solidFill>
          <a:latin typeface="Calibri" pitchFamily="34" charset="0"/>
        </a:defRPr>
      </a:lvl8pPr>
      <a:lvl9pPr marL="1828800" algn="ctr" defTabSz="457200" rtl="0" fontAlgn="base">
        <a:spcBef>
          <a:spcPct val="0"/>
        </a:spcBef>
        <a:spcAft>
          <a:spcPct val="0"/>
        </a:spcAft>
        <a:defRPr sz="4400" b="1">
          <a:solidFill>
            <a:srgbClr val="003A57"/>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6" name="Slide Number Placeholder 5"/>
          <p:cNvSpPr>
            <a:spLocks noGrp="1"/>
          </p:cNvSpPr>
          <p:nvPr>
            <p:ph type="sldNum" sz="quarter" idx="4"/>
          </p:nvPr>
        </p:nvSpPr>
        <p:spPr>
          <a:xfrm>
            <a:off x="8172450" y="6356350"/>
            <a:ext cx="51435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lumMod val="75000"/>
                    <a:lumOff val="25000"/>
                  </a:schemeClr>
                </a:solidFill>
                <a:latin typeface="+mn-lt"/>
                <a:cs typeface="+mn-cs"/>
              </a:defRPr>
            </a:lvl1pPr>
          </a:lstStyle>
          <a:p>
            <a:pPr>
              <a:defRPr/>
            </a:pPr>
            <a:fld id="{3A6E895C-D10B-4E6B-885F-8DAA6DE9C1D5}"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pic>
        <p:nvPicPr>
          <p:cNvPr id="3076" name="Picture 6" descr="awpa_corner.png"/>
          <p:cNvPicPr>
            <a:picLocks noChangeAspect="1"/>
          </p:cNvPicPr>
          <p:nvPr/>
        </p:nvPicPr>
        <p:blipFill>
          <a:blip r:embed="rId7" cstate="print"/>
          <a:srcRect/>
          <a:stretch>
            <a:fillRect/>
          </a:stretch>
        </p:blipFill>
        <p:spPr bwMode="auto">
          <a:xfrm>
            <a:off x="-7938" y="4119563"/>
            <a:ext cx="3279776" cy="274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Lst>
  <p:txStyles>
    <p:titleStyle>
      <a:lvl1pPr algn="ctr" defTabSz="457200" rtl="0" eaLnBrk="0" fontAlgn="base" hangingPunct="0">
        <a:spcBef>
          <a:spcPct val="0"/>
        </a:spcBef>
        <a:spcAft>
          <a:spcPct val="0"/>
        </a:spcAft>
        <a:defRPr sz="4400" b="1" kern="1200">
          <a:solidFill>
            <a:srgbClr val="003A57"/>
          </a:solidFill>
          <a:latin typeface="+mj-lt"/>
          <a:ea typeface="+mj-ea"/>
          <a:cs typeface="+mj-cs"/>
        </a:defRPr>
      </a:lvl1pPr>
      <a:lvl2pPr algn="ctr" defTabSz="457200" rtl="0" eaLnBrk="0" fontAlgn="base" hangingPunct="0">
        <a:spcBef>
          <a:spcPct val="0"/>
        </a:spcBef>
        <a:spcAft>
          <a:spcPct val="0"/>
        </a:spcAft>
        <a:defRPr sz="4400" b="1">
          <a:solidFill>
            <a:srgbClr val="003A57"/>
          </a:solidFill>
          <a:latin typeface="Calibri" pitchFamily="34" charset="0"/>
        </a:defRPr>
      </a:lvl2pPr>
      <a:lvl3pPr algn="ctr" defTabSz="457200" rtl="0" eaLnBrk="0" fontAlgn="base" hangingPunct="0">
        <a:spcBef>
          <a:spcPct val="0"/>
        </a:spcBef>
        <a:spcAft>
          <a:spcPct val="0"/>
        </a:spcAft>
        <a:defRPr sz="4400" b="1">
          <a:solidFill>
            <a:srgbClr val="003A57"/>
          </a:solidFill>
          <a:latin typeface="Calibri" pitchFamily="34" charset="0"/>
        </a:defRPr>
      </a:lvl3pPr>
      <a:lvl4pPr algn="ctr" defTabSz="457200" rtl="0" eaLnBrk="0" fontAlgn="base" hangingPunct="0">
        <a:spcBef>
          <a:spcPct val="0"/>
        </a:spcBef>
        <a:spcAft>
          <a:spcPct val="0"/>
        </a:spcAft>
        <a:defRPr sz="4400" b="1">
          <a:solidFill>
            <a:srgbClr val="003A57"/>
          </a:solidFill>
          <a:latin typeface="Calibri" pitchFamily="34" charset="0"/>
        </a:defRPr>
      </a:lvl4pPr>
      <a:lvl5pPr algn="ctr" defTabSz="457200" rtl="0" eaLnBrk="0" fontAlgn="base" hangingPunct="0">
        <a:spcBef>
          <a:spcPct val="0"/>
        </a:spcBef>
        <a:spcAft>
          <a:spcPct val="0"/>
        </a:spcAft>
        <a:defRPr sz="4400" b="1">
          <a:solidFill>
            <a:srgbClr val="003A57"/>
          </a:solidFill>
          <a:latin typeface="Calibri" pitchFamily="34" charset="0"/>
        </a:defRPr>
      </a:lvl5pPr>
      <a:lvl6pPr marL="457200" algn="ctr" defTabSz="457200" rtl="0" fontAlgn="base">
        <a:spcBef>
          <a:spcPct val="0"/>
        </a:spcBef>
        <a:spcAft>
          <a:spcPct val="0"/>
        </a:spcAft>
        <a:defRPr sz="4400" b="1">
          <a:solidFill>
            <a:srgbClr val="003A57"/>
          </a:solidFill>
          <a:latin typeface="Calibri" pitchFamily="34" charset="0"/>
        </a:defRPr>
      </a:lvl6pPr>
      <a:lvl7pPr marL="914400" algn="ctr" defTabSz="457200" rtl="0" fontAlgn="base">
        <a:spcBef>
          <a:spcPct val="0"/>
        </a:spcBef>
        <a:spcAft>
          <a:spcPct val="0"/>
        </a:spcAft>
        <a:defRPr sz="4400" b="1">
          <a:solidFill>
            <a:srgbClr val="003A57"/>
          </a:solidFill>
          <a:latin typeface="Calibri" pitchFamily="34" charset="0"/>
        </a:defRPr>
      </a:lvl7pPr>
      <a:lvl8pPr marL="1371600" algn="ctr" defTabSz="457200" rtl="0" fontAlgn="base">
        <a:spcBef>
          <a:spcPct val="0"/>
        </a:spcBef>
        <a:spcAft>
          <a:spcPct val="0"/>
        </a:spcAft>
        <a:defRPr sz="4400" b="1">
          <a:solidFill>
            <a:srgbClr val="003A57"/>
          </a:solidFill>
          <a:latin typeface="Calibri" pitchFamily="34" charset="0"/>
        </a:defRPr>
      </a:lvl8pPr>
      <a:lvl9pPr marL="1828800" algn="ctr" defTabSz="457200" rtl="0" fontAlgn="base">
        <a:spcBef>
          <a:spcPct val="0"/>
        </a:spcBef>
        <a:spcAft>
          <a:spcPct val="0"/>
        </a:spcAft>
        <a:defRPr sz="4400" b="1">
          <a:solidFill>
            <a:srgbClr val="003A57"/>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73AFB6"/>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6" name="Slide Number Placeholder 5"/>
          <p:cNvSpPr>
            <a:spLocks noGrp="1"/>
          </p:cNvSpPr>
          <p:nvPr>
            <p:ph type="sldNum" sz="quarter" idx="4"/>
          </p:nvPr>
        </p:nvSpPr>
        <p:spPr>
          <a:xfrm>
            <a:off x="8172450" y="6356350"/>
            <a:ext cx="51435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404040"/>
                </a:solidFill>
                <a:latin typeface="Calibri" pitchFamily="34" charset="0"/>
              </a:defRPr>
            </a:lvl1pPr>
          </a:lstStyle>
          <a:p>
            <a:pPr fontAlgn="base">
              <a:spcBef>
                <a:spcPct val="0"/>
              </a:spcBef>
              <a:spcAft>
                <a:spcPct val="0"/>
              </a:spcAft>
              <a:defRPr/>
            </a:pPr>
            <a:fld id="{79D45D7E-56D3-405E-A214-49BA90593354}" type="slidenum">
              <a:rPr lang="en-US">
                <a:cs typeface="Arial" charset="0"/>
              </a:rPr>
              <a:pPr fontAlgn="base">
                <a:spcBef>
                  <a:spcPct val="0"/>
                </a:spcBef>
                <a:spcAft>
                  <a:spcPct val="0"/>
                </a:spcAft>
                <a:defRPr/>
              </a:pPr>
              <a:t>‹#›</a:t>
            </a:fld>
            <a:endParaRPr lang="en-US" dirty="0">
              <a:cs typeface="Arial" charset="0"/>
            </a:endParaRPr>
          </a:p>
        </p:txBody>
      </p:sp>
      <p:pic>
        <p:nvPicPr>
          <p:cNvPr id="10244" name="Picture 6" descr="awpa_corner.png"/>
          <p:cNvPicPr>
            <a:picLocks noChangeAspect="1"/>
          </p:cNvPicPr>
          <p:nvPr/>
        </p:nvPicPr>
        <p:blipFill>
          <a:blip r:embed="rId5" cstate="print"/>
          <a:srcRect/>
          <a:stretch>
            <a:fillRect/>
          </a:stretch>
        </p:blipFill>
        <p:spPr bwMode="auto">
          <a:xfrm>
            <a:off x="-7938" y="4119563"/>
            <a:ext cx="3279776" cy="274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txStyles>
    <p:titleStyle>
      <a:lvl1pPr algn="ctr" defTabSz="457200" rtl="0" eaLnBrk="0" fontAlgn="base" hangingPunct="0">
        <a:spcBef>
          <a:spcPct val="0"/>
        </a:spcBef>
        <a:spcAft>
          <a:spcPct val="0"/>
        </a:spcAft>
        <a:defRPr sz="4400" b="1" kern="1200">
          <a:solidFill>
            <a:srgbClr val="003F5F"/>
          </a:solidFill>
          <a:latin typeface="+mj-lt"/>
          <a:ea typeface="+mj-ea"/>
          <a:cs typeface="+mj-cs"/>
        </a:defRPr>
      </a:lvl1pPr>
      <a:lvl2pPr algn="ctr" defTabSz="457200" rtl="0" eaLnBrk="0" fontAlgn="base" hangingPunct="0">
        <a:spcBef>
          <a:spcPct val="0"/>
        </a:spcBef>
        <a:spcAft>
          <a:spcPct val="0"/>
        </a:spcAft>
        <a:defRPr sz="4400" b="1">
          <a:solidFill>
            <a:srgbClr val="003F5F"/>
          </a:solidFill>
          <a:latin typeface="Calibri" pitchFamily="34" charset="0"/>
        </a:defRPr>
      </a:lvl2pPr>
      <a:lvl3pPr algn="ctr" defTabSz="457200" rtl="0" eaLnBrk="0" fontAlgn="base" hangingPunct="0">
        <a:spcBef>
          <a:spcPct val="0"/>
        </a:spcBef>
        <a:spcAft>
          <a:spcPct val="0"/>
        </a:spcAft>
        <a:defRPr sz="4400" b="1">
          <a:solidFill>
            <a:srgbClr val="003F5F"/>
          </a:solidFill>
          <a:latin typeface="Calibri" pitchFamily="34" charset="0"/>
        </a:defRPr>
      </a:lvl3pPr>
      <a:lvl4pPr algn="ctr" defTabSz="457200" rtl="0" eaLnBrk="0" fontAlgn="base" hangingPunct="0">
        <a:spcBef>
          <a:spcPct val="0"/>
        </a:spcBef>
        <a:spcAft>
          <a:spcPct val="0"/>
        </a:spcAft>
        <a:defRPr sz="4400" b="1">
          <a:solidFill>
            <a:srgbClr val="003F5F"/>
          </a:solidFill>
          <a:latin typeface="Calibri" pitchFamily="34" charset="0"/>
        </a:defRPr>
      </a:lvl4pPr>
      <a:lvl5pPr algn="ctr" defTabSz="457200" rtl="0" eaLnBrk="0" fontAlgn="base" hangingPunct="0">
        <a:spcBef>
          <a:spcPct val="0"/>
        </a:spcBef>
        <a:spcAft>
          <a:spcPct val="0"/>
        </a:spcAft>
        <a:defRPr sz="4400" b="1">
          <a:solidFill>
            <a:srgbClr val="003F5F"/>
          </a:solidFill>
          <a:latin typeface="Calibri" pitchFamily="34" charset="0"/>
        </a:defRPr>
      </a:lvl5pPr>
      <a:lvl6pPr marL="457200" algn="ctr" defTabSz="457200" rtl="0" fontAlgn="base">
        <a:spcBef>
          <a:spcPct val="0"/>
        </a:spcBef>
        <a:spcAft>
          <a:spcPct val="0"/>
        </a:spcAft>
        <a:defRPr sz="4400" b="1">
          <a:solidFill>
            <a:srgbClr val="003F5F"/>
          </a:solidFill>
          <a:latin typeface="Calibri" pitchFamily="34" charset="0"/>
        </a:defRPr>
      </a:lvl6pPr>
      <a:lvl7pPr marL="914400" algn="ctr" defTabSz="457200" rtl="0" fontAlgn="base">
        <a:spcBef>
          <a:spcPct val="0"/>
        </a:spcBef>
        <a:spcAft>
          <a:spcPct val="0"/>
        </a:spcAft>
        <a:defRPr sz="4400" b="1">
          <a:solidFill>
            <a:srgbClr val="003F5F"/>
          </a:solidFill>
          <a:latin typeface="Calibri" pitchFamily="34" charset="0"/>
        </a:defRPr>
      </a:lvl7pPr>
      <a:lvl8pPr marL="1371600" algn="ctr" defTabSz="457200" rtl="0" fontAlgn="base">
        <a:spcBef>
          <a:spcPct val="0"/>
        </a:spcBef>
        <a:spcAft>
          <a:spcPct val="0"/>
        </a:spcAft>
        <a:defRPr sz="4400" b="1">
          <a:solidFill>
            <a:srgbClr val="003F5F"/>
          </a:solidFill>
          <a:latin typeface="Calibri" pitchFamily="34" charset="0"/>
        </a:defRPr>
      </a:lvl8pPr>
      <a:lvl9pPr marL="1828800" algn="ctr" defTabSz="457200" rtl="0" fontAlgn="base">
        <a:spcBef>
          <a:spcPct val="0"/>
        </a:spcBef>
        <a:spcAft>
          <a:spcPct val="0"/>
        </a:spcAft>
        <a:defRPr sz="4400" b="1">
          <a:solidFill>
            <a:srgbClr val="003F5F"/>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6" name="Slide Number Placeholder 5"/>
          <p:cNvSpPr>
            <a:spLocks noGrp="1"/>
          </p:cNvSpPr>
          <p:nvPr>
            <p:ph type="sldNum" sz="quarter" idx="4"/>
          </p:nvPr>
        </p:nvSpPr>
        <p:spPr>
          <a:xfrm>
            <a:off x="8172450" y="6356350"/>
            <a:ext cx="514350" cy="365125"/>
          </a:xfrm>
          <a:prstGeom prst="rect">
            <a:avLst/>
          </a:prstGeom>
        </p:spPr>
        <p:txBody>
          <a:bodyPr vert="horz" lIns="91440" tIns="45720" rIns="91440" bIns="45720" rtlCol="0" anchor="ctr"/>
          <a:lstStyle>
            <a:lvl1pPr algn="r" fontAlgn="auto">
              <a:spcBef>
                <a:spcPts val="0"/>
              </a:spcBef>
              <a:spcAft>
                <a:spcPts val="0"/>
              </a:spcAft>
              <a:defRPr sz="2000">
                <a:solidFill>
                  <a:prstClr val="black">
                    <a:lumMod val="75000"/>
                    <a:lumOff val="25000"/>
                  </a:prstClr>
                </a:solidFill>
                <a:latin typeface="+mn-lt"/>
                <a:cs typeface="+mn-cs"/>
              </a:defRPr>
            </a:lvl1pPr>
          </a:lstStyle>
          <a:p>
            <a:pPr>
              <a:defRPr/>
            </a:pPr>
            <a:fld id="{E3327240-60BF-4549-89B2-087E196EE889}" type="slidenum">
              <a:rPr lang="en-US"/>
              <a:pPr>
                <a:defRPr/>
              </a:pPr>
              <a:t>‹#›</a:t>
            </a:fld>
            <a:endParaRPr lang="en-US" dirty="0"/>
          </a:p>
        </p:txBody>
      </p:sp>
      <p:pic>
        <p:nvPicPr>
          <p:cNvPr id="12292" name="Picture 6" descr="awpa_corner.png"/>
          <p:cNvPicPr>
            <a:picLocks noChangeAspect="1"/>
          </p:cNvPicPr>
          <p:nvPr/>
        </p:nvPicPr>
        <p:blipFill>
          <a:blip r:embed="rId7" cstate="print"/>
          <a:srcRect/>
          <a:stretch>
            <a:fillRect/>
          </a:stretch>
        </p:blipFill>
        <p:spPr bwMode="auto">
          <a:xfrm>
            <a:off x="-7938" y="4119563"/>
            <a:ext cx="3279776" cy="274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Lst>
  <p:txStyles>
    <p:titleStyle>
      <a:lvl1pPr algn="ctr" defTabSz="457200" rtl="0" eaLnBrk="0" fontAlgn="base" hangingPunct="0">
        <a:spcBef>
          <a:spcPct val="0"/>
        </a:spcBef>
        <a:spcAft>
          <a:spcPct val="0"/>
        </a:spcAft>
        <a:defRPr sz="4400" kern="1200">
          <a:solidFill>
            <a:srgbClr val="003A57"/>
          </a:solidFill>
          <a:latin typeface="+mj-lt"/>
          <a:ea typeface="+mj-ea"/>
          <a:cs typeface="+mj-cs"/>
        </a:defRPr>
      </a:lvl1pPr>
      <a:lvl2pPr algn="ctr" defTabSz="457200" rtl="0" eaLnBrk="0" fontAlgn="base" hangingPunct="0">
        <a:spcBef>
          <a:spcPct val="0"/>
        </a:spcBef>
        <a:spcAft>
          <a:spcPct val="0"/>
        </a:spcAft>
        <a:defRPr sz="4400">
          <a:solidFill>
            <a:srgbClr val="003A57"/>
          </a:solidFill>
          <a:latin typeface="Calibri" pitchFamily="34" charset="0"/>
        </a:defRPr>
      </a:lvl2pPr>
      <a:lvl3pPr algn="ctr" defTabSz="457200" rtl="0" eaLnBrk="0" fontAlgn="base" hangingPunct="0">
        <a:spcBef>
          <a:spcPct val="0"/>
        </a:spcBef>
        <a:spcAft>
          <a:spcPct val="0"/>
        </a:spcAft>
        <a:defRPr sz="4400">
          <a:solidFill>
            <a:srgbClr val="003A57"/>
          </a:solidFill>
          <a:latin typeface="Calibri" pitchFamily="34" charset="0"/>
        </a:defRPr>
      </a:lvl3pPr>
      <a:lvl4pPr algn="ctr" defTabSz="457200" rtl="0" eaLnBrk="0" fontAlgn="base" hangingPunct="0">
        <a:spcBef>
          <a:spcPct val="0"/>
        </a:spcBef>
        <a:spcAft>
          <a:spcPct val="0"/>
        </a:spcAft>
        <a:defRPr sz="4400">
          <a:solidFill>
            <a:srgbClr val="003A57"/>
          </a:solidFill>
          <a:latin typeface="Calibri" pitchFamily="34" charset="0"/>
        </a:defRPr>
      </a:lvl4pPr>
      <a:lvl5pPr algn="ctr" defTabSz="457200" rtl="0" eaLnBrk="0" fontAlgn="base" hangingPunct="0">
        <a:spcBef>
          <a:spcPct val="0"/>
        </a:spcBef>
        <a:spcAft>
          <a:spcPct val="0"/>
        </a:spcAft>
        <a:defRPr sz="4400">
          <a:solidFill>
            <a:srgbClr val="003A57"/>
          </a:solidFill>
          <a:latin typeface="Calibri" pitchFamily="34" charset="0"/>
        </a:defRPr>
      </a:lvl5pPr>
      <a:lvl6pPr marL="457200" algn="ctr" defTabSz="457200" rtl="0" fontAlgn="base">
        <a:spcBef>
          <a:spcPct val="0"/>
        </a:spcBef>
        <a:spcAft>
          <a:spcPct val="0"/>
        </a:spcAft>
        <a:defRPr sz="4400">
          <a:solidFill>
            <a:srgbClr val="003A57"/>
          </a:solidFill>
          <a:latin typeface="Calibri" pitchFamily="34" charset="0"/>
        </a:defRPr>
      </a:lvl6pPr>
      <a:lvl7pPr marL="914400" algn="ctr" defTabSz="457200" rtl="0" fontAlgn="base">
        <a:spcBef>
          <a:spcPct val="0"/>
        </a:spcBef>
        <a:spcAft>
          <a:spcPct val="0"/>
        </a:spcAft>
        <a:defRPr sz="4400">
          <a:solidFill>
            <a:srgbClr val="003A57"/>
          </a:solidFill>
          <a:latin typeface="Calibri" pitchFamily="34" charset="0"/>
        </a:defRPr>
      </a:lvl7pPr>
      <a:lvl8pPr marL="1371600" algn="ctr" defTabSz="457200" rtl="0" fontAlgn="base">
        <a:spcBef>
          <a:spcPct val="0"/>
        </a:spcBef>
        <a:spcAft>
          <a:spcPct val="0"/>
        </a:spcAft>
        <a:defRPr sz="4400">
          <a:solidFill>
            <a:srgbClr val="003A57"/>
          </a:solidFill>
          <a:latin typeface="Calibri" pitchFamily="34" charset="0"/>
        </a:defRPr>
      </a:lvl8pPr>
      <a:lvl9pPr marL="1828800" algn="ctr" defTabSz="457200" rtl="0" fontAlgn="base">
        <a:spcBef>
          <a:spcPct val="0"/>
        </a:spcBef>
        <a:spcAft>
          <a:spcPct val="0"/>
        </a:spcAft>
        <a:defRPr sz="4400">
          <a:solidFill>
            <a:srgbClr val="003A57"/>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73AF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5"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Lst>
  <p:txStyles>
    <p:titleStyle>
      <a:lvl1pPr algn="ctr" defTabSz="457200" rtl="0" eaLnBrk="1" latinLnBrk="0" hangingPunct="1">
        <a:spcBef>
          <a:spcPct val="0"/>
        </a:spcBef>
        <a:buNone/>
        <a:defRPr sz="4400" b="1" kern="1200">
          <a:solidFill>
            <a:srgbClr val="003F5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73AF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5"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Lst>
  <p:txStyles>
    <p:titleStyle>
      <a:lvl1pPr algn="ctr" defTabSz="457200" rtl="0" eaLnBrk="1" latinLnBrk="0" hangingPunct="1">
        <a:spcBef>
          <a:spcPct val="0"/>
        </a:spcBef>
        <a:buNone/>
        <a:defRPr sz="4400" b="1" kern="1200">
          <a:solidFill>
            <a:srgbClr val="003F5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9"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Lst>
  <p:txStyles>
    <p:titleStyle>
      <a:lvl1pPr algn="ctr" defTabSz="457200" rtl="0" eaLnBrk="1" latinLnBrk="0" hangingPunct="1">
        <a:spcBef>
          <a:spcPct val="0"/>
        </a:spcBef>
        <a:buNone/>
        <a:defRPr sz="4400" b="1" kern="1200">
          <a:solidFill>
            <a:srgbClr val="003A5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9"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Lst>
  <p:txStyles>
    <p:titleStyle>
      <a:lvl1pPr algn="ctr" defTabSz="457200" rtl="0" eaLnBrk="1" latinLnBrk="0" hangingPunct="1">
        <a:spcBef>
          <a:spcPct val="0"/>
        </a:spcBef>
        <a:buNone/>
        <a:defRPr sz="4400" b="1" kern="1200">
          <a:solidFill>
            <a:srgbClr val="003A5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6" name="Slide Number Placeholder 5"/>
          <p:cNvSpPr>
            <a:spLocks noGrp="1"/>
          </p:cNvSpPr>
          <p:nvPr>
            <p:ph type="sldNum" sz="quarter" idx="4"/>
          </p:nvPr>
        </p:nvSpPr>
        <p:spPr>
          <a:xfrm>
            <a:off x="8172450" y="6356350"/>
            <a:ext cx="51435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lumMod val="75000"/>
                    <a:lumOff val="25000"/>
                  </a:schemeClr>
                </a:solidFill>
                <a:latin typeface="+mn-lt"/>
                <a:cs typeface="+mn-cs"/>
              </a:defRPr>
            </a:lvl1pPr>
          </a:lstStyle>
          <a:p>
            <a:pPr>
              <a:defRPr/>
            </a:pPr>
            <a:fld id="{B4B0050D-B679-4B2D-91F8-23B03978D409}"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pic>
        <p:nvPicPr>
          <p:cNvPr id="3076" name="Picture 6" descr="awpa_corner.png"/>
          <p:cNvPicPr>
            <a:picLocks noChangeAspect="1"/>
          </p:cNvPicPr>
          <p:nvPr/>
        </p:nvPicPr>
        <p:blipFill>
          <a:blip r:embed="rId7" cstate="print"/>
          <a:srcRect/>
          <a:stretch>
            <a:fillRect/>
          </a:stretch>
        </p:blipFill>
        <p:spPr bwMode="auto">
          <a:xfrm>
            <a:off x="-7938" y="4119563"/>
            <a:ext cx="3279776" cy="274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Lst>
  <p:txStyles>
    <p:titleStyle>
      <a:lvl1pPr algn="ctr" defTabSz="457200" rtl="0" eaLnBrk="0" fontAlgn="base" hangingPunct="0">
        <a:spcBef>
          <a:spcPct val="0"/>
        </a:spcBef>
        <a:spcAft>
          <a:spcPct val="0"/>
        </a:spcAft>
        <a:defRPr sz="4400" b="1" kern="1200">
          <a:solidFill>
            <a:srgbClr val="003A57"/>
          </a:solidFill>
          <a:latin typeface="+mj-lt"/>
          <a:ea typeface="+mj-ea"/>
          <a:cs typeface="+mj-cs"/>
        </a:defRPr>
      </a:lvl1pPr>
      <a:lvl2pPr algn="ctr" defTabSz="457200" rtl="0" eaLnBrk="0" fontAlgn="base" hangingPunct="0">
        <a:spcBef>
          <a:spcPct val="0"/>
        </a:spcBef>
        <a:spcAft>
          <a:spcPct val="0"/>
        </a:spcAft>
        <a:defRPr sz="4400" b="1">
          <a:solidFill>
            <a:srgbClr val="003A57"/>
          </a:solidFill>
          <a:latin typeface="Calibri" pitchFamily="34" charset="0"/>
        </a:defRPr>
      </a:lvl2pPr>
      <a:lvl3pPr algn="ctr" defTabSz="457200" rtl="0" eaLnBrk="0" fontAlgn="base" hangingPunct="0">
        <a:spcBef>
          <a:spcPct val="0"/>
        </a:spcBef>
        <a:spcAft>
          <a:spcPct val="0"/>
        </a:spcAft>
        <a:defRPr sz="4400" b="1">
          <a:solidFill>
            <a:srgbClr val="003A57"/>
          </a:solidFill>
          <a:latin typeface="Calibri" pitchFamily="34" charset="0"/>
        </a:defRPr>
      </a:lvl3pPr>
      <a:lvl4pPr algn="ctr" defTabSz="457200" rtl="0" eaLnBrk="0" fontAlgn="base" hangingPunct="0">
        <a:spcBef>
          <a:spcPct val="0"/>
        </a:spcBef>
        <a:spcAft>
          <a:spcPct val="0"/>
        </a:spcAft>
        <a:defRPr sz="4400" b="1">
          <a:solidFill>
            <a:srgbClr val="003A57"/>
          </a:solidFill>
          <a:latin typeface="Calibri" pitchFamily="34" charset="0"/>
        </a:defRPr>
      </a:lvl4pPr>
      <a:lvl5pPr algn="ctr" defTabSz="457200" rtl="0" eaLnBrk="0" fontAlgn="base" hangingPunct="0">
        <a:spcBef>
          <a:spcPct val="0"/>
        </a:spcBef>
        <a:spcAft>
          <a:spcPct val="0"/>
        </a:spcAft>
        <a:defRPr sz="4400" b="1">
          <a:solidFill>
            <a:srgbClr val="003A57"/>
          </a:solidFill>
          <a:latin typeface="Calibri" pitchFamily="34" charset="0"/>
        </a:defRPr>
      </a:lvl5pPr>
      <a:lvl6pPr marL="457200" algn="ctr" defTabSz="457200" rtl="0" fontAlgn="base">
        <a:spcBef>
          <a:spcPct val="0"/>
        </a:spcBef>
        <a:spcAft>
          <a:spcPct val="0"/>
        </a:spcAft>
        <a:defRPr sz="4400" b="1">
          <a:solidFill>
            <a:srgbClr val="003A57"/>
          </a:solidFill>
          <a:latin typeface="Calibri" pitchFamily="34" charset="0"/>
        </a:defRPr>
      </a:lvl6pPr>
      <a:lvl7pPr marL="914400" algn="ctr" defTabSz="457200" rtl="0" fontAlgn="base">
        <a:spcBef>
          <a:spcPct val="0"/>
        </a:spcBef>
        <a:spcAft>
          <a:spcPct val="0"/>
        </a:spcAft>
        <a:defRPr sz="4400" b="1">
          <a:solidFill>
            <a:srgbClr val="003A57"/>
          </a:solidFill>
          <a:latin typeface="Calibri" pitchFamily="34" charset="0"/>
        </a:defRPr>
      </a:lvl7pPr>
      <a:lvl8pPr marL="1371600" algn="ctr" defTabSz="457200" rtl="0" fontAlgn="base">
        <a:spcBef>
          <a:spcPct val="0"/>
        </a:spcBef>
        <a:spcAft>
          <a:spcPct val="0"/>
        </a:spcAft>
        <a:defRPr sz="4400" b="1">
          <a:solidFill>
            <a:srgbClr val="003A57"/>
          </a:solidFill>
          <a:latin typeface="Calibri" pitchFamily="34" charset="0"/>
        </a:defRPr>
      </a:lvl8pPr>
      <a:lvl9pPr marL="1828800" algn="ctr" defTabSz="457200" rtl="0" fontAlgn="base">
        <a:spcBef>
          <a:spcPct val="0"/>
        </a:spcBef>
        <a:spcAft>
          <a:spcPct val="0"/>
        </a:spcAft>
        <a:defRPr sz="4400" b="1">
          <a:solidFill>
            <a:srgbClr val="003A57"/>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rgbClr val="73AF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5"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Lst>
  <p:txStyles>
    <p:titleStyle>
      <a:lvl1pPr algn="ctr" defTabSz="457200" rtl="0" eaLnBrk="1" latinLnBrk="0" hangingPunct="1">
        <a:spcBef>
          <a:spcPct val="0"/>
        </a:spcBef>
        <a:buNone/>
        <a:defRPr sz="4400" b="1" kern="1200">
          <a:solidFill>
            <a:srgbClr val="003F5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A737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bg1"/>
                </a:solidFill>
              </a:defRPr>
            </a:lvl1pPr>
          </a:lstStyle>
          <a:p>
            <a:fld id="{68CF8ADD-1F39-104E-8C49-406794AF6238}" type="slidenum">
              <a:rPr lang="en-US" smtClean="0"/>
              <a:pPr/>
              <a:t>‹#›</a:t>
            </a:fld>
            <a:endParaRPr lang="en-US" dirty="0"/>
          </a:p>
        </p:txBody>
      </p:sp>
      <p:pic>
        <p:nvPicPr>
          <p:cNvPr id="7" name="Picture 6" descr="awpa_corner.png"/>
          <p:cNvPicPr>
            <a:picLocks noChangeAspect="1"/>
          </p:cNvPicPr>
          <p:nvPr/>
        </p:nvPicPr>
        <p:blipFill>
          <a:blip r:embed="rId5"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3AF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pPr/>
              <a:t>‹#›</a:t>
            </a:fld>
            <a:endParaRPr lang="en-US" dirty="0"/>
          </a:p>
        </p:txBody>
      </p:sp>
      <p:pic>
        <p:nvPicPr>
          <p:cNvPr id="7" name="Picture 6" descr="awpa_corner.png"/>
          <p:cNvPicPr>
            <a:picLocks noChangeAspect="1"/>
          </p:cNvPicPr>
          <p:nvPr/>
        </p:nvPicPr>
        <p:blipFill>
          <a:blip r:embed="rId5"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457200" rtl="0" eaLnBrk="1" latinLnBrk="0" hangingPunct="1">
        <a:spcBef>
          <a:spcPct val="0"/>
        </a:spcBef>
        <a:buNone/>
        <a:defRPr sz="4400" b="1" kern="1200">
          <a:solidFill>
            <a:srgbClr val="003F5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73AF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5"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ctr" defTabSz="457200" rtl="0" eaLnBrk="1" latinLnBrk="0" hangingPunct="1">
        <a:spcBef>
          <a:spcPct val="0"/>
        </a:spcBef>
        <a:buNone/>
        <a:defRPr sz="4400" b="1" kern="1200">
          <a:solidFill>
            <a:srgbClr val="003F5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7"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lgn="ctr" defTabSz="457200" rtl="0" eaLnBrk="1" latinLnBrk="0" hangingPunct="1">
        <a:spcBef>
          <a:spcPct val="0"/>
        </a:spcBef>
        <a:buNone/>
        <a:defRPr sz="4400" b="1" kern="1200">
          <a:solidFill>
            <a:srgbClr val="003A5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6"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ctr" defTabSz="457200" rtl="0" eaLnBrk="1" latinLnBrk="0" hangingPunct="1">
        <a:spcBef>
          <a:spcPct val="0"/>
        </a:spcBef>
        <a:buNone/>
        <a:defRPr sz="4400" b="1" kern="1200">
          <a:solidFill>
            <a:srgbClr val="003A5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73AF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68CF8ADD-1F39-104E-8C49-406794AF6238}"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pic>
        <p:nvPicPr>
          <p:cNvPr id="7" name="Picture 6" descr="awpa_corner.png"/>
          <p:cNvPicPr>
            <a:picLocks noChangeAspect="1"/>
          </p:cNvPicPr>
          <p:nvPr/>
        </p:nvPicPr>
        <p:blipFill>
          <a:blip r:embed="rId5" cstate="print"/>
          <a:stretch>
            <a:fillRect/>
          </a:stretch>
        </p:blipFill>
        <p:spPr>
          <a:xfrm>
            <a:off x="-8319" y="4119112"/>
            <a:ext cx="3279913" cy="2743200"/>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ctr" defTabSz="457200" rtl="0" eaLnBrk="1" latinLnBrk="0" hangingPunct="1">
        <a:spcBef>
          <a:spcPct val="0"/>
        </a:spcBef>
        <a:buNone/>
        <a:defRPr sz="4400" b="1" kern="1200">
          <a:solidFill>
            <a:srgbClr val="003F5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73AFB6"/>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6" name="Slide Number Placeholder 5"/>
          <p:cNvSpPr>
            <a:spLocks noGrp="1"/>
          </p:cNvSpPr>
          <p:nvPr>
            <p:ph type="sldNum" sz="quarter" idx="4"/>
          </p:nvPr>
        </p:nvSpPr>
        <p:spPr>
          <a:xfrm>
            <a:off x="8172450" y="6356350"/>
            <a:ext cx="51435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404040"/>
                </a:solidFill>
                <a:latin typeface="Calibri" pitchFamily="34" charset="0"/>
                <a:cs typeface="Arial" pitchFamily="34" charset="0"/>
              </a:defRPr>
            </a:lvl1pPr>
          </a:lstStyle>
          <a:p>
            <a:pPr fontAlgn="base">
              <a:spcBef>
                <a:spcPct val="0"/>
              </a:spcBef>
              <a:spcAft>
                <a:spcPct val="0"/>
              </a:spcAft>
              <a:defRPr/>
            </a:pPr>
            <a:fld id="{E941F658-B87C-49D1-A15C-5962EA7A8068}" type="slidenum">
              <a:rPr lang="en-US"/>
              <a:pPr fontAlgn="base">
                <a:spcBef>
                  <a:spcPct val="0"/>
                </a:spcBef>
                <a:spcAft>
                  <a:spcPct val="0"/>
                </a:spcAft>
                <a:defRPr/>
              </a:pPr>
              <a:t>‹#›</a:t>
            </a:fld>
            <a:endParaRPr lang="en-US"/>
          </a:p>
        </p:txBody>
      </p:sp>
      <p:pic>
        <p:nvPicPr>
          <p:cNvPr id="6148" name="Picture 6" descr="awpa_corner.png"/>
          <p:cNvPicPr>
            <a:picLocks noChangeAspect="1"/>
          </p:cNvPicPr>
          <p:nvPr/>
        </p:nvPicPr>
        <p:blipFill>
          <a:blip r:embed="rId5" cstate="print"/>
          <a:srcRect/>
          <a:stretch>
            <a:fillRect/>
          </a:stretch>
        </p:blipFill>
        <p:spPr bwMode="auto">
          <a:xfrm>
            <a:off x="-7938" y="4119563"/>
            <a:ext cx="3279776" cy="274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ctr" defTabSz="457200" rtl="0" eaLnBrk="0" fontAlgn="base" hangingPunct="0">
        <a:spcBef>
          <a:spcPct val="0"/>
        </a:spcBef>
        <a:spcAft>
          <a:spcPct val="0"/>
        </a:spcAft>
        <a:defRPr sz="4400" b="1" kern="1200">
          <a:solidFill>
            <a:srgbClr val="003F5F"/>
          </a:solidFill>
          <a:latin typeface="+mj-lt"/>
          <a:ea typeface="+mj-ea"/>
          <a:cs typeface="+mj-cs"/>
        </a:defRPr>
      </a:lvl1pPr>
      <a:lvl2pPr algn="ctr" defTabSz="457200" rtl="0" eaLnBrk="0" fontAlgn="base" hangingPunct="0">
        <a:spcBef>
          <a:spcPct val="0"/>
        </a:spcBef>
        <a:spcAft>
          <a:spcPct val="0"/>
        </a:spcAft>
        <a:defRPr sz="4400" b="1">
          <a:solidFill>
            <a:srgbClr val="003F5F"/>
          </a:solidFill>
          <a:latin typeface="Calibri" pitchFamily="34" charset="0"/>
        </a:defRPr>
      </a:lvl2pPr>
      <a:lvl3pPr algn="ctr" defTabSz="457200" rtl="0" eaLnBrk="0" fontAlgn="base" hangingPunct="0">
        <a:spcBef>
          <a:spcPct val="0"/>
        </a:spcBef>
        <a:spcAft>
          <a:spcPct val="0"/>
        </a:spcAft>
        <a:defRPr sz="4400" b="1">
          <a:solidFill>
            <a:srgbClr val="003F5F"/>
          </a:solidFill>
          <a:latin typeface="Calibri" pitchFamily="34" charset="0"/>
        </a:defRPr>
      </a:lvl3pPr>
      <a:lvl4pPr algn="ctr" defTabSz="457200" rtl="0" eaLnBrk="0" fontAlgn="base" hangingPunct="0">
        <a:spcBef>
          <a:spcPct val="0"/>
        </a:spcBef>
        <a:spcAft>
          <a:spcPct val="0"/>
        </a:spcAft>
        <a:defRPr sz="4400" b="1">
          <a:solidFill>
            <a:srgbClr val="003F5F"/>
          </a:solidFill>
          <a:latin typeface="Calibri" pitchFamily="34" charset="0"/>
        </a:defRPr>
      </a:lvl4pPr>
      <a:lvl5pPr algn="ctr" defTabSz="457200" rtl="0" eaLnBrk="0" fontAlgn="base" hangingPunct="0">
        <a:spcBef>
          <a:spcPct val="0"/>
        </a:spcBef>
        <a:spcAft>
          <a:spcPct val="0"/>
        </a:spcAft>
        <a:defRPr sz="4400" b="1">
          <a:solidFill>
            <a:srgbClr val="003F5F"/>
          </a:solidFill>
          <a:latin typeface="Calibri" pitchFamily="34" charset="0"/>
        </a:defRPr>
      </a:lvl5pPr>
      <a:lvl6pPr marL="457200" algn="ctr" defTabSz="457200" rtl="0" fontAlgn="base">
        <a:spcBef>
          <a:spcPct val="0"/>
        </a:spcBef>
        <a:spcAft>
          <a:spcPct val="0"/>
        </a:spcAft>
        <a:defRPr sz="4400" b="1">
          <a:solidFill>
            <a:srgbClr val="003F5F"/>
          </a:solidFill>
          <a:latin typeface="Calibri" pitchFamily="34" charset="0"/>
        </a:defRPr>
      </a:lvl6pPr>
      <a:lvl7pPr marL="914400" algn="ctr" defTabSz="457200" rtl="0" fontAlgn="base">
        <a:spcBef>
          <a:spcPct val="0"/>
        </a:spcBef>
        <a:spcAft>
          <a:spcPct val="0"/>
        </a:spcAft>
        <a:defRPr sz="4400" b="1">
          <a:solidFill>
            <a:srgbClr val="003F5F"/>
          </a:solidFill>
          <a:latin typeface="Calibri" pitchFamily="34" charset="0"/>
        </a:defRPr>
      </a:lvl7pPr>
      <a:lvl8pPr marL="1371600" algn="ctr" defTabSz="457200" rtl="0" fontAlgn="base">
        <a:spcBef>
          <a:spcPct val="0"/>
        </a:spcBef>
        <a:spcAft>
          <a:spcPct val="0"/>
        </a:spcAft>
        <a:defRPr sz="4400" b="1">
          <a:solidFill>
            <a:srgbClr val="003F5F"/>
          </a:solidFill>
          <a:latin typeface="Calibri" pitchFamily="34" charset="0"/>
        </a:defRPr>
      </a:lvl8pPr>
      <a:lvl9pPr marL="1828800" algn="ctr" defTabSz="457200" rtl="0" fontAlgn="base">
        <a:spcBef>
          <a:spcPct val="0"/>
        </a:spcBef>
        <a:spcAft>
          <a:spcPct val="0"/>
        </a:spcAft>
        <a:defRPr sz="4400" b="1">
          <a:solidFill>
            <a:srgbClr val="003F5F"/>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9.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1.emf"/><Relationship Id="rId7" Type="http://schemas.openxmlformats.org/officeDocument/2006/relationships/hyperlink" Target="http://www3.weforum.org/docs/WEF_GCR_CountryProfilHighlights_2011-12.pdf"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www.blobalinnovationindex.org/"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notesSlide" Target="../notesSlides/notesSlide24.xml"/><Relationship Id="rId7" Type="http://schemas.openxmlformats.org/officeDocument/2006/relationships/image" Target="../media/image41.jpeg"/><Relationship Id="rId2" Type="http://schemas.openxmlformats.org/officeDocument/2006/relationships/slideLayout" Target="../slideLayouts/slideLayout39.xml"/><Relationship Id="rId1" Type="http://schemas.openxmlformats.org/officeDocument/2006/relationships/vmlDrawing" Target="../drawings/vmlDrawing2.v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6.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1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hyperlink" Target="https://twitter.com/" TargetMode="Externa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wpa_cover.png"/>
          <p:cNvPicPr>
            <a:picLocks noChangeAspect="1"/>
          </p:cNvPicPr>
          <p:nvPr/>
        </p:nvPicPr>
        <p:blipFill>
          <a:blip r:embed="rId3" cstate="print"/>
          <a:stretch>
            <a:fillRect/>
          </a:stretch>
        </p:blipFill>
        <p:spPr>
          <a:xfrm>
            <a:off x="-108661" y="-96692"/>
            <a:ext cx="9365528" cy="7040146"/>
          </a:xfrm>
          <a:prstGeom prst="rect">
            <a:avLst/>
          </a:prstGeom>
        </p:spPr>
      </p:pic>
      <p:sp>
        <p:nvSpPr>
          <p:cNvPr id="4" name="TextBox 3"/>
          <p:cNvSpPr txBox="1"/>
          <p:nvPr/>
        </p:nvSpPr>
        <p:spPr>
          <a:xfrm>
            <a:off x="4139952" y="3861048"/>
            <a:ext cx="5004048" cy="1569660"/>
          </a:xfrm>
          <a:prstGeom prst="rect">
            <a:avLst/>
          </a:prstGeom>
          <a:noFill/>
        </p:spPr>
        <p:txBody>
          <a:bodyPr wrap="square" rtlCol="0">
            <a:spAutoFit/>
          </a:bodyPr>
          <a:lstStyle/>
          <a:p>
            <a:r>
              <a:rPr lang="en-AU" sz="2400" b="1" i="1" dirty="0" smtClean="0">
                <a:solidFill>
                  <a:schemeClr val="bg1"/>
                </a:solidFill>
              </a:rPr>
              <a:t>Participation and Productivity –       the keys to economic sustainability. Developing a new national workforce development strategy.</a:t>
            </a:r>
          </a:p>
        </p:txBody>
      </p:sp>
      <p:sp>
        <p:nvSpPr>
          <p:cNvPr id="5" name="TextBox 4"/>
          <p:cNvSpPr txBox="1"/>
          <p:nvPr/>
        </p:nvSpPr>
        <p:spPr>
          <a:xfrm>
            <a:off x="1835696" y="1268760"/>
            <a:ext cx="4680520" cy="492443"/>
          </a:xfrm>
          <a:prstGeom prst="rect">
            <a:avLst/>
          </a:prstGeom>
          <a:noFill/>
        </p:spPr>
        <p:txBody>
          <a:bodyPr wrap="square" rtlCol="0">
            <a:spAutoFit/>
          </a:bodyPr>
          <a:lstStyle/>
          <a:p>
            <a:pPr algn="ctr"/>
            <a:r>
              <a:rPr lang="en-AU" sz="2600" b="1" dirty="0" smtClean="0"/>
              <a:t>2012 ALA National Conference</a:t>
            </a:r>
          </a:p>
        </p:txBody>
      </p:sp>
      <p:sp>
        <p:nvSpPr>
          <p:cNvPr id="7" name="TextBox 6"/>
          <p:cNvSpPr txBox="1"/>
          <p:nvPr/>
        </p:nvSpPr>
        <p:spPr>
          <a:xfrm>
            <a:off x="0" y="5373216"/>
            <a:ext cx="2520280" cy="1169551"/>
          </a:xfrm>
          <a:prstGeom prst="rect">
            <a:avLst/>
          </a:prstGeom>
          <a:noFill/>
        </p:spPr>
        <p:txBody>
          <a:bodyPr wrap="square" rtlCol="0">
            <a:spAutoFit/>
          </a:bodyPr>
          <a:lstStyle/>
          <a:p>
            <a:r>
              <a:rPr lang="en-AU" sz="2000" b="1" dirty="0" smtClean="0"/>
              <a:t>Robin Shreeve</a:t>
            </a:r>
          </a:p>
          <a:p>
            <a:r>
              <a:rPr lang="en-AU" sz="2000" b="1" dirty="0" smtClean="0"/>
              <a:t>CEO, </a:t>
            </a:r>
            <a:r>
              <a:rPr lang="en-AU" sz="2000" b="1" dirty="0" err="1" smtClean="0"/>
              <a:t>AWPA</a:t>
            </a:r>
            <a:endParaRPr lang="en-AU" sz="2000" b="1" dirty="0" smtClean="0"/>
          </a:p>
          <a:p>
            <a:endParaRPr lang="en-AU" sz="1000" b="1" dirty="0" smtClean="0"/>
          </a:p>
          <a:p>
            <a:r>
              <a:rPr lang="en-AU" sz="2000" b="1" dirty="0" smtClean="0"/>
              <a:t>11 October 2012</a:t>
            </a:r>
          </a:p>
        </p:txBody>
      </p:sp>
      <p:sp>
        <p:nvSpPr>
          <p:cNvPr id="6" name="TextBox 5"/>
          <p:cNvSpPr txBox="1"/>
          <p:nvPr/>
        </p:nvSpPr>
        <p:spPr>
          <a:xfrm>
            <a:off x="2339752" y="2204864"/>
            <a:ext cx="2592288" cy="707886"/>
          </a:xfrm>
          <a:prstGeom prst="rect">
            <a:avLst/>
          </a:prstGeom>
          <a:noFill/>
        </p:spPr>
        <p:txBody>
          <a:bodyPr wrap="square" rtlCol="0">
            <a:spAutoFit/>
          </a:bodyPr>
          <a:lstStyle/>
          <a:p>
            <a:pPr algn="ctr"/>
            <a:r>
              <a:rPr lang="en-AU" sz="2000" b="1" i="1" dirty="0" smtClean="0"/>
              <a:t>Lifelong Learning = Resilient Communities</a:t>
            </a:r>
            <a:endParaRPr lang="en-AU" sz="2000" b="1" i="1"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700808"/>
            <a:ext cx="6912768" cy="338554"/>
          </a:xfrm>
          <a:prstGeom prst="rect">
            <a:avLst/>
          </a:prstGeom>
          <a:noFill/>
          <a:ln w="9525">
            <a:noFill/>
            <a:miter lim="800000"/>
            <a:headEnd/>
            <a:tailEnd/>
          </a:ln>
        </p:spPr>
        <p:txBody>
          <a:bodyPr wrap="square">
            <a:spAutoFit/>
          </a:bodyPr>
          <a:lstStyle/>
          <a:p>
            <a:pPr algn="ctr"/>
            <a:r>
              <a:rPr lang="en-AU" sz="1600" b="1" dirty="0" smtClean="0">
                <a:solidFill>
                  <a:srgbClr val="003A57"/>
                </a:solidFill>
                <a:latin typeface="+mj-lt"/>
                <a:ea typeface="+mj-ea"/>
                <a:cs typeface="+mj-cs"/>
              </a:rPr>
              <a:t>Employment and population by numeracy level, persons 25-59, Australia 2006</a:t>
            </a:r>
            <a:endParaRPr lang="en-AU" sz="1600" b="1" dirty="0">
              <a:solidFill>
                <a:srgbClr val="003A57"/>
              </a:solidFill>
              <a:latin typeface="+mj-lt"/>
              <a:ea typeface="+mj-ea"/>
              <a:cs typeface="+mj-cs"/>
            </a:endParaRPr>
          </a:p>
        </p:txBody>
      </p:sp>
      <p:sp>
        <p:nvSpPr>
          <p:cNvPr id="5" name="TextBox 4"/>
          <p:cNvSpPr txBox="1"/>
          <p:nvPr/>
        </p:nvSpPr>
        <p:spPr>
          <a:xfrm>
            <a:off x="539552" y="260648"/>
            <a:ext cx="7992888" cy="1077218"/>
          </a:xfrm>
          <a:prstGeom prst="rect">
            <a:avLst/>
          </a:prstGeom>
          <a:noFill/>
        </p:spPr>
        <p:txBody>
          <a:bodyPr wrap="square" rtlCol="0">
            <a:spAutoFit/>
          </a:bodyPr>
          <a:lstStyle/>
          <a:p>
            <a:pPr algn="ctr"/>
            <a:r>
              <a:rPr lang="en-AU" sz="3200" b="1" dirty="0" smtClean="0">
                <a:solidFill>
                  <a:srgbClr val="003A57"/>
                </a:solidFill>
                <a:latin typeface="+mj-lt"/>
                <a:ea typeface="+mj-ea"/>
                <a:cs typeface="+mj-cs"/>
              </a:rPr>
              <a:t>A person’s level of literary or numeracy is a broad indicator of educational achievement</a:t>
            </a:r>
          </a:p>
        </p:txBody>
      </p:sp>
      <p:pic>
        <p:nvPicPr>
          <p:cNvPr id="185346" name="Picture 2"/>
          <p:cNvPicPr>
            <a:picLocks noChangeAspect="1" noChangeArrowheads="1"/>
          </p:cNvPicPr>
          <p:nvPr/>
        </p:nvPicPr>
        <p:blipFill>
          <a:blip r:embed="rId3" cstate="print"/>
          <a:srcRect/>
          <a:stretch>
            <a:fillRect/>
          </a:stretch>
        </p:blipFill>
        <p:spPr bwMode="auto">
          <a:xfrm>
            <a:off x="755576" y="2060848"/>
            <a:ext cx="7613713" cy="4390165"/>
          </a:xfrm>
          <a:prstGeom prst="rect">
            <a:avLst/>
          </a:prstGeom>
          <a:noFill/>
          <a:ln w="9525">
            <a:noFill/>
            <a:miter lim="800000"/>
            <a:headEnd/>
            <a:tailEnd/>
          </a:ln>
        </p:spPr>
      </p:pic>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10</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412776"/>
            <a:ext cx="6912768" cy="338554"/>
          </a:xfrm>
          <a:prstGeom prst="rect">
            <a:avLst/>
          </a:prstGeom>
          <a:noFill/>
          <a:ln w="9525">
            <a:noFill/>
            <a:miter lim="800000"/>
            <a:headEnd/>
            <a:tailEnd/>
          </a:ln>
        </p:spPr>
        <p:txBody>
          <a:bodyPr wrap="square">
            <a:spAutoFit/>
          </a:bodyPr>
          <a:lstStyle/>
          <a:p>
            <a:pPr algn="ctr"/>
            <a:r>
              <a:rPr lang="en-AU" sz="1600" b="1" dirty="0" smtClean="0">
                <a:solidFill>
                  <a:srgbClr val="003A57"/>
                </a:solidFill>
                <a:latin typeface="+mj-lt"/>
                <a:ea typeface="+mj-ea"/>
                <a:cs typeface="+mj-cs"/>
              </a:rPr>
              <a:t>Earnings, employed persons 15-64 by level of qualification, Australia 2009</a:t>
            </a:r>
            <a:endParaRPr lang="en-AU" sz="1600" b="1" dirty="0">
              <a:solidFill>
                <a:srgbClr val="003A57"/>
              </a:solidFill>
              <a:latin typeface="+mj-lt"/>
              <a:ea typeface="+mj-ea"/>
              <a:cs typeface="+mj-cs"/>
            </a:endParaRPr>
          </a:p>
        </p:txBody>
      </p:sp>
      <p:sp>
        <p:nvSpPr>
          <p:cNvPr id="5" name="TextBox 4"/>
          <p:cNvSpPr txBox="1"/>
          <p:nvPr/>
        </p:nvSpPr>
        <p:spPr>
          <a:xfrm>
            <a:off x="539552" y="260648"/>
            <a:ext cx="7992888" cy="615553"/>
          </a:xfrm>
          <a:prstGeom prst="rect">
            <a:avLst/>
          </a:prstGeom>
          <a:noFill/>
        </p:spPr>
        <p:txBody>
          <a:bodyPr wrap="square" rtlCol="0">
            <a:spAutoFit/>
          </a:bodyPr>
          <a:lstStyle/>
          <a:p>
            <a:pPr algn="ctr"/>
            <a:r>
              <a:rPr lang="en-AU" sz="3400" b="1" dirty="0" smtClean="0">
                <a:solidFill>
                  <a:srgbClr val="003A57"/>
                </a:solidFill>
                <a:latin typeface="+mj-lt"/>
                <a:ea typeface="+mj-ea"/>
                <a:cs typeface="+mj-cs"/>
              </a:rPr>
              <a:t>Higher qualifications = higher rate of return</a:t>
            </a:r>
          </a:p>
        </p:txBody>
      </p:sp>
      <p:pic>
        <p:nvPicPr>
          <p:cNvPr id="186370" name="Picture 2"/>
          <p:cNvPicPr>
            <a:picLocks noChangeAspect="1" noChangeArrowheads="1"/>
          </p:cNvPicPr>
          <p:nvPr/>
        </p:nvPicPr>
        <p:blipFill>
          <a:blip r:embed="rId3" cstate="print"/>
          <a:srcRect/>
          <a:stretch>
            <a:fillRect/>
          </a:stretch>
        </p:blipFill>
        <p:spPr bwMode="auto">
          <a:xfrm>
            <a:off x="611560" y="1916832"/>
            <a:ext cx="8310944" cy="3698302"/>
          </a:xfrm>
          <a:prstGeom prst="rect">
            <a:avLst/>
          </a:prstGeom>
          <a:noFill/>
          <a:ln w="9525">
            <a:noFill/>
            <a:miter lim="800000"/>
            <a:headEnd/>
            <a:tailEnd/>
          </a:ln>
        </p:spPr>
      </p:pic>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11</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23425" t="24500" r="41531" b="17401"/>
          <a:stretch>
            <a:fillRect/>
          </a:stretch>
        </p:blipFill>
        <p:spPr bwMode="auto">
          <a:xfrm>
            <a:off x="1476375" y="260350"/>
            <a:ext cx="6408738" cy="5976938"/>
          </a:xfrm>
          <a:prstGeom prst="rect">
            <a:avLst/>
          </a:prstGeom>
          <a:noFill/>
          <a:ln w="9525">
            <a:noFill/>
            <a:miter lim="800000"/>
            <a:headEnd/>
            <a:tailEnd/>
          </a:ln>
        </p:spPr>
      </p:pic>
      <p:sp>
        <p:nvSpPr>
          <p:cNvPr id="36867" name="Slide Number Placeholder 1"/>
          <p:cNvSpPr txBox="1">
            <a:spLocks/>
          </p:cNvSpPr>
          <p:nvPr/>
        </p:nvSpPr>
        <p:spPr bwMode="auto">
          <a:xfrm>
            <a:off x="8385175" y="6140450"/>
            <a:ext cx="758825" cy="571500"/>
          </a:xfrm>
          <a:prstGeom prst="rect">
            <a:avLst/>
          </a:prstGeom>
          <a:noFill/>
          <a:ln w="9525">
            <a:noFill/>
            <a:miter lim="800000"/>
            <a:headEnd/>
            <a:tailEnd/>
          </a:ln>
        </p:spPr>
        <p:txBody>
          <a:bodyPr/>
          <a:lstStyle/>
          <a:p>
            <a:pPr defTabSz="457200" fontAlgn="base">
              <a:spcBef>
                <a:spcPct val="0"/>
              </a:spcBef>
              <a:spcAft>
                <a:spcPct val="0"/>
              </a:spcAft>
            </a:pPr>
            <a:fld id="{56BA2620-950A-4932-9E9E-D51A303F5623}" type="slidenum">
              <a:rPr lang="en-AU" smtClean="0">
                <a:solidFill>
                  <a:srgbClr val="000000"/>
                </a:solidFill>
                <a:latin typeface="Arial" charset="0"/>
                <a:cs typeface="Arial" charset="0"/>
              </a:rPr>
              <a:pPr defTabSz="457200" fontAlgn="base">
                <a:spcBef>
                  <a:spcPct val="0"/>
                </a:spcBef>
                <a:spcAft>
                  <a:spcPct val="0"/>
                </a:spcAft>
              </a:pPr>
              <a:t>12</a:t>
            </a:fld>
            <a:endParaRPr lang="en-AU" smtClean="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8324" y="1147882"/>
            <a:ext cx="4104456" cy="2137102"/>
          </a:xfrm>
          <a:prstGeom prst="roundRect">
            <a:avLst/>
          </a:prstGeom>
          <a:solidFill>
            <a:srgbClr val="005295">
              <a:alpha val="25098"/>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en-AU" b="1" dirty="0" smtClean="0">
                <a:solidFill>
                  <a:schemeClr val="tx1"/>
                </a:solidFill>
              </a:rPr>
              <a:t>Project Manager</a:t>
            </a:r>
            <a:r>
              <a:rPr lang="en-AU" dirty="0" smtClean="0">
                <a:solidFill>
                  <a:schemeClr val="tx1"/>
                </a:solidFill>
              </a:rPr>
              <a:t> - A demonstrated track record in project management for Construction Projects to the value of $</a:t>
            </a:r>
            <a:r>
              <a:rPr lang="en-AU" dirty="0" err="1" smtClean="0">
                <a:solidFill>
                  <a:schemeClr val="tx1"/>
                </a:solidFill>
              </a:rPr>
              <a:t>30M</a:t>
            </a:r>
            <a:r>
              <a:rPr lang="en-AU" dirty="0" smtClean="0">
                <a:solidFill>
                  <a:schemeClr val="tx1"/>
                </a:solidFill>
              </a:rPr>
              <a:t> or over</a:t>
            </a:r>
            <a:r>
              <a:rPr lang="en-AU" b="1" dirty="0" smtClean="0">
                <a:solidFill>
                  <a:schemeClr val="tx1"/>
                </a:solidFill>
              </a:rPr>
              <a:t>, </a:t>
            </a:r>
            <a:r>
              <a:rPr lang="en-AU" b="1" dirty="0" smtClean="0">
                <a:solidFill>
                  <a:srgbClr val="A30134"/>
                </a:solidFill>
              </a:rPr>
              <a:t>with a minimum of 10 years experience to support this</a:t>
            </a:r>
            <a:r>
              <a:rPr lang="en-AU" dirty="0" smtClean="0">
                <a:solidFill>
                  <a:srgbClr val="A30134"/>
                </a:solidFill>
              </a:rPr>
              <a:t>. </a:t>
            </a:r>
            <a:r>
              <a:rPr lang="en-AU" dirty="0" smtClean="0">
                <a:solidFill>
                  <a:schemeClr val="tx1"/>
                </a:solidFill>
              </a:rPr>
              <a:t>Must hold a professional qualification in Construction.</a:t>
            </a:r>
          </a:p>
        </p:txBody>
      </p:sp>
      <p:sp>
        <p:nvSpPr>
          <p:cNvPr id="4" name="Rounded Rectangle 3"/>
          <p:cNvSpPr/>
          <p:nvPr/>
        </p:nvSpPr>
        <p:spPr>
          <a:xfrm>
            <a:off x="4158556" y="3717032"/>
            <a:ext cx="4896544" cy="2520280"/>
          </a:xfrm>
          <a:prstGeom prst="roundRect">
            <a:avLst/>
          </a:prstGeom>
          <a:solidFill>
            <a:srgbClr val="005295">
              <a:alpha val="25098"/>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en-AU" b="1" dirty="0" smtClean="0">
                <a:solidFill>
                  <a:schemeClr val="tx1"/>
                </a:solidFill>
              </a:rPr>
              <a:t>Senior Site Manager </a:t>
            </a:r>
            <a:r>
              <a:rPr lang="en-AU" dirty="0" smtClean="0">
                <a:solidFill>
                  <a:schemeClr val="tx1"/>
                </a:solidFill>
              </a:rPr>
              <a:t>- Must have substantial knowledge and experience in Site Management for high rise construction projects, (15 levels and upwards) to the value of $</a:t>
            </a:r>
            <a:r>
              <a:rPr lang="en-AU" dirty="0" err="1" smtClean="0">
                <a:solidFill>
                  <a:schemeClr val="tx1"/>
                </a:solidFill>
              </a:rPr>
              <a:t>40M</a:t>
            </a:r>
            <a:r>
              <a:rPr lang="en-AU" dirty="0" smtClean="0">
                <a:solidFill>
                  <a:schemeClr val="tx1"/>
                </a:solidFill>
              </a:rPr>
              <a:t>, knowledge and experience in Occupational Health &amp; Safety regulations, and excellent communication skills. </a:t>
            </a:r>
            <a:r>
              <a:rPr lang="en-AU" b="1" dirty="0" smtClean="0">
                <a:solidFill>
                  <a:srgbClr val="A30134"/>
                </a:solidFill>
              </a:rPr>
              <a:t>A minimum of eight years experience and a tertiary qualification is required.</a:t>
            </a:r>
          </a:p>
        </p:txBody>
      </p:sp>
      <p:sp>
        <p:nvSpPr>
          <p:cNvPr id="5" name="Rounded Rectangle 4"/>
          <p:cNvSpPr/>
          <p:nvPr/>
        </p:nvSpPr>
        <p:spPr>
          <a:xfrm>
            <a:off x="539552" y="3429000"/>
            <a:ext cx="3456384" cy="2520280"/>
          </a:xfrm>
          <a:prstGeom prst="roundRect">
            <a:avLst/>
          </a:prstGeom>
          <a:solidFill>
            <a:srgbClr val="005295">
              <a:alpha val="25098"/>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en-AU" b="1" dirty="0" smtClean="0">
                <a:solidFill>
                  <a:schemeClr val="tx1"/>
                </a:solidFill>
              </a:rPr>
              <a:t>Site Manager </a:t>
            </a:r>
            <a:r>
              <a:rPr lang="en-AU" dirty="0" smtClean="0">
                <a:solidFill>
                  <a:schemeClr val="tx1"/>
                </a:solidFill>
              </a:rPr>
              <a:t>- Knowledge and experience in Site Management for low level construction projects, $</a:t>
            </a:r>
            <a:r>
              <a:rPr lang="en-AU" dirty="0" err="1" smtClean="0">
                <a:solidFill>
                  <a:schemeClr val="tx1"/>
                </a:solidFill>
              </a:rPr>
              <a:t>10M</a:t>
            </a:r>
            <a:r>
              <a:rPr lang="en-AU" dirty="0" smtClean="0">
                <a:solidFill>
                  <a:schemeClr val="tx1"/>
                </a:solidFill>
              </a:rPr>
              <a:t>-$</a:t>
            </a:r>
            <a:r>
              <a:rPr lang="en-AU" dirty="0" err="1" smtClean="0">
                <a:solidFill>
                  <a:schemeClr val="tx1"/>
                </a:solidFill>
              </a:rPr>
              <a:t>40M</a:t>
            </a:r>
            <a:r>
              <a:rPr lang="en-AU" dirty="0" smtClean="0">
                <a:solidFill>
                  <a:schemeClr val="tx1"/>
                </a:solidFill>
              </a:rPr>
              <a:t>. Must have excellent communication skills, and </a:t>
            </a:r>
            <a:r>
              <a:rPr lang="en-AU" b="1" dirty="0" smtClean="0">
                <a:solidFill>
                  <a:srgbClr val="A30134"/>
                </a:solidFill>
              </a:rPr>
              <a:t>a minimum of seven year's experience within the construction industry</a:t>
            </a:r>
          </a:p>
        </p:txBody>
      </p:sp>
      <p:sp>
        <p:nvSpPr>
          <p:cNvPr id="3" name="Rounded Rectangle 2"/>
          <p:cNvSpPr/>
          <p:nvPr/>
        </p:nvSpPr>
        <p:spPr>
          <a:xfrm>
            <a:off x="4932040" y="1124744"/>
            <a:ext cx="4032448" cy="2304256"/>
          </a:xfrm>
          <a:prstGeom prst="roundRect">
            <a:avLst/>
          </a:prstGeom>
          <a:solidFill>
            <a:srgbClr val="005295">
              <a:alpha val="25098"/>
            </a:srgb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r>
              <a:rPr lang="en-AU" b="1" dirty="0" smtClean="0">
                <a:solidFill>
                  <a:schemeClr val="tx1"/>
                </a:solidFill>
              </a:rPr>
              <a:t>Structural Engineer - </a:t>
            </a:r>
            <a:r>
              <a:rPr lang="en-AU" dirty="0" smtClean="0">
                <a:solidFill>
                  <a:schemeClr val="tx1"/>
                </a:solidFill>
              </a:rPr>
              <a:t>Demonstrated track record in structural engineering for construction projects, (26 levels and upwards) </a:t>
            </a:r>
            <a:r>
              <a:rPr lang="en-AU" b="1" dirty="0" smtClean="0">
                <a:solidFill>
                  <a:srgbClr val="A30134"/>
                </a:solidFill>
              </a:rPr>
              <a:t>with a minimum of 10 years experience to support this.</a:t>
            </a:r>
            <a:r>
              <a:rPr lang="en-AU" dirty="0" smtClean="0">
                <a:solidFill>
                  <a:schemeClr val="tx1"/>
                </a:solidFill>
              </a:rPr>
              <a:t> Must hold a professional qualification in Structural Engineering.</a:t>
            </a:r>
          </a:p>
        </p:txBody>
      </p:sp>
      <p:sp>
        <p:nvSpPr>
          <p:cNvPr id="6" name="Slide Number Placeholder 13"/>
          <p:cNvSpPr>
            <a:spLocks noGrp="1"/>
          </p:cNvSpPr>
          <p:nvPr>
            <p:ph type="sldNum" sz="quarter" idx="4294967295"/>
          </p:nvPr>
        </p:nvSpPr>
        <p:spPr>
          <a:xfrm>
            <a:off x="8172400" y="6356350"/>
            <a:ext cx="514400" cy="365125"/>
          </a:xfrm>
          <a:prstGeom prst="rect">
            <a:avLst/>
          </a:prstGeom>
        </p:spPr>
        <p:txBody>
          <a:bodyPr/>
          <a:lstStyle/>
          <a:p>
            <a:fld id="{68CF8ADD-1F39-104E-8C49-406794AF6238}" type="slidenum">
              <a:rPr lang="en-US" smtClean="0"/>
              <a:pPr/>
              <a:t>13</a:t>
            </a:fld>
            <a:endParaRPr lang="en-US" dirty="0"/>
          </a:p>
        </p:txBody>
      </p:sp>
      <p:sp>
        <p:nvSpPr>
          <p:cNvPr id="7" name="Title 1"/>
          <p:cNvSpPr txBox="1">
            <a:spLocks/>
          </p:cNvSpPr>
          <p:nvPr/>
        </p:nvSpPr>
        <p:spPr>
          <a:xfrm>
            <a:off x="467544" y="188640"/>
            <a:ext cx="8229600" cy="922114"/>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AU" sz="4000" b="1" i="0" u="none" strike="noStrike" kern="1200" cap="none" spc="0" normalizeH="0" baseline="0" noProof="0" dirty="0" smtClean="0">
                <a:ln>
                  <a:noFill/>
                </a:ln>
                <a:solidFill>
                  <a:srgbClr val="003F54"/>
                </a:solidFill>
                <a:effectLst/>
                <a:uLnTx/>
                <a:uFillTx/>
                <a:latin typeface="+mj-lt"/>
                <a:ea typeface="+mj-ea"/>
                <a:cs typeface="+mj-cs"/>
              </a:rPr>
              <a:t>Skills </a:t>
            </a:r>
            <a:r>
              <a:rPr kumimoji="0" lang="en-AU" sz="4000" b="1" i="0" u="none" strike="noStrike" kern="1200" cap="none" spc="0" normalizeH="0" baseline="0" noProof="0" dirty="0" err="1" smtClean="0">
                <a:ln>
                  <a:noFill/>
                </a:ln>
                <a:solidFill>
                  <a:srgbClr val="003F54"/>
                </a:solidFill>
                <a:effectLst/>
                <a:uLnTx/>
                <a:uFillTx/>
                <a:latin typeface="+mj-lt"/>
                <a:ea typeface="+mj-ea"/>
                <a:cs typeface="+mj-cs"/>
              </a:rPr>
              <a:t>vs</a:t>
            </a:r>
            <a:r>
              <a:rPr kumimoji="0" lang="en-AU" sz="4000" b="1" i="0" u="none" strike="noStrike" kern="1200" cap="none" spc="0" normalizeH="0" baseline="0" noProof="0" dirty="0" smtClean="0">
                <a:ln>
                  <a:noFill/>
                </a:ln>
                <a:solidFill>
                  <a:srgbClr val="003F54"/>
                </a:solidFill>
                <a:effectLst/>
                <a:uLnTx/>
                <a:uFillTx/>
                <a:latin typeface="+mj-lt"/>
                <a:ea typeface="+mj-ea"/>
                <a:cs typeface="+mj-cs"/>
              </a:rPr>
              <a:t> experience gap?</a:t>
            </a:r>
            <a:endParaRPr kumimoji="0" lang="en-AU" sz="4000" b="1" i="0" u="none" strike="noStrike" kern="1200" cap="none" spc="0" normalizeH="0" baseline="0" noProof="0" dirty="0">
              <a:ln>
                <a:noFill/>
              </a:ln>
              <a:solidFill>
                <a:srgbClr val="003F54"/>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457200" y="115888"/>
            <a:ext cx="8229600" cy="1143000"/>
          </a:xfrm>
        </p:spPr>
        <p:txBody>
          <a:bodyPr>
            <a:normAutofit/>
          </a:bodyPr>
          <a:lstStyle/>
          <a:p>
            <a:pPr algn="ctr"/>
            <a:r>
              <a:rPr lang="en-AU" sz="4000" b="1" dirty="0" smtClean="0">
                <a:latin typeface="Calibri" pitchFamily="34" charset="0"/>
                <a:cs typeface="Calibri" pitchFamily="34" charset="0"/>
              </a:rPr>
              <a:t>Student returns – VET and HE</a:t>
            </a:r>
          </a:p>
        </p:txBody>
      </p:sp>
      <p:sp>
        <p:nvSpPr>
          <p:cNvPr id="1029" name="TextBox 7"/>
          <p:cNvSpPr txBox="1">
            <a:spLocks noChangeArrowheads="1"/>
          </p:cNvSpPr>
          <p:nvPr/>
        </p:nvSpPr>
        <p:spPr bwMode="auto">
          <a:xfrm>
            <a:off x="1115616" y="6309320"/>
            <a:ext cx="6480720" cy="246221"/>
          </a:xfrm>
          <a:prstGeom prst="rect">
            <a:avLst/>
          </a:prstGeom>
          <a:noFill/>
          <a:ln w="9525">
            <a:noFill/>
            <a:miter lim="800000"/>
            <a:headEnd/>
            <a:tailEnd/>
          </a:ln>
        </p:spPr>
        <p:txBody>
          <a:bodyPr wrap="square">
            <a:spAutoFit/>
          </a:bodyPr>
          <a:lstStyle/>
          <a:p>
            <a:r>
              <a:rPr lang="en-AU" sz="1000" b="1" dirty="0">
                <a:solidFill>
                  <a:prstClr val="black"/>
                </a:solidFill>
              </a:rPr>
              <a:t>Source: </a:t>
            </a:r>
            <a:r>
              <a:rPr lang="en-AU" sz="1000" dirty="0">
                <a:solidFill>
                  <a:prstClr val="black"/>
                </a:solidFill>
              </a:rPr>
              <a:t>KPMG Econtech , </a:t>
            </a:r>
            <a:r>
              <a:rPr lang="en-AU" sz="1000" i="1" dirty="0">
                <a:solidFill>
                  <a:prstClr val="black"/>
                </a:solidFill>
              </a:rPr>
              <a:t>Economic Modelling of Improved Funding and Reform Arrangements for Universities </a:t>
            </a:r>
            <a:r>
              <a:rPr lang="en-AU" sz="1000" dirty="0">
                <a:solidFill>
                  <a:prstClr val="black"/>
                </a:solidFill>
              </a:rPr>
              <a:t>(2010)</a:t>
            </a:r>
          </a:p>
        </p:txBody>
      </p:sp>
      <p:graphicFrame>
        <p:nvGraphicFramePr>
          <p:cNvPr id="1026" name="Chart 6"/>
          <p:cNvGraphicFramePr>
            <a:graphicFrameLocks/>
          </p:cNvGraphicFramePr>
          <p:nvPr/>
        </p:nvGraphicFramePr>
        <p:xfrm>
          <a:off x="755650" y="1268413"/>
          <a:ext cx="7661275" cy="4926012"/>
        </p:xfrm>
        <a:graphic>
          <a:graphicData uri="http://schemas.openxmlformats.org/presentationml/2006/ole">
            <p:oleObj spid="_x0000_s200706" r:id="rId4" imgW="7663336" imgH="4925995" progId="Excel.Sheet.8">
              <p:embed/>
            </p:oleObj>
          </a:graphicData>
        </a:graphic>
      </p:graphicFrame>
      <p:sp>
        <p:nvSpPr>
          <p:cNvPr id="5"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14</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87325" y="0"/>
            <a:ext cx="9331325" cy="862013"/>
          </a:xfrm>
        </p:spPr>
        <p:txBody>
          <a:bodyPr/>
          <a:lstStyle/>
          <a:p>
            <a:pPr algn="ctr" eaLnBrk="1" hangingPunct="1"/>
            <a:r>
              <a:rPr lang="en-US" sz="2800" dirty="0" smtClean="0">
                <a:solidFill>
                  <a:srgbClr val="007EA3"/>
                </a:solidFill>
                <a:latin typeface="Arial" charset="0"/>
                <a:cs typeface="Arial" charset="0"/>
              </a:rPr>
              <a:t>Distribution of qualifications within occupations</a:t>
            </a:r>
            <a:endParaRPr lang="en-US" sz="2800" dirty="0" smtClean="0">
              <a:solidFill>
                <a:srgbClr val="F75403"/>
              </a:solidFill>
              <a:latin typeface="Arial" charset="0"/>
              <a:cs typeface="Arial" charset="0"/>
            </a:endParaRPr>
          </a:p>
        </p:txBody>
      </p:sp>
      <p:graphicFrame>
        <p:nvGraphicFramePr>
          <p:cNvPr id="6" name="Chart 5"/>
          <p:cNvGraphicFramePr/>
          <p:nvPr/>
        </p:nvGraphicFramePr>
        <p:xfrm>
          <a:off x="1066612" y="862014"/>
          <a:ext cx="7277288" cy="4884160"/>
        </p:xfrm>
        <a:graphic>
          <a:graphicData uri="http://schemas.openxmlformats.org/drawingml/2006/chart">
            <c:chart xmlns:c="http://schemas.openxmlformats.org/drawingml/2006/chart" xmlns:r="http://schemas.openxmlformats.org/officeDocument/2006/relationships" r:id="rId3"/>
          </a:graphicData>
        </a:graphic>
      </p:graphicFrame>
      <p:sp>
        <p:nvSpPr>
          <p:cNvPr id="49156" name="TextBox 8"/>
          <p:cNvSpPr txBox="1">
            <a:spLocks noChangeArrowheads="1"/>
          </p:cNvSpPr>
          <p:nvPr/>
        </p:nvSpPr>
        <p:spPr bwMode="auto">
          <a:xfrm>
            <a:off x="2843213" y="6021388"/>
            <a:ext cx="4365625" cy="246062"/>
          </a:xfrm>
          <a:prstGeom prst="rect">
            <a:avLst/>
          </a:prstGeom>
          <a:noFill/>
          <a:ln w="9525">
            <a:noFill/>
            <a:miter lim="800000"/>
            <a:headEnd/>
            <a:tailEnd/>
          </a:ln>
        </p:spPr>
        <p:txBody>
          <a:bodyPr wrap="none">
            <a:spAutoFit/>
          </a:bodyPr>
          <a:lstStyle/>
          <a:p>
            <a:r>
              <a:rPr lang="en-AU" sz="1000" b="1" dirty="0"/>
              <a:t>Source: </a:t>
            </a:r>
            <a:r>
              <a:rPr lang="en-AU" sz="1000" i="1" dirty="0"/>
              <a:t>A well-skilled Futur</a:t>
            </a:r>
            <a:r>
              <a:rPr lang="en-AU" sz="1000" dirty="0"/>
              <a:t>e, Richardson,S and Teece, R (NCVER, 2008)</a:t>
            </a:r>
          </a:p>
        </p:txBody>
      </p:sp>
      <p:sp>
        <p:nvSpPr>
          <p:cNvPr id="49157" name="Slide Number Placeholder 7"/>
          <p:cNvSpPr>
            <a:spLocks noGrp="1"/>
          </p:cNvSpPr>
          <p:nvPr>
            <p:ph type="sldNum" sz="quarter" idx="11"/>
          </p:nvPr>
        </p:nvSpPr>
        <p:spPr bwMode="auto">
          <a:noFill/>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fld id="{152386D4-1823-4786-8461-09784DA5280D}" type="slidenum">
              <a:rPr lang="en-US" smtClean="0">
                <a:latin typeface="Calibri" pitchFamily="34" charset="0"/>
              </a:rPr>
              <a:pPr fontAlgn="base">
                <a:spcBef>
                  <a:spcPct val="0"/>
                </a:spcBef>
                <a:spcAft>
                  <a:spcPct val="0"/>
                </a:spcAft>
              </a:pPr>
              <a:t>15</a:t>
            </a:fld>
            <a:endParaRPr lang="en-US"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1124744"/>
            <a:ext cx="6912768" cy="338554"/>
          </a:xfrm>
          <a:prstGeom prst="rect">
            <a:avLst/>
          </a:prstGeom>
          <a:noFill/>
          <a:ln w="9525">
            <a:noFill/>
            <a:miter lim="800000"/>
            <a:headEnd/>
            <a:tailEnd/>
          </a:ln>
        </p:spPr>
        <p:txBody>
          <a:bodyPr wrap="square">
            <a:spAutoFit/>
          </a:bodyPr>
          <a:lstStyle/>
          <a:p>
            <a:pPr algn="ctr"/>
            <a:r>
              <a:rPr lang="en-AU" sz="1600" b="1" dirty="0" smtClean="0">
                <a:solidFill>
                  <a:srgbClr val="003A57"/>
                </a:solidFill>
                <a:latin typeface="+mj-lt"/>
                <a:ea typeface="+mj-ea"/>
                <a:cs typeface="+mj-cs"/>
              </a:rPr>
              <a:t>Shares of employment in major occupations, Australia 2002 and 2012, percent</a:t>
            </a:r>
            <a:endParaRPr lang="en-AU" sz="1600" b="1" dirty="0">
              <a:solidFill>
                <a:srgbClr val="003A57"/>
              </a:solidFill>
              <a:latin typeface="+mj-lt"/>
              <a:ea typeface="+mj-ea"/>
              <a:cs typeface="+mj-cs"/>
            </a:endParaRPr>
          </a:p>
        </p:txBody>
      </p:sp>
      <p:sp>
        <p:nvSpPr>
          <p:cNvPr id="5" name="TextBox 4"/>
          <p:cNvSpPr txBox="1"/>
          <p:nvPr/>
        </p:nvSpPr>
        <p:spPr>
          <a:xfrm>
            <a:off x="395536" y="260648"/>
            <a:ext cx="8280920" cy="584775"/>
          </a:xfrm>
          <a:prstGeom prst="rect">
            <a:avLst/>
          </a:prstGeom>
          <a:noFill/>
        </p:spPr>
        <p:txBody>
          <a:bodyPr wrap="square" rtlCol="0">
            <a:spAutoFit/>
          </a:bodyPr>
          <a:lstStyle/>
          <a:p>
            <a:pPr algn="ctr"/>
            <a:r>
              <a:rPr lang="en-AU" sz="3200" b="1" dirty="0" smtClean="0">
                <a:solidFill>
                  <a:srgbClr val="003A57"/>
                </a:solidFill>
                <a:latin typeface="+mj-lt"/>
                <a:ea typeface="+mj-ea"/>
                <a:cs typeface="+mj-cs"/>
              </a:rPr>
              <a:t>Faster growth in occupations with qualifications</a:t>
            </a:r>
          </a:p>
        </p:txBody>
      </p:sp>
      <p:pic>
        <p:nvPicPr>
          <p:cNvPr id="188418" name="Picture 2"/>
          <p:cNvPicPr>
            <a:picLocks noChangeAspect="1" noChangeArrowheads="1"/>
          </p:cNvPicPr>
          <p:nvPr/>
        </p:nvPicPr>
        <p:blipFill>
          <a:blip r:embed="rId3" cstate="print"/>
          <a:srcRect/>
          <a:stretch>
            <a:fillRect/>
          </a:stretch>
        </p:blipFill>
        <p:spPr bwMode="auto">
          <a:xfrm>
            <a:off x="251520" y="1484784"/>
            <a:ext cx="8555491" cy="4680520"/>
          </a:xfrm>
          <a:prstGeom prst="rect">
            <a:avLst/>
          </a:prstGeom>
          <a:noFill/>
          <a:ln w="9525">
            <a:noFill/>
            <a:miter lim="800000"/>
            <a:headEnd/>
            <a:tailEnd/>
          </a:ln>
        </p:spPr>
      </p:pic>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16</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l="20233" t="18240" r="5727" b="12120"/>
          <a:stretch>
            <a:fillRect/>
          </a:stretch>
        </p:blipFill>
        <p:spPr bwMode="auto">
          <a:xfrm>
            <a:off x="251520" y="332656"/>
            <a:ext cx="8613775" cy="5686426"/>
          </a:xfrm>
          <a:prstGeom prst="rect">
            <a:avLst/>
          </a:prstGeom>
          <a:noFill/>
          <a:ln w="9525">
            <a:noFill/>
            <a:miter lim="800000"/>
            <a:headEnd/>
            <a:tailEnd/>
          </a:ln>
        </p:spPr>
      </p:pic>
      <p:sp>
        <p:nvSpPr>
          <p:cNvPr id="31747" name="Text Box 4"/>
          <p:cNvSpPr txBox="1">
            <a:spLocks noChangeArrowheads="1"/>
          </p:cNvSpPr>
          <p:nvPr/>
        </p:nvSpPr>
        <p:spPr bwMode="auto">
          <a:xfrm>
            <a:off x="467544" y="6309320"/>
            <a:ext cx="8048625" cy="400110"/>
          </a:xfrm>
          <a:prstGeom prst="rect">
            <a:avLst/>
          </a:prstGeom>
          <a:noFill/>
          <a:ln w="9525" algn="ctr">
            <a:noFill/>
            <a:miter lim="800000"/>
            <a:headEnd/>
            <a:tailEnd/>
          </a:ln>
        </p:spPr>
        <p:txBody>
          <a:bodyPr>
            <a:spAutoFit/>
          </a:bodyPr>
          <a:lstStyle/>
          <a:p>
            <a:pPr>
              <a:spcBef>
                <a:spcPct val="50000"/>
              </a:spcBef>
            </a:pPr>
            <a:r>
              <a:rPr lang="en-AU" sz="1000" b="1" dirty="0">
                <a:solidFill>
                  <a:srgbClr val="000000"/>
                </a:solidFill>
                <a:latin typeface="+mj-lt"/>
              </a:rPr>
              <a:t>Source: </a:t>
            </a:r>
            <a:r>
              <a:rPr lang="en-AU" sz="1000" i="1" dirty="0">
                <a:solidFill>
                  <a:srgbClr val="000000"/>
                </a:solidFill>
                <a:latin typeface="+mj-lt"/>
              </a:rPr>
              <a:t>Economic and Financial trends and globalisation over the next 15 years</a:t>
            </a:r>
            <a:r>
              <a:rPr lang="en-AU" sz="1000" dirty="0">
                <a:solidFill>
                  <a:srgbClr val="000000"/>
                </a:solidFill>
                <a:latin typeface="+mj-lt"/>
              </a:rPr>
              <a:t>  Presentation by Dr David </a:t>
            </a:r>
            <a:r>
              <a:rPr lang="en-AU" sz="1000" dirty="0" err="1">
                <a:solidFill>
                  <a:srgbClr val="000000"/>
                </a:solidFill>
                <a:latin typeface="+mj-lt"/>
              </a:rPr>
              <a:t>Gruen</a:t>
            </a:r>
            <a:r>
              <a:rPr lang="en-AU" sz="1000" dirty="0">
                <a:solidFill>
                  <a:srgbClr val="000000"/>
                </a:solidFill>
                <a:latin typeface="+mj-lt"/>
              </a:rPr>
              <a:t> (Executive Director, Macroeconomic Group, Treasury) to Skills Australia/Academy of Social Science Australia Scenario Development Forum 7 February 2011)  </a:t>
            </a:r>
          </a:p>
        </p:txBody>
      </p:sp>
      <p:sp>
        <p:nvSpPr>
          <p:cNvPr id="31748" name="Slide Number Placeholder 4"/>
          <p:cNvSpPr txBox="1">
            <a:spLocks noGrp="1"/>
          </p:cNvSpPr>
          <p:nvPr/>
        </p:nvSpPr>
        <p:spPr bwMode="auto">
          <a:xfrm>
            <a:off x="7927975" y="6140450"/>
            <a:ext cx="758825" cy="571500"/>
          </a:xfrm>
          <a:prstGeom prst="rect">
            <a:avLst/>
          </a:prstGeom>
          <a:noFill/>
          <a:ln w="9525">
            <a:noFill/>
            <a:miter lim="800000"/>
            <a:headEnd/>
            <a:tailEnd/>
          </a:ln>
        </p:spPr>
        <p:txBody>
          <a:bodyPr anchor="ctr"/>
          <a:lstStyle/>
          <a:p>
            <a:pPr algn="r"/>
            <a:fld id="{03EE0BFC-EBB4-4CDF-95A1-1AEE29FE6CCF}" type="slidenum">
              <a:rPr lang="en-AU" sz="2400">
                <a:solidFill>
                  <a:schemeClr val="bg1"/>
                </a:solidFill>
              </a:rPr>
              <a:pPr algn="r"/>
              <a:t>17</a:t>
            </a:fld>
            <a:endParaRPr lang="en-AU" sz="2400">
              <a:solidFill>
                <a:schemeClr val="bg1"/>
              </a:solidFill>
            </a:endParaRPr>
          </a:p>
        </p:txBody>
      </p:sp>
      <p:sp>
        <p:nvSpPr>
          <p:cNvPr id="31749" name="Slide Number Placeholder 4"/>
          <p:cNvSpPr>
            <a:spLocks noGrp="1"/>
          </p:cNvSpPr>
          <p:nvPr>
            <p:ph type="sldNum" sz="quarter" idx="10"/>
          </p:nvPr>
        </p:nvSpPr>
        <p:spPr bwMode="auto">
          <a:noFill/>
          <a:ln>
            <a:miter lim="800000"/>
            <a:headEnd/>
            <a:tailEnd/>
          </a:ln>
        </p:spPr>
        <p:txBody>
          <a:bodyPr/>
          <a:lstStyle/>
          <a:p>
            <a:pPr fontAlgn="base">
              <a:spcBef>
                <a:spcPct val="0"/>
              </a:spcBef>
              <a:spcAft>
                <a:spcPct val="0"/>
              </a:spcAft>
            </a:pPr>
            <a:fld id="{A26A3801-D00C-4CC2-A7F9-3648E923FD60}" type="slidenum">
              <a:rPr lang="en-AU" smtClean="0">
                <a:solidFill>
                  <a:schemeClr val="bg1"/>
                </a:solidFill>
                <a:latin typeface="Arial" charset="0"/>
                <a:cs typeface="Arial" charset="0"/>
              </a:rPr>
              <a:pPr fontAlgn="base">
                <a:spcBef>
                  <a:spcPct val="0"/>
                </a:spcBef>
                <a:spcAft>
                  <a:spcPct val="0"/>
                </a:spcAft>
              </a:pPr>
              <a:t>17</a:t>
            </a:fld>
            <a:endParaRPr lang="en-AU" smtClean="0">
              <a:solidFill>
                <a:schemeClr val="bg1"/>
              </a:solidFill>
              <a:latin typeface="Arial" charset="0"/>
              <a:cs typeface="Arial" charset="0"/>
            </a:endParaRPr>
          </a:p>
        </p:txBody>
      </p:sp>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17</a:t>
            </a:fld>
            <a:endParaRPr lang="en-AU" dirty="0">
              <a:solidFill>
                <a:srgbClr val="00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0338" y="6165850"/>
            <a:ext cx="4464050" cy="246063"/>
          </a:xfrm>
          <a:prstGeom prst="rect">
            <a:avLst/>
          </a:prstGeom>
          <a:noFill/>
        </p:spPr>
        <p:txBody>
          <a:bodyPr>
            <a:spAutoFit/>
          </a:bodyPr>
          <a:lstStyle/>
          <a:p>
            <a:pPr>
              <a:defRPr/>
            </a:pPr>
            <a:r>
              <a:rPr lang="en-AU" sz="1000" b="1" dirty="0">
                <a:latin typeface="+mj-lt"/>
              </a:rPr>
              <a:t>Source: </a:t>
            </a:r>
            <a:r>
              <a:rPr lang="en-AU" sz="1000" dirty="0">
                <a:latin typeface="+mj-lt"/>
              </a:rPr>
              <a:t>Dolman, B., </a:t>
            </a:r>
            <a:r>
              <a:rPr lang="en-AU" sz="1000" dirty="0" err="1">
                <a:latin typeface="+mj-lt"/>
              </a:rPr>
              <a:t>Gruen</a:t>
            </a:r>
            <a:r>
              <a:rPr lang="en-AU" sz="1000" dirty="0">
                <a:latin typeface="+mj-lt"/>
              </a:rPr>
              <a:t>, D., </a:t>
            </a:r>
            <a:r>
              <a:rPr lang="en-AU" sz="1000" i="1" dirty="0">
                <a:latin typeface="+mj-lt"/>
              </a:rPr>
              <a:t>Productivity and Structural Change</a:t>
            </a:r>
            <a:r>
              <a:rPr lang="en-AU" sz="1000" dirty="0">
                <a:latin typeface="+mj-lt"/>
              </a:rPr>
              <a:t>, 10 July 2012</a:t>
            </a:r>
          </a:p>
        </p:txBody>
      </p:sp>
      <p:sp>
        <p:nvSpPr>
          <p:cNvPr id="5" name="TextBox 4"/>
          <p:cNvSpPr txBox="1"/>
          <p:nvPr/>
        </p:nvSpPr>
        <p:spPr>
          <a:xfrm>
            <a:off x="323850" y="188913"/>
            <a:ext cx="8424863" cy="892175"/>
          </a:xfrm>
          <a:prstGeom prst="rect">
            <a:avLst/>
          </a:prstGeom>
          <a:noFill/>
        </p:spPr>
        <p:txBody>
          <a:bodyPr>
            <a:spAutoFit/>
          </a:bodyPr>
          <a:lstStyle/>
          <a:p>
            <a:pPr algn="ctr">
              <a:defRPr/>
            </a:pPr>
            <a:r>
              <a:rPr lang="en-AU" sz="2600" b="1" dirty="0">
                <a:solidFill>
                  <a:srgbClr val="003A57"/>
                </a:solidFill>
                <a:latin typeface="Calibri"/>
                <a:cs typeface="+mn-cs"/>
              </a:rPr>
              <a:t>Employment growth by industry – May 2009 to May 2012 annual average percentage change</a:t>
            </a:r>
          </a:p>
        </p:txBody>
      </p:sp>
      <p:pic>
        <p:nvPicPr>
          <p:cNvPr id="25604" name="Picture 2"/>
          <p:cNvPicPr>
            <a:picLocks noChangeAspect="1" noChangeArrowheads="1"/>
          </p:cNvPicPr>
          <p:nvPr/>
        </p:nvPicPr>
        <p:blipFill>
          <a:blip r:embed="rId3" cstate="print"/>
          <a:srcRect/>
          <a:stretch>
            <a:fillRect/>
          </a:stretch>
        </p:blipFill>
        <p:spPr bwMode="auto">
          <a:xfrm>
            <a:off x="576263" y="1341438"/>
            <a:ext cx="8267700" cy="4319587"/>
          </a:xfrm>
          <a:prstGeom prst="rect">
            <a:avLst/>
          </a:prstGeom>
          <a:noFill/>
          <a:ln w="9525">
            <a:noFill/>
            <a:miter lim="800000"/>
            <a:headEnd/>
            <a:tailEnd/>
          </a:ln>
        </p:spPr>
      </p:pic>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18</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4294967295"/>
          </p:nvPr>
        </p:nvSpPr>
        <p:spPr bwMode="auto">
          <a:xfrm>
            <a:off x="179388" y="2708275"/>
            <a:ext cx="8713787" cy="1441450"/>
          </a:xfrm>
          <a:prstGeom prst="rect">
            <a:avLst/>
          </a:prstGeom>
          <a:noFill/>
          <a:ln>
            <a:miter lim="800000"/>
            <a:headEnd/>
            <a:tailEnd/>
          </a:ln>
        </p:spPr>
        <p:txBody>
          <a:bodyPr/>
          <a:lstStyle/>
          <a:p>
            <a:pPr algn="ctr" eaLnBrk="1" hangingPunct="1">
              <a:spcBef>
                <a:spcPct val="0"/>
              </a:spcBef>
              <a:buFont typeface="Arial" charset="0"/>
              <a:buNone/>
            </a:pPr>
            <a:r>
              <a:rPr lang="en-AU" sz="5000" b="1" dirty="0" smtClean="0">
                <a:solidFill>
                  <a:schemeClr val="bg1"/>
                </a:solidFill>
              </a:rPr>
              <a:t>The challenges we face</a:t>
            </a:r>
          </a:p>
          <a:p>
            <a:pPr algn="ctr" eaLnBrk="1" hangingPunct="1">
              <a:buFont typeface="Arial" charset="0"/>
              <a:buNone/>
            </a:pPr>
            <a:endParaRPr lang="en-AU" sz="50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txBox="1">
            <a:spLocks/>
          </p:cNvSpPr>
          <p:nvPr/>
        </p:nvSpPr>
        <p:spPr>
          <a:xfrm>
            <a:off x="468313" y="188913"/>
            <a:ext cx="8229600" cy="1143000"/>
          </a:xfrm>
          <a:prstGeom prst="rect">
            <a:avLst/>
          </a:prstGeom>
        </p:spPr>
        <p:txBody>
          <a:bodyPr anchor="ctr">
            <a:normAutofit fontScale="92500" lnSpcReduction="10000"/>
          </a:bodyPr>
          <a:lstStyle/>
          <a:p>
            <a:pPr algn="ctr" defTabSz="457200" fontAlgn="auto">
              <a:spcAft>
                <a:spcPts val="0"/>
              </a:spcAft>
              <a:defRPr/>
            </a:pPr>
            <a:r>
              <a:rPr lang="en-AU" sz="4000" b="1" dirty="0">
                <a:solidFill>
                  <a:srgbClr val="003F54"/>
                </a:solidFill>
                <a:latin typeface="Calibri"/>
                <a:cs typeface="Arial" pitchFamily="34" charset="0"/>
              </a:rPr>
              <a:t>The Australian Workforce and Productivity Agency</a:t>
            </a:r>
          </a:p>
        </p:txBody>
      </p:sp>
      <p:sp>
        <p:nvSpPr>
          <p:cNvPr id="87045"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2</a:t>
            </a:fld>
            <a:endParaRPr lang="en-AU" dirty="0">
              <a:solidFill>
                <a:srgbClr val="000000"/>
              </a:solidFill>
            </a:endParaRPr>
          </a:p>
        </p:txBody>
      </p:sp>
      <p:pic>
        <p:nvPicPr>
          <p:cNvPr id="87046" name="Picture 2" descr="image001"/>
          <p:cNvPicPr>
            <a:picLocks noChangeAspect="1" noChangeArrowheads="1"/>
          </p:cNvPicPr>
          <p:nvPr/>
        </p:nvPicPr>
        <p:blipFill>
          <a:blip r:embed="rId3" cstate="print"/>
          <a:srcRect/>
          <a:stretch>
            <a:fillRect/>
          </a:stretch>
        </p:blipFill>
        <p:spPr bwMode="auto">
          <a:xfrm>
            <a:off x="5940152" y="1268760"/>
            <a:ext cx="2592288" cy="3389914"/>
          </a:xfrm>
          <a:prstGeom prst="rect">
            <a:avLst/>
          </a:prstGeom>
          <a:noFill/>
          <a:ln w="9525">
            <a:noFill/>
            <a:miter lim="800000"/>
            <a:headEnd/>
            <a:tailEnd/>
          </a:ln>
        </p:spPr>
      </p:pic>
      <p:pic>
        <p:nvPicPr>
          <p:cNvPr id="87047" name="Picture 4" descr="awpa_corner.png"/>
          <p:cNvPicPr>
            <a:picLocks noChangeAspect="1"/>
          </p:cNvPicPr>
          <p:nvPr/>
        </p:nvPicPr>
        <p:blipFill>
          <a:blip r:embed="rId4" cstate="print"/>
          <a:srcRect/>
          <a:stretch>
            <a:fillRect/>
          </a:stretch>
        </p:blipFill>
        <p:spPr bwMode="auto">
          <a:xfrm>
            <a:off x="-11113" y="4111625"/>
            <a:ext cx="3279776" cy="2743200"/>
          </a:xfrm>
          <a:prstGeom prst="rect">
            <a:avLst/>
          </a:prstGeom>
          <a:noFill/>
          <a:ln w="9525">
            <a:noFill/>
            <a:miter lim="800000"/>
            <a:headEnd/>
            <a:tailEnd/>
          </a:ln>
        </p:spPr>
      </p:pic>
      <p:sp>
        <p:nvSpPr>
          <p:cNvPr id="8" name="Content Placeholder 5"/>
          <p:cNvSpPr txBox="1">
            <a:spLocks/>
          </p:cNvSpPr>
          <p:nvPr/>
        </p:nvSpPr>
        <p:spPr bwMode="auto">
          <a:xfrm>
            <a:off x="539552" y="1556792"/>
            <a:ext cx="5328592" cy="4392488"/>
          </a:xfrm>
          <a:prstGeom prst="rect">
            <a:avLst/>
          </a:prstGeom>
          <a:noFill/>
          <a:ln w="9525">
            <a:noFill/>
            <a:miter lim="800000"/>
            <a:headEnd/>
            <a:tailEnd/>
          </a:ln>
        </p:spPr>
        <p:txBody>
          <a:bodyPr/>
          <a:lstStyle/>
          <a:p>
            <a:pPr marL="342900" indent="-342900">
              <a:lnSpc>
                <a:spcPct val="90000"/>
              </a:lnSpc>
              <a:spcBef>
                <a:spcPct val="20000"/>
              </a:spcBef>
              <a:spcAft>
                <a:spcPts val="600"/>
              </a:spcAft>
              <a:buClr>
                <a:srgbClr val="003A57"/>
              </a:buClr>
              <a:buFont typeface="Arial" charset="0"/>
              <a:buChar char="•"/>
            </a:pPr>
            <a:r>
              <a:rPr lang="en-US" dirty="0" smtClean="0">
                <a:latin typeface="+mn-lt"/>
              </a:rPr>
              <a:t>Began as </a:t>
            </a:r>
            <a:r>
              <a:rPr lang="en-US" b="1" i="1" dirty="0" smtClean="0">
                <a:latin typeface="+mn-lt"/>
              </a:rPr>
              <a:t>Skills Australia. </a:t>
            </a:r>
            <a:r>
              <a:rPr lang="en-US" dirty="0" smtClean="0">
                <a:latin typeface="+mn-lt"/>
              </a:rPr>
              <a:t>Expert </a:t>
            </a:r>
            <a:r>
              <a:rPr lang="en-US" dirty="0">
                <a:latin typeface="+mn-lt"/>
              </a:rPr>
              <a:t>independent Board with expertise in industry, economics, education and </a:t>
            </a:r>
            <a:r>
              <a:rPr lang="en-US" dirty="0" smtClean="0">
                <a:latin typeface="+mn-lt"/>
              </a:rPr>
              <a:t>academia</a:t>
            </a:r>
            <a:endParaRPr lang="en-US" dirty="0">
              <a:latin typeface="+mn-lt"/>
            </a:endParaRPr>
          </a:p>
          <a:p>
            <a:pPr marL="342900" indent="-342900">
              <a:lnSpc>
                <a:spcPct val="90000"/>
              </a:lnSpc>
              <a:spcBef>
                <a:spcPct val="20000"/>
              </a:spcBef>
              <a:spcAft>
                <a:spcPts val="600"/>
              </a:spcAft>
              <a:buClr>
                <a:srgbClr val="003A57"/>
              </a:buClr>
              <a:buFont typeface="Arial" charset="0"/>
              <a:buChar char="•"/>
            </a:pPr>
            <a:r>
              <a:rPr lang="en-AU" dirty="0">
                <a:latin typeface="+mn-lt"/>
              </a:rPr>
              <a:t>Provides independent advice to the government on current, emerging and future skills needs and workforce development needs</a:t>
            </a:r>
          </a:p>
          <a:p>
            <a:pPr marL="342900" indent="-342900">
              <a:spcBef>
                <a:spcPct val="20000"/>
              </a:spcBef>
              <a:spcAft>
                <a:spcPts val="600"/>
              </a:spcAft>
              <a:buClr>
                <a:srgbClr val="003A57"/>
              </a:buClr>
              <a:buFont typeface="Arial" charset="0"/>
              <a:buChar char="•"/>
            </a:pPr>
            <a:r>
              <a:rPr lang="en-AU" dirty="0">
                <a:latin typeface="+mn-lt"/>
              </a:rPr>
              <a:t>Remit expanded in March 2009 to look at full scope of labour market and give advice on HE &amp; VET</a:t>
            </a:r>
          </a:p>
          <a:p>
            <a:pPr marL="342900" indent="-342900">
              <a:spcBef>
                <a:spcPct val="20000"/>
              </a:spcBef>
              <a:spcAft>
                <a:spcPts val="600"/>
              </a:spcAft>
              <a:buClr>
                <a:srgbClr val="003A57"/>
              </a:buClr>
              <a:buFont typeface="Arial" charset="0"/>
              <a:buChar char="•"/>
            </a:pPr>
            <a:r>
              <a:rPr lang="en-AU" dirty="0">
                <a:latin typeface="+mn-lt"/>
              </a:rPr>
              <a:t>2011 Budget </a:t>
            </a:r>
            <a:r>
              <a:rPr lang="en-AU" dirty="0" smtClean="0">
                <a:latin typeface="+mn-lt"/>
              </a:rPr>
              <a:t>announcement -extended </a:t>
            </a:r>
            <a:r>
              <a:rPr lang="en-AU" dirty="0">
                <a:latin typeface="+mn-lt"/>
              </a:rPr>
              <a:t>role as </a:t>
            </a:r>
            <a:r>
              <a:rPr lang="en-AU" dirty="0" smtClean="0">
                <a:latin typeface="+mn-lt"/>
              </a:rPr>
              <a:t>Australian Workforce </a:t>
            </a:r>
            <a:r>
              <a:rPr lang="en-AU" dirty="0">
                <a:latin typeface="+mn-lt"/>
              </a:rPr>
              <a:t>and Productivity Agency. Responsible for National Workforce Development </a:t>
            </a:r>
            <a:r>
              <a:rPr lang="en-AU" dirty="0" smtClean="0">
                <a:latin typeface="+mn-lt"/>
              </a:rPr>
              <a:t>Fund. Legislation passed June 2012.</a:t>
            </a:r>
          </a:p>
          <a:p>
            <a:pPr marL="342900" indent="-342900">
              <a:spcBef>
                <a:spcPct val="20000"/>
              </a:spcBef>
              <a:spcAft>
                <a:spcPts val="600"/>
              </a:spcAft>
              <a:buClr>
                <a:srgbClr val="003A57"/>
              </a:buClr>
              <a:buFont typeface="Arial" charset="0"/>
              <a:buChar char="•"/>
            </a:pPr>
            <a:r>
              <a:rPr lang="en-AU" dirty="0" smtClean="0">
                <a:latin typeface="+mn-lt"/>
              </a:rPr>
              <a:t>1 July 2012 – became the Australian Workforce  and Productivity Agency </a:t>
            </a:r>
            <a:endParaRPr lang="en-AU" dirty="0">
              <a:latin typeface="+mn-lt"/>
            </a:endParaRPr>
          </a:p>
          <a:p>
            <a:pPr marL="342900" indent="-342900">
              <a:lnSpc>
                <a:spcPct val="90000"/>
              </a:lnSpc>
              <a:spcBef>
                <a:spcPct val="20000"/>
              </a:spcBef>
              <a:spcAft>
                <a:spcPts val="600"/>
              </a:spcAft>
              <a:buClr>
                <a:srgbClr val="003A57"/>
              </a:buClr>
              <a:buFont typeface="Arial" charset="0"/>
              <a:buNone/>
            </a:pPr>
            <a:endParaRPr lang="en-AU" dirty="0"/>
          </a:p>
        </p:txBody>
      </p:sp>
      <p:sp>
        <p:nvSpPr>
          <p:cNvPr id="9" name="Rectangle 4"/>
          <p:cNvSpPr>
            <a:spLocks noChangeArrowheads="1"/>
          </p:cNvSpPr>
          <p:nvPr/>
        </p:nvSpPr>
        <p:spPr bwMode="auto">
          <a:xfrm>
            <a:off x="5580112" y="4797152"/>
            <a:ext cx="3059112" cy="1570038"/>
          </a:xfrm>
          <a:prstGeom prst="rect">
            <a:avLst/>
          </a:prstGeom>
          <a:noFill/>
          <a:ln w="3175" algn="ctr">
            <a:noFill/>
            <a:miter lim="800000"/>
            <a:headEnd/>
            <a:tailEnd/>
          </a:ln>
        </p:spPr>
        <p:txBody>
          <a:bodyPr>
            <a:spAutoFit/>
          </a:bodyPr>
          <a:lstStyle/>
          <a:p>
            <a:pPr algn="ctr"/>
            <a:r>
              <a:rPr lang="en-AU" sz="1200" b="1" i="1" dirty="0">
                <a:latin typeface="Calibri" pitchFamily="34" charset="0"/>
              </a:rPr>
              <a:t>Back row (L to R)</a:t>
            </a:r>
            <a:r>
              <a:rPr lang="en-AU" sz="1200" i="1" dirty="0">
                <a:latin typeface="Calibri" pitchFamily="34" charset="0"/>
              </a:rPr>
              <a:t>: Dr John Edwards, </a:t>
            </a:r>
          </a:p>
          <a:p>
            <a:pPr algn="ctr"/>
            <a:r>
              <a:rPr lang="en-AU" sz="1200" i="1" dirty="0">
                <a:latin typeface="Calibri" pitchFamily="34" charset="0"/>
              </a:rPr>
              <a:t>Heather </a:t>
            </a:r>
            <a:r>
              <a:rPr lang="en-AU" sz="1200" i="1" dirty="0" err="1">
                <a:latin typeface="Calibri" pitchFamily="34" charset="0"/>
              </a:rPr>
              <a:t>Ridout</a:t>
            </a:r>
            <a:r>
              <a:rPr lang="en-AU" sz="1200" i="1" dirty="0">
                <a:latin typeface="Calibri" pitchFamily="34" charset="0"/>
              </a:rPr>
              <a:t>, Keith Spence</a:t>
            </a:r>
          </a:p>
          <a:p>
            <a:pPr algn="ctr"/>
            <a:endParaRPr lang="en-AU" sz="1200" i="1" dirty="0">
              <a:latin typeface="Calibri" pitchFamily="34" charset="0"/>
            </a:endParaRPr>
          </a:p>
          <a:p>
            <a:pPr algn="ctr"/>
            <a:r>
              <a:rPr lang="en-AU" sz="1200" b="1" i="1" dirty="0">
                <a:latin typeface="Calibri" pitchFamily="34" charset="0"/>
              </a:rPr>
              <a:t>Middle row: </a:t>
            </a:r>
            <a:r>
              <a:rPr lang="en-AU" sz="1200" i="1" dirty="0" smtClean="0">
                <a:latin typeface="Calibri" pitchFamily="34" charset="0"/>
              </a:rPr>
              <a:t>Prof</a:t>
            </a:r>
            <a:r>
              <a:rPr lang="en-AU" sz="1200" i="1" dirty="0">
                <a:latin typeface="Calibri" pitchFamily="34" charset="0"/>
              </a:rPr>
              <a:t>. Gerald </a:t>
            </a:r>
            <a:r>
              <a:rPr lang="en-AU" sz="1200" i="1" dirty="0" smtClean="0">
                <a:latin typeface="Calibri" pitchFamily="34" charset="0"/>
              </a:rPr>
              <a:t>Burke, </a:t>
            </a:r>
          </a:p>
          <a:p>
            <a:pPr algn="ctr"/>
            <a:r>
              <a:rPr lang="en-AU" sz="1200" i="1" dirty="0" smtClean="0">
                <a:latin typeface="Calibri" pitchFamily="34" charset="0"/>
              </a:rPr>
              <a:t>Peter </a:t>
            </a:r>
            <a:r>
              <a:rPr lang="en-AU" sz="1200" i="1" dirty="0">
                <a:latin typeface="Calibri" pitchFamily="34" charset="0"/>
              </a:rPr>
              <a:t>Anderson, </a:t>
            </a:r>
            <a:r>
              <a:rPr lang="en-AU" sz="1200" i="1" dirty="0" err="1">
                <a:latin typeface="Calibri" pitchFamily="34" charset="0"/>
              </a:rPr>
              <a:t>Ged</a:t>
            </a:r>
            <a:r>
              <a:rPr lang="en-AU" sz="1200" i="1" dirty="0">
                <a:latin typeface="Calibri" pitchFamily="34" charset="0"/>
              </a:rPr>
              <a:t> Kearney</a:t>
            </a:r>
          </a:p>
          <a:p>
            <a:pPr algn="ctr"/>
            <a:endParaRPr lang="en-AU" sz="1200" i="1" dirty="0">
              <a:latin typeface="Calibri" pitchFamily="34" charset="0"/>
            </a:endParaRPr>
          </a:p>
          <a:p>
            <a:pPr algn="ctr"/>
            <a:r>
              <a:rPr lang="en-AU" sz="1200" b="1" i="1" dirty="0">
                <a:latin typeface="Calibri" pitchFamily="34" charset="0"/>
              </a:rPr>
              <a:t>Front row: </a:t>
            </a:r>
            <a:r>
              <a:rPr lang="en-AU" sz="1200" i="1" dirty="0">
                <a:latin typeface="Calibri" pitchFamily="34" charset="0"/>
              </a:rPr>
              <a:t>Marie </a:t>
            </a:r>
            <a:r>
              <a:rPr lang="en-AU" sz="1200" i="1" dirty="0" err="1">
                <a:latin typeface="Calibri" pitchFamily="34" charset="0"/>
              </a:rPr>
              <a:t>Persson</a:t>
            </a:r>
            <a:r>
              <a:rPr lang="en-AU" sz="1200" i="1" dirty="0">
                <a:latin typeface="Calibri" pitchFamily="34" charset="0"/>
              </a:rPr>
              <a:t>,</a:t>
            </a:r>
          </a:p>
          <a:p>
            <a:pPr algn="ctr"/>
            <a:r>
              <a:rPr lang="en-AU" sz="1200" i="1" dirty="0">
                <a:latin typeface="Calibri" pitchFamily="34" charset="0"/>
              </a:rPr>
              <a:t>Philip Bullock (Chair), Dr Michael Keating AC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3" name="Picture 3"/>
          <p:cNvPicPr>
            <a:picLocks noChangeAspect="1" noChangeArrowheads="1"/>
          </p:cNvPicPr>
          <p:nvPr/>
        </p:nvPicPr>
        <p:blipFill>
          <a:blip r:embed="rId2" cstate="print"/>
          <a:srcRect l="17752" t="2657" r="2652" b="7012"/>
          <a:stretch>
            <a:fillRect/>
          </a:stretch>
        </p:blipFill>
        <p:spPr bwMode="auto">
          <a:xfrm>
            <a:off x="2" y="620691"/>
            <a:ext cx="9008209" cy="4406897"/>
          </a:xfrm>
          <a:prstGeom prst="rect">
            <a:avLst/>
          </a:prstGeom>
          <a:noFill/>
          <a:ln w="9525">
            <a:noFill/>
            <a:miter lim="800000"/>
            <a:headEnd/>
            <a:tailEnd/>
          </a:ln>
        </p:spPr>
      </p:pic>
      <p:pic>
        <p:nvPicPr>
          <p:cNvPr id="435206" name="Picture 6"/>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2051720" y="5229200"/>
            <a:ext cx="6065806" cy="119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8" name="Picture 2"/>
          <p:cNvPicPr>
            <a:picLocks noChangeAspect="1" noChangeArrowheads="1"/>
          </p:cNvPicPr>
          <p:nvPr/>
        </p:nvPicPr>
        <p:blipFill>
          <a:blip r:embed="rId2" cstate="print"/>
          <a:srcRect/>
          <a:stretch>
            <a:fillRect/>
          </a:stretch>
        </p:blipFill>
        <p:spPr bwMode="auto">
          <a:xfrm>
            <a:off x="755576" y="476672"/>
            <a:ext cx="7761542" cy="5848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251520" y="188913"/>
            <a:ext cx="8640960" cy="707886"/>
          </a:xfrm>
          <a:prstGeom prst="rect">
            <a:avLst/>
          </a:prstGeom>
          <a:noFill/>
          <a:ln w="9525">
            <a:noFill/>
            <a:miter lim="800000"/>
            <a:headEnd/>
            <a:tailEnd/>
          </a:ln>
        </p:spPr>
        <p:txBody>
          <a:bodyPr wrap="square">
            <a:spAutoFit/>
          </a:bodyPr>
          <a:lstStyle/>
          <a:p>
            <a:pPr algn="ctr"/>
            <a:r>
              <a:rPr lang="en-AU" sz="4000" b="1" dirty="0">
                <a:solidFill>
                  <a:srgbClr val="003A57"/>
                </a:solidFill>
                <a:latin typeface="+mj-lt"/>
                <a:ea typeface="+mj-ea"/>
                <a:cs typeface="+mj-cs"/>
              </a:rPr>
              <a:t>Australia in the global environment</a:t>
            </a:r>
          </a:p>
        </p:txBody>
      </p:sp>
      <p:pic>
        <p:nvPicPr>
          <p:cNvPr id="16388" name="Picture 2"/>
          <p:cNvPicPr>
            <a:picLocks noChangeAspect="1" noChangeArrowheads="1"/>
          </p:cNvPicPr>
          <p:nvPr/>
        </p:nvPicPr>
        <p:blipFill>
          <a:blip r:embed="rId3" cstate="print"/>
          <a:srcRect/>
          <a:stretch>
            <a:fillRect/>
          </a:stretch>
        </p:blipFill>
        <p:spPr bwMode="auto">
          <a:xfrm>
            <a:off x="0" y="1024682"/>
            <a:ext cx="6969450" cy="5833318"/>
          </a:xfrm>
          <a:prstGeom prst="rect">
            <a:avLst/>
          </a:prstGeom>
          <a:noFill/>
          <a:ln w="9525">
            <a:noFill/>
            <a:miter lim="800000"/>
            <a:headEnd/>
            <a:tailEnd/>
          </a:ln>
        </p:spPr>
      </p:pic>
      <p:sp>
        <p:nvSpPr>
          <p:cNvPr id="16389" name="TextBox 9"/>
          <p:cNvSpPr txBox="1">
            <a:spLocks noChangeArrowheads="1"/>
          </p:cNvSpPr>
          <p:nvPr/>
        </p:nvSpPr>
        <p:spPr bwMode="auto">
          <a:xfrm>
            <a:off x="6624638" y="3357563"/>
            <a:ext cx="2519362" cy="2462212"/>
          </a:xfrm>
          <a:prstGeom prst="rect">
            <a:avLst/>
          </a:prstGeom>
          <a:noFill/>
          <a:ln w="9525">
            <a:noFill/>
            <a:miter lim="800000"/>
            <a:headEnd/>
            <a:tailEnd/>
          </a:ln>
        </p:spPr>
        <p:txBody>
          <a:bodyPr>
            <a:spAutoFit/>
          </a:bodyPr>
          <a:lstStyle/>
          <a:p>
            <a:pPr defTabSz="914400"/>
            <a:r>
              <a:rPr lang="en-AU" sz="1400" b="1" i="1" dirty="0">
                <a:solidFill>
                  <a:srgbClr val="000000"/>
                </a:solidFill>
              </a:rPr>
              <a:t>“... An objective observer coming from outside would, I think it must be said, feel that Australia’s glass is at least half full.”</a:t>
            </a:r>
          </a:p>
          <a:p>
            <a:pPr defTabSz="914400"/>
            <a:r>
              <a:rPr lang="en-AU" sz="1400" dirty="0">
                <a:solidFill>
                  <a:srgbClr val="000000"/>
                </a:solidFill>
              </a:rPr>
              <a:t>Glenn Stevens, Governor, RBA, Address to the American Chamber of Commerce (SA) </a:t>
            </a:r>
            <a:r>
              <a:rPr lang="en-AU" sz="1400" dirty="0" err="1">
                <a:solidFill>
                  <a:srgbClr val="000000"/>
                </a:solidFill>
              </a:rPr>
              <a:t>AMCHAM</a:t>
            </a:r>
            <a:r>
              <a:rPr lang="en-AU" sz="1400" dirty="0">
                <a:solidFill>
                  <a:srgbClr val="000000"/>
                </a:solidFill>
              </a:rPr>
              <a:t> </a:t>
            </a:r>
            <a:r>
              <a:rPr lang="en-AU" sz="1400" dirty="0" err="1">
                <a:solidFill>
                  <a:srgbClr val="000000"/>
                </a:solidFill>
              </a:rPr>
              <a:t>Internode</a:t>
            </a:r>
            <a:r>
              <a:rPr lang="en-AU" sz="1400" dirty="0">
                <a:solidFill>
                  <a:srgbClr val="000000"/>
                </a:solidFill>
              </a:rPr>
              <a:t> Business Lunch Adelaide, 8 June 2012</a:t>
            </a:r>
          </a:p>
        </p:txBody>
      </p:sp>
      <p:pic>
        <p:nvPicPr>
          <p:cNvPr id="25608" name="Picture 8" descr="http://resources3.news.com.au/images/2012/01/30/1226257/085847-glenn_stevens.jpg"/>
          <p:cNvPicPr>
            <a:picLocks noChangeAspect="1" noChangeArrowheads="1"/>
          </p:cNvPicPr>
          <p:nvPr/>
        </p:nvPicPr>
        <p:blipFill>
          <a:blip r:embed="rId4" cstate="print"/>
          <a:srcRect/>
          <a:stretch>
            <a:fillRect/>
          </a:stretch>
        </p:blipFill>
        <p:spPr bwMode="auto">
          <a:xfrm>
            <a:off x="6732588" y="1844824"/>
            <a:ext cx="2299705" cy="1296839"/>
          </a:xfrm>
          <a:prstGeom prst="rect">
            <a:avLst/>
          </a:prstGeom>
          <a:ln>
            <a:noFill/>
          </a:ln>
          <a:effectLst>
            <a:outerShdw blurRad="190500" algn="tl" rotWithShape="0">
              <a:srgbClr val="000000">
                <a:alpha val="70000"/>
              </a:srgbClr>
            </a:outerShdw>
          </a:effectLst>
        </p:spPr>
      </p:pic>
      <p:sp>
        <p:nvSpPr>
          <p:cNvPr id="7"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22</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11188" y="-171450"/>
            <a:ext cx="7283450" cy="1162050"/>
          </a:xfrm>
        </p:spPr>
        <p:txBody>
          <a:bodyPr anchor="ctr"/>
          <a:lstStyle/>
          <a:p>
            <a:r>
              <a:rPr lang="en-US" sz="2200" b="1" dirty="0" smtClean="0">
                <a:solidFill>
                  <a:srgbClr val="007EA3"/>
                </a:solidFill>
                <a:latin typeface="Arial" pitchFamily="34" charset="0"/>
                <a:cs typeface="Arial" pitchFamily="34" charset="0"/>
              </a:rPr>
              <a:t>Creating a new world order (or reviving the old one)</a:t>
            </a:r>
            <a:br>
              <a:rPr lang="en-US" sz="2200" b="1" dirty="0" smtClean="0">
                <a:solidFill>
                  <a:srgbClr val="007EA3"/>
                </a:solidFill>
                <a:latin typeface="Arial" pitchFamily="34" charset="0"/>
                <a:cs typeface="Arial" pitchFamily="34" charset="0"/>
              </a:rPr>
            </a:br>
            <a:r>
              <a:rPr lang="en-US" sz="2200" b="1" dirty="0" smtClean="0">
                <a:solidFill>
                  <a:srgbClr val="007EA3"/>
                </a:solidFill>
                <a:latin typeface="Arial" pitchFamily="34" charset="0"/>
                <a:cs typeface="Arial" pitchFamily="34" charset="0"/>
              </a:rPr>
              <a:t>(Chris Richardson – Deloitte Access Economics)</a:t>
            </a:r>
          </a:p>
        </p:txBody>
      </p:sp>
      <p:sp>
        <p:nvSpPr>
          <p:cNvPr id="28675" name="Text Placeholder 4"/>
          <p:cNvSpPr>
            <a:spLocks noGrp="1"/>
          </p:cNvSpPr>
          <p:nvPr>
            <p:ph type="body" sz="half" idx="2"/>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AU" smtClean="0">
              <a:latin typeface="Arial" pitchFamily="34" charset="0"/>
              <a:cs typeface="Arial" pitchFamily="34" charset="0"/>
            </a:endParaRPr>
          </a:p>
        </p:txBody>
      </p:sp>
      <p:pic>
        <p:nvPicPr>
          <p:cNvPr id="28676" name="Picture 2"/>
          <p:cNvPicPr>
            <a:picLocks noChangeAspect="1" noChangeArrowheads="1"/>
          </p:cNvPicPr>
          <p:nvPr/>
        </p:nvPicPr>
        <p:blipFill>
          <a:blip r:embed="rId3" cstate="print"/>
          <a:srcRect/>
          <a:stretch>
            <a:fillRect/>
          </a:stretch>
        </p:blipFill>
        <p:spPr bwMode="auto">
          <a:xfrm>
            <a:off x="0" y="887413"/>
            <a:ext cx="9144000" cy="5970587"/>
          </a:xfrm>
          <a:prstGeom prst="rect">
            <a:avLst/>
          </a:prstGeom>
          <a:noFill/>
          <a:ln w="9525">
            <a:noFill/>
            <a:miter lim="800000"/>
            <a:headEnd/>
            <a:tailEnd/>
          </a:ln>
        </p:spPr>
      </p:pic>
      <p:sp>
        <p:nvSpPr>
          <p:cNvPr id="28677" name="Slide Number Placeholder 11"/>
          <p:cNvSpPr>
            <a:spLocks noGrp="1"/>
          </p:cNvSpPr>
          <p:nvPr>
            <p:ph type="sldNum" sz="quarter" idx="12"/>
          </p:nvPr>
        </p:nvSpPr>
        <p:spPr bwMode="auto">
          <a:xfrm>
            <a:off x="8385175" y="6572250"/>
            <a:ext cx="758825" cy="5715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CE4D3268-F424-43E4-A3FB-AD65F6AA63B3}" type="slidenum">
              <a:rPr lang="en-AU" smtClean="0">
                <a:latin typeface="Arial" pitchFamily="34" charset="0"/>
                <a:cs typeface="Arial" pitchFamily="34" charset="0"/>
              </a:rPr>
              <a:pPr fontAlgn="base">
                <a:spcBef>
                  <a:spcPct val="0"/>
                </a:spcBef>
                <a:spcAft>
                  <a:spcPct val="0"/>
                </a:spcAft>
              </a:pPr>
              <a:t>23</a:t>
            </a:fld>
            <a:endParaRPr lang="en-AU" smtClean="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0" y="188913"/>
            <a:ext cx="9271000" cy="492125"/>
          </a:xfrm>
          <a:prstGeom prst="rect">
            <a:avLst/>
          </a:prstGeom>
          <a:noFill/>
          <a:ln w="9525">
            <a:noFill/>
            <a:miter lim="800000"/>
            <a:headEnd/>
            <a:tailEnd/>
          </a:ln>
        </p:spPr>
        <p:txBody>
          <a:bodyPr>
            <a:spAutoFit/>
          </a:bodyPr>
          <a:lstStyle/>
          <a:p>
            <a:pPr algn="ctr"/>
            <a:r>
              <a:rPr lang="en-AU" sz="2600" b="1">
                <a:solidFill>
                  <a:srgbClr val="007EA3"/>
                </a:solidFill>
                <a:latin typeface="Calibri" pitchFamily="34" charset="0"/>
              </a:rPr>
              <a:t>Boston Consulting Group – Consumer Sentiment Survey 2012</a:t>
            </a:r>
          </a:p>
        </p:txBody>
      </p:sp>
      <p:sp>
        <p:nvSpPr>
          <p:cNvPr id="17411" name="Slide Number Placeholder 1"/>
          <p:cNvSpPr txBox="1">
            <a:spLocks/>
          </p:cNvSpPr>
          <p:nvPr/>
        </p:nvSpPr>
        <p:spPr bwMode="auto">
          <a:xfrm>
            <a:off x="8385175" y="6140450"/>
            <a:ext cx="758825" cy="571500"/>
          </a:xfrm>
          <a:prstGeom prst="rect">
            <a:avLst/>
          </a:prstGeom>
          <a:noFill/>
          <a:ln w="9525">
            <a:noFill/>
            <a:miter lim="800000"/>
            <a:headEnd/>
            <a:tailEnd/>
          </a:ln>
        </p:spPr>
        <p:txBody>
          <a:bodyPr/>
          <a:lstStyle/>
          <a:p>
            <a:fld id="{37BA06C9-F9DA-4FB8-89CB-0145941B564F}" type="slidenum">
              <a:rPr lang="en-AU"/>
              <a:pPr/>
              <a:t>24</a:t>
            </a:fld>
            <a:endParaRPr lang="en-AU"/>
          </a:p>
        </p:txBody>
      </p:sp>
      <p:pic>
        <p:nvPicPr>
          <p:cNvPr id="17412" name="Picture 2" descr="awpa_corner.png"/>
          <p:cNvPicPr>
            <a:picLocks noChangeAspect="1"/>
          </p:cNvPicPr>
          <p:nvPr/>
        </p:nvPicPr>
        <p:blipFill>
          <a:blip r:embed="rId2" cstate="print"/>
          <a:srcRect/>
          <a:stretch>
            <a:fillRect/>
          </a:stretch>
        </p:blipFill>
        <p:spPr bwMode="auto">
          <a:xfrm>
            <a:off x="-11113" y="4111625"/>
            <a:ext cx="3279776" cy="2743200"/>
          </a:xfrm>
          <a:prstGeom prst="rect">
            <a:avLst/>
          </a:prstGeom>
          <a:noFill/>
          <a:ln w="9525">
            <a:noFill/>
            <a:miter lim="800000"/>
            <a:headEnd/>
            <a:tailEnd/>
          </a:ln>
        </p:spPr>
      </p:pic>
      <p:pic>
        <p:nvPicPr>
          <p:cNvPr id="17413" name="Picture 4"/>
          <p:cNvPicPr>
            <a:picLocks noChangeAspect="1"/>
          </p:cNvPicPr>
          <p:nvPr/>
        </p:nvPicPr>
        <p:blipFill>
          <a:blip r:embed="rId3" cstate="print"/>
          <a:srcRect/>
          <a:stretch>
            <a:fillRect/>
          </a:stretch>
        </p:blipFill>
        <p:spPr bwMode="auto">
          <a:xfrm>
            <a:off x="684213" y="836613"/>
            <a:ext cx="7704137" cy="557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p:cNvSpPr>
          <p:nvPr>
            <p:ph type="title" sz="quarter" idx="4294967295"/>
          </p:nvPr>
        </p:nvSpPr>
        <p:spPr>
          <a:xfrm>
            <a:off x="457200" y="157163"/>
            <a:ext cx="8229600" cy="561975"/>
          </a:xfrm>
        </p:spPr>
        <p:txBody>
          <a:bodyPr>
            <a:normAutofit fontScale="90000"/>
          </a:bodyPr>
          <a:lstStyle/>
          <a:p>
            <a:pPr>
              <a:defRPr/>
            </a:pPr>
            <a:r>
              <a:rPr lang="en-AU" sz="3600" dirty="0" smtClean="0">
                <a:solidFill>
                  <a:srgbClr val="003F54"/>
                </a:solidFill>
                <a:ea typeface="+mn-ea"/>
                <a:cs typeface="Arial" charset="0"/>
              </a:rPr>
              <a:t>Where are we now?</a:t>
            </a:r>
          </a:p>
        </p:txBody>
      </p:sp>
      <p:pic>
        <p:nvPicPr>
          <p:cNvPr id="24579" name="Picture 1"/>
          <p:cNvPicPr>
            <a:picLocks noGrp="1" noChangeAspect="1" noChangeArrowheads="1"/>
          </p:cNvPicPr>
          <p:nvPr>
            <p:ph sz="quarter" idx="4294967295"/>
          </p:nvPr>
        </p:nvPicPr>
        <p:blipFill>
          <a:blip r:embed="rId3" cstate="print"/>
          <a:srcRect l="1724" t="13580" r="2039" b="3210"/>
          <a:stretch>
            <a:fillRect/>
          </a:stretch>
        </p:blipFill>
        <p:spPr bwMode="auto">
          <a:xfrm>
            <a:off x="457200" y="1025525"/>
            <a:ext cx="3827463" cy="2428875"/>
          </a:xfrm>
          <a:prstGeom prst="rect">
            <a:avLst/>
          </a:prstGeom>
          <a:noFill/>
          <a:ln>
            <a:miter lim="800000"/>
            <a:headEnd/>
            <a:tailEnd/>
          </a:ln>
        </p:spPr>
      </p:pic>
      <p:pic>
        <p:nvPicPr>
          <p:cNvPr id="24580" name="Chart 4"/>
          <p:cNvPicPr>
            <a:picLocks noGrp="1" noChangeArrowheads="1"/>
          </p:cNvPicPr>
          <p:nvPr>
            <p:ph sz="quarter" idx="4294967295"/>
          </p:nvPr>
        </p:nvPicPr>
        <p:blipFill>
          <a:blip r:embed="rId4" cstate="print"/>
          <a:srcRect/>
          <a:stretch>
            <a:fillRect/>
          </a:stretch>
        </p:blipFill>
        <p:spPr bwMode="auto">
          <a:xfrm>
            <a:off x="3797300" y="719138"/>
            <a:ext cx="4786313" cy="2735262"/>
          </a:xfrm>
          <a:prstGeom prst="rect">
            <a:avLst/>
          </a:prstGeom>
          <a:noFill/>
          <a:ln>
            <a:miter lim="800000"/>
            <a:headEnd/>
            <a:tailEnd/>
          </a:ln>
        </p:spPr>
      </p:pic>
      <p:pic>
        <p:nvPicPr>
          <p:cNvPr id="24581" name="Chart 4"/>
          <p:cNvPicPr>
            <a:picLocks noGrp="1" noChangeArrowheads="1"/>
          </p:cNvPicPr>
          <p:nvPr>
            <p:ph sz="quarter" idx="4294967295"/>
          </p:nvPr>
        </p:nvPicPr>
        <p:blipFill>
          <a:blip r:embed="rId5" cstate="print"/>
          <a:srcRect/>
          <a:stretch>
            <a:fillRect/>
          </a:stretch>
        </p:blipFill>
        <p:spPr bwMode="auto">
          <a:xfrm>
            <a:off x="457200" y="4187825"/>
            <a:ext cx="3930650" cy="2657475"/>
          </a:xfrm>
          <a:prstGeom prst="rect">
            <a:avLst/>
          </a:prstGeom>
          <a:noFill/>
          <a:ln>
            <a:miter lim="800000"/>
            <a:headEnd/>
            <a:tailEnd/>
          </a:ln>
        </p:spPr>
      </p:pic>
      <p:sp>
        <p:nvSpPr>
          <p:cNvPr id="24582" name="Text Box 17"/>
          <p:cNvSpPr txBox="1">
            <a:spLocks noChangeArrowheads="1"/>
          </p:cNvSpPr>
          <p:nvPr/>
        </p:nvSpPr>
        <p:spPr bwMode="auto">
          <a:xfrm>
            <a:off x="5292725" y="747713"/>
            <a:ext cx="3200400" cy="815975"/>
          </a:xfrm>
          <a:prstGeom prst="rect">
            <a:avLst/>
          </a:prstGeom>
          <a:noFill/>
          <a:ln w="9525">
            <a:noFill/>
            <a:miter lim="800000"/>
            <a:headEnd/>
            <a:tailEnd/>
          </a:ln>
        </p:spPr>
        <p:txBody>
          <a:bodyPr>
            <a:spAutoFit/>
          </a:bodyPr>
          <a:lstStyle/>
          <a:p>
            <a:pPr algn="ctr">
              <a:spcBef>
                <a:spcPct val="50000"/>
              </a:spcBef>
            </a:pPr>
            <a:r>
              <a:rPr lang="en-AU" sz="1400" b="1">
                <a:solidFill>
                  <a:srgbClr val="003F5F"/>
                </a:solidFill>
                <a:latin typeface="Calibri" pitchFamily="34" charset="0"/>
              </a:rPr>
              <a:t>Innovation – middle of pack</a:t>
            </a:r>
          </a:p>
          <a:p>
            <a:pPr algn="ctr">
              <a:spcBef>
                <a:spcPct val="50000"/>
              </a:spcBef>
            </a:pPr>
            <a:r>
              <a:rPr lang="en-AU" sz="800">
                <a:solidFill>
                  <a:srgbClr val="000000"/>
                </a:solidFill>
                <a:latin typeface="Calibri" pitchFamily="34" charset="0"/>
              </a:rPr>
              <a:t>Source: </a:t>
            </a:r>
            <a:r>
              <a:rPr lang="en-AU" sz="800">
                <a:solidFill>
                  <a:srgbClr val="003F5F"/>
                </a:solidFill>
                <a:latin typeface="Calibri" pitchFamily="34" charset="0"/>
                <a:hlinkClick r:id="rId6"/>
              </a:rPr>
              <a:t>www.blobalinnovationindex.org</a:t>
            </a:r>
            <a:r>
              <a:rPr lang="en-AU" sz="800">
                <a:solidFill>
                  <a:srgbClr val="003F5F"/>
                </a:solidFill>
                <a:latin typeface="Calibri" pitchFamily="34" charset="0"/>
              </a:rPr>
              <a:t> </a:t>
            </a:r>
          </a:p>
          <a:p>
            <a:pPr algn="ctr">
              <a:spcBef>
                <a:spcPct val="50000"/>
              </a:spcBef>
            </a:pPr>
            <a:endParaRPr lang="en-AU" sz="1400" b="1">
              <a:solidFill>
                <a:srgbClr val="003F5F"/>
              </a:solidFill>
              <a:latin typeface="Calibri" pitchFamily="34" charset="0"/>
            </a:endParaRPr>
          </a:p>
        </p:txBody>
      </p:sp>
      <p:sp>
        <p:nvSpPr>
          <p:cNvPr id="24583" name="Text Box 18"/>
          <p:cNvSpPr txBox="1">
            <a:spLocks noChangeArrowheads="1"/>
          </p:cNvSpPr>
          <p:nvPr/>
        </p:nvSpPr>
        <p:spPr bwMode="auto">
          <a:xfrm>
            <a:off x="900113" y="3694113"/>
            <a:ext cx="3487737" cy="493712"/>
          </a:xfrm>
          <a:prstGeom prst="rect">
            <a:avLst/>
          </a:prstGeom>
          <a:noFill/>
          <a:ln w="9525">
            <a:noFill/>
            <a:miter lim="800000"/>
            <a:headEnd/>
            <a:tailEnd/>
          </a:ln>
        </p:spPr>
        <p:txBody>
          <a:bodyPr>
            <a:spAutoFit/>
          </a:bodyPr>
          <a:lstStyle/>
          <a:p>
            <a:pPr algn="ctr">
              <a:spcBef>
                <a:spcPct val="50000"/>
              </a:spcBef>
            </a:pPr>
            <a:r>
              <a:rPr lang="en-AU" sz="1400" b="1">
                <a:solidFill>
                  <a:srgbClr val="003F5F"/>
                </a:solidFill>
                <a:latin typeface="Calibri" pitchFamily="34" charset="0"/>
              </a:rPr>
              <a:t>Variable participation</a:t>
            </a:r>
          </a:p>
          <a:p>
            <a:pPr algn="ctr">
              <a:spcBef>
                <a:spcPct val="50000"/>
              </a:spcBef>
            </a:pPr>
            <a:r>
              <a:rPr lang="en-AU" sz="800">
                <a:solidFill>
                  <a:srgbClr val="000000"/>
                </a:solidFill>
                <a:latin typeface="Calibri" pitchFamily="34" charset="0"/>
              </a:rPr>
              <a:t>Source: Labour Force, January 2012, ABS Cat no. 6202.0 Table 1. Trend series</a:t>
            </a:r>
          </a:p>
        </p:txBody>
      </p:sp>
      <p:sp>
        <p:nvSpPr>
          <p:cNvPr id="24584" name="Text Box 19"/>
          <p:cNvSpPr txBox="1">
            <a:spLocks noChangeArrowheads="1"/>
          </p:cNvSpPr>
          <p:nvPr/>
        </p:nvSpPr>
        <p:spPr bwMode="auto">
          <a:xfrm>
            <a:off x="5003800" y="3479800"/>
            <a:ext cx="3960813" cy="492125"/>
          </a:xfrm>
          <a:prstGeom prst="rect">
            <a:avLst/>
          </a:prstGeom>
          <a:noFill/>
          <a:ln w="9525">
            <a:noFill/>
            <a:miter lim="800000"/>
            <a:headEnd/>
            <a:tailEnd/>
          </a:ln>
        </p:spPr>
        <p:txBody>
          <a:bodyPr>
            <a:spAutoFit/>
          </a:bodyPr>
          <a:lstStyle/>
          <a:p>
            <a:pPr algn="ctr">
              <a:spcBef>
                <a:spcPct val="50000"/>
              </a:spcBef>
            </a:pPr>
            <a:r>
              <a:rPr lang="en-AU" sz="1400" b="1">
                <a:solidFill>
                  <a:srgbClr val="003F5F"/>
                </a:solidFill>
                <a:latin typeface="Calibri" pitchFamily="34" charset="0"/>
              </a:rPr>
              <a:t>Declining competiveness</a:t>
            </a:r>
          </a:p>
          <a:p>
            <a:pPr>
              <a:spcBef>
                <a:spcPct val="50000"/>
              </a:spcBef>
            </a:pPr>
            <a:r>
              <a:rPr lang="en-AU" sz="800">
                <a:solidFill>
                  <a:srgbClr val="000000"/>
                </a:solidFill>
                <a:latin typeface="Calibri" pitchFamily="34" charset="0"/>
              </a:rPr>
              <a:t>Source: </a:t>
            </a:r>
            <a:r>
              <a:rPr lang="en-AU" sz="800">
                <a:solidFill>
                  <a:srgbClr val="003F5F"/>
                </a:solidFill>
                <a:latin typeface="Calibri" pitchFamily="34" charset="0"/>
                <a:hlinkClick r:id="rId7"/>
              </a:rPr>
              <a:t>http://www3.weforum.org/docs/WEF_GCR_CountryProfilHighlights_2011-12.pdf</a:t>
            </a:r>
            <a:r>
              <a:rPr lang="en-AU" sz="800">
                <a:solidFill>
                  <a:srgbClr val="003F5F"/>
                </a:solidFill>
                <a:latin typeface="Calibri" pitchFamily="34" charset="0"/>
              </a:rPr>
              <a:t> </a:t>
            </a:r>
          </a:p>
        </p:txBody>
      </p:sp>
      <p:graphicFrame>
        <p:nvGraphicFramePr>
          <p:cNvPr id="11" name="Chart 10"/>
          <p:cNvGraphicFramePr/>
          <p:nvPr/>
        </p:nvGraphicFramePr>
        <p:xfrm>
          <a:off x="4788024" y="4005064"/>
          <a:ext cx="4176464" cy="2619117"/>
        </p:xfrm>
        <a:graphic>
          <a:graphicData uri="http://schemas.openxmlformats.org/drawingml/2006/chart">
            <c:chart xmlns:c="http://schemas.openxmlformats.org/drawingml/2006/chart" xmlns:r="http://schemas.openxmlformats.org/officeDocument/2006/relationships" r:id="rId8"/>
          </a:graphicData>
        </a:graphic>
      </p:graphicFrame>
      <p:sp>
        <p:nvSpPr>
          <p:cNvPr id="24586" name="Text Box 16"/>
          <p:cNvSpPr txBox="1">
            <a:spLocks noChangeArrowheads="1"/>
          </p:cNvSpPr>
          <p:nvPr/>
        </p:nvSpPr>
        <p:spPr bwMode="auto">
          <a:xfrm>
            <a:off x="900113" y="719138"/>
            <a:ext cx="2897187" cy="492125"/>
          </a:xfrm>
          <a:prstGeom prst="rect">
            <a:avLst/>
          </a:prstGeom>
          <a:noFill/>
          <a:ln w="9525">
            <a:noFill/>
            <a:miter lim="800000"/>
            <a:headEnd/>
            <a:tailEnd/>
          </a:ln>
        </p:spPr>
        <p:txBody>
          <a:bodyPr>
            <a:spAutoFit/>
          </a:bodyPr>
          <a:lstStyle/>
          <a:p>
            <a:pPr algn="ctr">
              <a:spcBef>
                <a:spcPct val="50000"/>
              </a:spcBef>
            </a:pPr>
            <a:r>
              <a:rPr lang="en-AU" sz="1400" b="1">
                <a:solidFill>
                  <a:srgbClr val="003F5F"/>
                </a:solidFill>
                <a:latin typeface="Calibri" pitchFamily="34" charset="0"/>
              </a:rPr>
              <a:t>Weak productivity</a:t>
            </a:r>
          </a:p>
          <a:p>
            <a:pPr algn="ctr">
              <a:spcBef>
                <a:spcPct val="50000"/>
              </a:spcBef>
            </a:pPr>
            <a:r>
              <a:rPr lang="en-AU" sz="800">
                <a:solidFill>
                  <a:srgbClr val="000000"/>
                </a:solidFill>
                <a:latin typeface="Calibri" pitchFamily="34" charset="0"/>
              </a:rPr>
              <a:t>Source: ABS National Accounts 2010/2011 (5204.0)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11"/>
          <p:cNvSpPr>
            <a:spLocks noChangeArrowheads="1"/>
          </p:cNvSpPr>
          <p:nvPr/>
        </p:nvSpPr>
        <p:spPr bwMode="auto">
          <a:xfrm>
            <a:off x="303716" y="404664"/>
            <a:ext cx="8536569" cy="707886"/>
          </a:xfrm>
          <a:prstGeom prst="rect">
            <a:avLst/>
          </a:prstGeom>
          <a:noFill/>
          <a:ln w="9525">
            <a:noFill/>
            <a:miter lim="800000"/>
            <a:headEnd/>
            <a:tailEnd/>
          </a:ln>
        </p:spPr>
        <p:txBody>
          <a:bodyPr wrap="none">
            <a:spAutoFit/>
          </a:bodyPr>
          <a:lstStyle/>
          <a:p>
            <a:pPr algn="ctr">
              <a:defRPr/>
            </a:pPr>
            <a:r>
              <a:rPr lang="en-AU" sz="4000" b="1" dirty="0" smtClean="0">
                <a:solidFill>
                  <a:srgbClr val="003A57"/>
                </a:solidFill>
                <a:cs typeface="Arial" charset="0"/>
              </a:rPr>
              <a:t>The shortage v unemployment paradox</a:t>
            </a:r>
            <a:endParaRPr lang="en-AU" sz="4000" b="1" dirty="0">
              <a:solidFill>
                <a:srgbClr val="003A57"/>
              </a:solidFill>
              <a:cs typeface="Arial" charset="0"/>
            </a:endParaRPr>
          </a:p>
        </p:txBody>
      </p:sp>
      <p:pic>
        <p:nvPicPr>
          <p:cNvPr id="6" name="Picture 5" descr="Australia_5.jpg"/>
          <p:cNvPicPr/>
          <p:nvPr/>
        </p:nvPicPr>
        <p:blipFill>
          <a:blip r:embed="rId3" cstate="print">
            <a:clrChange>
              <a:clrFrom>
                <a:srgbClr val="FFFFFF"/>
              </a:clrFrom>
              <a:clrTo>
                <a:srgbClr val="FFFFFF">
                  <a:alpha val="0"/>
                </a:srgbClr>
              </a:clrTo>
            </a:clrChange>
          </a:blip>
          <a:stretch>
            <a:fillRect/>
          </a:stretch>
        </p:blipFill>
        <p:spPr>
          <a:xfrm>
            <a:off x="611560" y="1268760"/>
            <a:ext cx="6480720" cy="5112568"/>
          </a:xfrm>
          <a:prstGeom prst="rect">
            <a:avLst/>
          </a:prstGeom>
        </p:spPr>
      </p:pic>
      <p:graphicFrame>
        <p:nvGraphicFramePr>
          <p:cNvPr id="7" name="Table 6"/>
          <p:cNvGraphicFramePr>
            <a:graphicFrameLocks noGrp="1"/>
          </p:cNvGraphicFramePr>
          <p:nvPr/>
        </p:nvGraphicFramePr>
        <p:xfrm>
          <a:off x="6804248" y="2348880"/>
          <a:ext cx="1660711" cy="2376262"/>
        </p:xfrm>
        <a:graphic>
          <a:graphicData uri="http://schemas.openxmlformats.org/drawingml/2006/table">
            <a:tbl>
              <a:tblPr/>
              <a:tblGrid>
                <a:gridCol w="162560"/>
                <a:gridCol w="1498151"/>
              </a:tblGrid>
              <a:tr h="189260">
                <a:tc gridSpan="2">
                  <a:txBody>
                    <a:bodyPr/>
                    <a:lstStyle/>
                    <a:p>
                      <a:pPr>
                        <a:lnSpc>
                          <a:spcPct val="115000"/>
                        </a:lnSpc>
                        <a:spcAft>
                          <a:spcPts val="0"/>
                        </a:spcAft>
                      </a:pPr>
                      <a:r>
                        <a:rPr lang="en-GB" sz="900" b="1">
                          <a:latin typeface="Calibri"/>
                          <a:ea typeface="Times New Roman"/>
                          <a:cs typeface="Times New Roman"/>
                        </a:rPr>
                        <a:t>Unemployment rate</a:t>
                      </a:r>
                      <a:endParaRPr lang="en-AU" sz="1100">
                        <a:latin typeface="Calibri"/>
                        <a:ea typeface="Times New Roman"/>
                        <a:cs typeface="Times New Roman"/>
                      </a:endParaRPr>
                    </a:p>
                  </a:txBody>
                  <a:tcPr marL="68580" marR="68580" marT="0" marB="0">
                    <a:lnL>
                      <a:noFill/>
                    </a:lnL>
                    <a:lnR>
                      <a:noFill/>
                    </a:lnR>
                    <a:lnT>
                      <a:noFill/>
                    </a:lnT>
                    <a:lnB>
                      <a:noFill/>
                    </a:lnB>
                  </a:tcPr>
                </a:tc>
                <a:tc hMerge="1">
                  <a:txBody>
                    <a:bodyPr/>
                    <a:lstStyle/>
                    <a:p>
                      <a:endParaRPr lang="en-AU"/>
                    </a:p>
                  </a:txBody>
                  <a:tcPr/>
                </a:tc>
              </a:tr>
              <a:tr h="105144">
                <a:tc>
                  <a:txBody>
                    <a:bodyPr/>
                    <a:lstStyle/>
                    <a:p>
                      <a:pPr>
                        <a:lnSpc>
                          <a:spcPct val="115000"/>
                        </a:lnSpc>
                        <a:spcAft>
                          <a:spcPts val="0"/>
                        </a:spcAft>
                      </a:pPr>
                      <a:endParaRPr lang="en-GB" sz="500">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500">
                        <a:latin typeface="Calibri"/>
                        <a:ea typeface="Times New Roman"/>
                        <a:cs typeface="Times New Roman"/>
                      </a:endParaRPr>
                    </a:p>
                  </a:txBody>
                  <a:tcPr marL="68580" marR="68580" marT="0" marB="0">
                    <a:lnL>
                      <a:noFill/>
                    </a:lnL>
                    <a:lnR>
                      <a:noFill/>
                    </a:lnR>
                    <a:lnT>
                      <a:noFill/>
                    </a:lnT>
                    <a:lnB>
                      <a:noFill/>
                    </a:lnB>
                  </a:tcPr>
                </a:tc>
              </a:tr>
              <a:tr h="189260">
                <a:tc>
                  <a:txBody>
                    <a:bodyPr/>
                    <a:lstStyle/>
                    <a:p>
                      <a:pPr>
                        <a:lnSpc>
                          <a:spcPct val="115000"/>
                        </a:lnSpc>
                        <a:spcAft>
                          <a:spcPts val="0"/>
                        </a:spcAft>
                      </a:pPr>
                      <a:endParaRPr lang="en-GB" sz="9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E0001"/>
                    </a:solidFill>
                  </a:tcPr>
                </a:tc>
                <a:tc>
                  <a:txBody>
                    <a:bodyPr/>
                    <a:lstStyle/>
                    <a:p>
                      <a:pPr>
                        <a:lnSpc>
                          <a:spcPct val="115000"/>
                        </a:lnSpc>
                        <a:spcAft>
                          <a:spcPts val="0"/>
                        </a:spcAft>
                      </a:pPr>
                      <a:r>
                        <a:rPr lang="en-GB" sz="900">
                          <a:latin typeface="Calibri"/>
                          <a:ea typeface="Times New Roman"/>
                          <a:cs typeface="Times New Roman"/>
                        </a:rPr>
                        <a:t>15.0% and over</a:t>
                      </a:r>
                      <a:endParaRPr lang="en-A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126173">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a:noFill/>
                    </a:lnT>
                    <a:lnB>
                      <a:noFill/>
                    </a:lnB>
                  </a:tcPr>
                </a:tc>
              </a:tr>
              <a:tr h="189260">
                <a:tc>
                  <a:txBody>
                    <a:bodyPr/>
                    <a:lstStyle/>
                    <a:p>
                      <a:pPr>
                        <a:lnSpc>
                          <a:spcPct val="115000"/>
                        </a:lnSpc>
                        <a:spcAft>
                          <a:spcPts val="0"/>
                        </a:spcAft>
                      </a:pPr>
                      <a:endParaRPr lang="en-GB" sz="9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B938"/>
                    </a:solidFill>
                  </a:tcPr>
                </a:tc>
                <a:tc>
                  <a:txBody>
                    <a:bodyPr/>
                    <a:lstStyle/>
                    <a:p>
                      <a:pPr>
                        <a:lnSpc>
                          <a:spcPct val="115000"/>
                        </a:lnSpc>
                        <a:spcAft>
                          <a:spcPts val="0"/>
                        </a:spcAft>
                      </a:pPr>
                      <a:r>
                        <a:rPr lang="en-GB" sz="900">
                          <a:latin typeface="Calibri"/>
                          <a:ea typeface="Times New Roman"/>
                          <a:cs typeface="Times New Roman"/>
                        </a:rPr>
                        <a:t>10.0%  to 14.9%</a:t>
                      </a:r>
                      <a:endParaRPr lang="en-A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126173">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a:noFill/>
                    </a:lnT>
                    <a:lnB>
                      <a:noFill/>
                    </a:lnB>
                  </a:tcPr>
                </a:tc>
              </a:tr>
              <a:tr h="189260">
                <a:tc>
                  <a:txBody>
                    <a:bodyPr/>
                    <a:lstStyle/>
                    <a:p>
                      <a:pPr>
                        <a:lnSpc>
                          <a:spcPct val="115000"/>
                        </a:lnSpc>
                        <a:spcAft>
                          <a:spcPts val="0"/>
                        </a:spcAft>
                      </a:pPr>
                      <a:endParaRPr lang="en-GB" sz="9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7527"/>
                    </a:solidFill>
                  </a:tcPr>
                </a:tc>
                <a:tc>
                  <a:txBody>
                    <a:bodyPr/>
                    <a:lstStyle/>
                    <a:p>
                      <a:pPr>
                        <a:lnSpc>
                          <a:spcPct val="115000"/>
                        </a:lnSpc>
                        <a:spcAft>
                          <a:spcPts val="0"/>
                        </a:spcAft>
                      </a:pPr>
                      <a:r>
                        <a:rPr lang="en-GB" sz="900">
                          <a:latin typeface="Calibri"/>
                          <a:ea typeface="Times New Roman"/>
                          <a:cs typeface="Times New Roman"/>
                        </a:rPr>
                        <a:t>7.0% to 9.9%</a:t>
                      </a:r>
                      <a:endParaRPr lang="en-A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126173">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a:noFill/>
                    </a:lnT>
                    <a:lnB>
                      <a:noFill/>
                    </a:lnB>
                  </a:tcPr>
                </a:tc>
              </a:tr>
              <a:tr h="189260">
                <a:tc>
                  <a:txBody>
                    <a:bodyPr/>
                    <a:lstStyle/>
                    <a:p>
                      <a:pPr>
                        <a:lnSpc>
                          <a:spcPct val="115000"/>
                        </a:lnSpc>
                        <a:spcAft>
                          <a:spcPts val="0"/>
                        </a:spcAft>
                      </a:pPr>
                      <a:endParaRPr lang="en-GB" sz="9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062"/>
                    </a:solidFill>
                  </a:tcPr>
                </a:tc>
                <a:tc>
                  <a:txBody>
                    <a:bodyPr/>
                    <a:lstStyle/>
                    <a:p>
                      <a:pPr>
                        <a:lnSpc>
                          <a:spcPct val="115000"/>
                        </a:lnSpc>
                        <a:spcAft>
                          <a:spcPts val="0"/>
                        </a:spcAft>
                      </a:pPr>
                      <a:r>
                        <a:rPr lang="en-GB" sz="900">
                          <a:latin typeface="Calibri"/>
                          <a:ea typeface="Times New Roman"/>
                          <a:cs typeface="Times New Roman"/>
                        </a:rPr>
                        <a:t>5.3%  to 6.9%</a:t>
                      </a:r>
                      <a:endParaRPr lang="en-A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126173">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a:noFill/>
                    </a:lnT>
                    <a:lnB>
                      <a:noFill/>
                    </a:lnB>
                  </a:tcPr>
                </a:tc>
              </a:tr>
              <a:tr h="189260">
                <a:tc>
                  <a:txBody>
                    <a:bodyPr/>
                    <a:lstStyle/>
                    <a:p>
                      <a:pPr>
                        <a:lnSpc>
                          <a:spcPct val="115000"/>
                        </a:lnSpc>
                        <a:spcAft>
                          <a:spcPts val="0"/>
                        </a:spcAft>
                      </a:pPr>
                      <a:endParaRPr lang="en-GB" sz="9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686"/>
                    </a:solidFill>
                  </a:tcPr>
                </a:tc>
                <a:tc>
                  <a:txBody>
                    <a:bodyPr/>
                    <a:lstStyle/>
                    <a:p>
                      <a:pPr>
                        <a:lnSpc>
                          <a:spcPct val="115000"/>
                        </a:lnSpc>
                        <a:spcAft>
                          <a:spcPts val="0"/>
                        </a:spcAft>
                      </a:pPr>
                      <a:r>
                        <a:rPr lang="en-GB" sz="900">
                          <a:latin typeface="Calibri"/>
                          <a:ea typeface="Times New Roman"/>
                          <a:cs typeface="Times New Roman"/>
                        </a:rPr>
                        <a:t>4.0% to 5.2%</a:t>
                      </a:r>
                      <a:endParaRPr lang="en-A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126173">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a:noFill/>
                    </a:lnT>
                    <a:lnB>
                      <a:noFill/>
                    </a:lnB>
                  </a:tcPr>
                </a:tc>
              </a:tr>
              <a:tr h="189260">
                <a:tc>
                  <a:txBody>
                    <a:bodyPr/>
                    <a:lstStyle/>
                    <a:p>
                      <a:pPr>
                        <a:lnSpc>
                          <a:spcPct val="115000"/>
                        </a:lnSpc>
                        <a:spcAft>
                          <a:spcPts val="0"/>
                        </a:spcAft>
                      </a:pPr>
                      <a:endParaRPr lang="en-GB" sz="9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8AF"/>
                    </a:solidFill>
                  </a:tcPr>
                </a:tc>
                <a:tc>
                  <a:txBody>
                    <a:bodyPr/>
                    <a:lstStyle/>
                    <a:p>
                      <a:pPr>
                        <a:lnSpc>
                          <a:spcPct val="115000"/>
                        </a:lnSpc>
                        <a:spcAft>
                          <a:spcPts val="0"/>
                        </a:spcAft>
                      </a:pPr>
                      <a:r>
                        <a:rPr lang="en-GB" sz="900">
                          <a:latin typeface="Calibri"/>
                          <a:ea typeface="Times New Roman"/>
                          <a:cs typeface="Times New Roman"/>
                        </a:rPr>
                        <a:t>2.9% to 3.9%</a:t>
                      </a:r>
                      <a:endParaRPr lang="en-A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126173">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600">
                        <a:latin typeface="Calibri"/>
                        <a:ea typeface="Times New Roman"/>
                        <a:cs typeface="Times New Roman"/>
                      </a:endParaRPr>
                    </a:p>
                  </a:txBody>
                  <a:tcPr marL="68580" marR="68580" marT="0" marB="0">
                    <a:lnL>
                      <a:noFill/>
                    </a:lnL>
                    <a:lnR>
                      <a:noFill/>
                    </a:lnR>
                    <a:lnT>
                      <a:noFill/>
                    </a:lnT>
                    <a:lnB>
                      <a:noFill/>
                    </a:lnB>
                  </a:tcPr>
                </a:tc>
              </a:tr>
              <a:tr h="189260">
                <a:tc>
                  <a:txBody>
                    <a:bodyPr/>
                    <a:lstStyle/>
                    <a:p>
                      <a:pPr>
                        <a:lnSpc>
                          <a:spcPct val="115000"/>
                        </a:lnSpc>
                        <a:spcAft>
                          <a:spcPts val="0"/>
                        </a:spcAft>
                      </a:pPr>
                      <a:endParaRPr lang="en-GB" sz="9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4DC"/>
                    </a:solidFill>
                  </a:tcPr>
                </a:tc>
                <a:tc>
                  <a:txBody>
                    <a:bodyPr/>
                    <a:lstStyle/>
                    <a:p>
                      <a:pPr>
                        <a:lnSpc>
                          <a:spcPct val="115000"/>
                        </a:lnSpc>
                        <a:spcAft>
                          <a:spcPts val="0"/>
                        </a:spcAft>
                      </a:pPr>
                      <a:r>
                        <a:rPr lang="en-GB" sz="900" dirty="0">
                          <a:latin typeface="Calibri"/>
                          <a:ea typeface="Times New Roman"/>
                          <a:cs typeface="Times New Roman"/>
                        </a:rPr>
                        <a:t>0% to 2.8%</a:t>
                      </a:r>
                      <a:endParaRPr lang="en-A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9" name="Slide Number Placeholder 13"/>
          <p:cNvSpPr>
            <a:spLocks noGrp="1"/>
          </p:cNvSpPr>
          <p:nvPr>
            <p:ph type="sldNum" sz="quarter" idx="4"/>
          </p:nvPr>
        </p:nvSpPr>
        <p:spPr>
          <a:xfrm>
            <a:off x="8172400" y="6356350"/>
            <a:ext cx="514400" cy="365125"/>
          </a:xfrm>
        </p:spPr>
        <p:txBody>
          <a:bodyPr/>
          <a:lstStyle/>
          <a:p>
            <a:fld id="{68CF8ADD-1F39-104E-8C49-406794AF6238}"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400">
              <a:defRPr/>
            </a:pPr>
            <a:r>
              <a:rPr lang="en-AU" sz="3400" dirty="0" smtClean="0">
                <a:solidFill>
                  <a:srgbClr val="A30134"/>
                </a:solidFill>
                <a:ea typeface="+mn-ea"/>
                <a:cs typeface="Arial" charset="0"/>
              </a:rPr>
              <a:t>Variable unemployment in Perth metro area</a:t>
            </a:r>
            <a:endParaRPr lang="en-AU" sz="3400" dirty="0">
              <a:solidFill>
                <a:srgbClr val="A30134"/>
              </a:solidFill>
              <a:ea typeface="+mn-ea"/>
              <a:cs typeface="Arial" charset="0"/>
            </a:endParaRPr>
          </a:p>
        </p:txBody>
      </p:sp>
      <p:sp>
        <p:nvSpPr>
          <p:cNvPr id="4" name="Slide Number Placeholder 3"/>
          <p:cNvSpPr>
            <a:spLocks noGrp="1"/>
          </p:cNvSpPr>
          <p:nvPr>
            <p:ph type="sldNum" sz="quarter" idx="4294967295"/>
          </p:nvPr>
        </p:nvSpPr>
        <p:spPr>
          <a:xfrm>
            <a:off x="8385175" y="6572250"/>
            <a:ext cx="758825" cy="285750"/>
          </a:xfrm>
          <a:prstGeom prst="rect">
            <a:avLst/>
          </a:prstGeom>
        </p:spPr>
        <p:txBody>
          <a:bodyPr/>
          <a:lstStyle/>
          <a:p>
            <a:pPr algn="r">
              <a:defRPr/>
            </a:pPr>
            <a:fld id="{A6AC9302-37D9-4833-965E-5738F9BA25FB}" type="slidenum">
              <a:rPr lang="en-US" sz="1200" smtClean="0">
                <a:solidFill>
                  <a:schemeClr val="tx1">
                    <a:lumMod val="50000"/>
                    <a:lumOff val="50000"/>
                  </a:schemeClr>
                </a:solidFill>
              </a:rPr>
              <a:pPr algn="r">
                <a:defRPr/>
              </a:pPr>
              <a:t>27</a:t>
            </a:fld>
            <a:endParaRPr lang="en-US" sz="1200" dirty="0">
              <a:solidFill>
                <a:schemeClr val="tx1">
                  <a:lumMod val="50000"/>
                  <a:lumOff val="50000"/>
                </a:schemeClr>
              </a:solidFill>
            </a:endParaRPr>
          </a:p>
        </p:txBody>
      </p:sp>
      <p:pic>
        <p:nvPicPr>
          <p:cNvPr id="5" name="Picture 4" descr="Perth.png"/>
          <p:cNvPicPr/>
          <p:nvPr/>
        </p:nvPicPr>
        <p:blipFill>
          <a:blip r:embed="rId3" cstate="print"/>
          <a:srcRect r="3637" b="11544"/>
          <a:stretch>
            <a:fillRect/>
          </a:stretch>
        </p:blipFill>
        <p:spPr>
          <a:xfrm>
            <a:off x="2195736" y="1412776"/>
            <a:ext cx="5472608" cy="4176464"/>
          </a:xfrm>
          <a:prstGeom prst="rect">
            <a:avLst/>
          </a:prstGeom>
        </p:spPr>
      </p:pic>
      <p:sp>
        <p:nvSpPr>
          <p:cNvPr id="6" name="Text Box 2"/>
          <p:cNvSpPr txBox="1">
            <a:spLocks noChangeArrowheads="1"/>
          </p:cNvSpPr>
          <p:nvPr/>
        </p:nvSpPr>
        <p:spPr bwMode="auto">
          <a:xfrm>
            <a:off x="4139952" y="3068960"/>
            <a:ext cx="1656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AU" sz="1000" b="1" i="0" u="none" strike="noStrike" cap="none" normalizeH="0" baseline="0" dirty="0" smtClean="0">
                <a:ln>
                  <a:noFill/>
                </a:ln>
                <a:solidFill>
                  <a:schemeClr val="bg1"/>
                </a:solidFill>
                <a:effectLst/>
                <a:latin typeface="Calibri" pitchFamily="34" charset="0"/>
                <a:cs typeface="Arial" pitchFamily="34" charset="0"/>
              </a:rPr>
              <a:t>South Perth (C)</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Text Box 3"/>
          <p:cNvSpPr txBox="1">
            <a:spLocks noChangeArrowheads="1"/>
          </p:cNvSpPr>
          <p:nvPr/>
        </p:nvSpPr>
        <p:spPr bwMode="auto">
          <a:xfrm>
            <a:off x="2483768" y="4509120"/>
            <a:ext cx="1584176"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AU" sz="1000" b="1" i="0" u="none" strike="noStrike" cap="none" normalizeH="0" baseline="0" dirty="0" smtClean="0">
                <a:ln>
                  <a:noFill/>
                </a:ln>
                <a:solidFill>
                  <a:srgbClr val="FFFFFF"/>
                </a:solidFill>
                <a:effectLst/>
                <a:latin typeface="Calibri" pitchFamily="34" charset="0"/>
                <a:cs typeface="Arial" pitchFamily="34" charset="0"/>
              </a:rPr>
              <a:t>Freemantle (C) Inner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4"/>
          <p:cNvSpPr txBox="1">
            <a:spLocks noChangeArrowheads="1"/>
          </p:cNvSpPr>
          <p:nvPr/>
        </p:nvSpPr>
        <p:spPr bwMode="auto">
          <a:xfrm>
            <a:off x="5940152" y="5085184"/>
            <a:ext cx="1656184" cy="432048"/>
          </a:xfrm>
          <a:prstGeom prst="rect">
            <a:avLst/>
          </a:prstGeom>
          <a:solidFill>
            <a:srgbClr val="365F9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rgbClr val="FFFFFF"/>
                </a:solidFill>
                <a:effectLst/>
                <a:latin typeface="Calibri" pitchFamily="34" charset="0"/>
                <a:cs typeface="Arial" pitchFamily="34" charset="0"/>
              </a:rPr>
              <a:t>PERTH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2195736" y="5661248"/>
            <a:ext cx="4572000" cy="492443"/>
          </a:xfrm>
          <a:prstGeom prst="rect">
            <a:avLst/>
          </a:prstGeom>
        </p:spPr>
        <p:txBody>
          <a:bodyPr>
            <a:spAutoFit/>
          </a:bodyPr>
          <a:lstStyle/>
          <a:p>
            <a:r>
              <a:rPr lang="en-GB" sz="800" b="1" dirty="0" smtClean="0"/>
              <a:t>Source: </a:t>
            </a:r>
            <a:r>
              <a:rPr lang="en-GB" sz="800" dirty="0" err="1" smtClean="0"/>
              <a:t>DEEWR</a:t>
            </a:r>
            <a:r>
              <a:rPr lang="en-GB" sz="800" dirty="0" smtClean="0"/>
              <a:t> Small Area Labour Markets, December quarter 2011.</a:t>
            </a:r>
            <a:r>
              <a:rPr lang="en-GB" dirty="0" smtClean="0"/>
              <a:t/>
            </a:r>
            <a:br>
              <a:rPr lang="en-GB" dirty="0" smtClean="0"/>
            </a:br>
            <a:endParaRPr lang="en-AU" dirty="0"/>
          </a:p>
        </p:txBody>
      </p:sp>
      <p:graphicFrame>
        <p:nvGraphicFramePr>
          <p:cNvPr id="11" name="Table 10"/>
          <p:cNvGraphicFramePr>
            <a:graphicFrameLocks noGrp="1"/>
          </p:cNvGraphicFramePr>
          <p:nvPr/>
        </p:nvGraphicFramePr>
        <p:xfrm>
          <a:off x="395536" y="2564904"/>
          <a:ext cx="1260475" cy="648462"/>
        </p:xfrm>
        <a:graphic>
          <a:graphicData uri="http://schemas.openxmlformats.org/drawingml/2006/table">
            <a:tbl>
              <a:tblPr/>
              <a:tblGrid>
                <a:gridCol w="252095"/>
                <a:gridCol w="1008380"/>
              </a:tblGrid>
              <a:tr h="0">
                <a:tc>
                  <a:txBody>
                    <a:bodyPr/>
                    <a:lstStyle/>
                    <a:p>
                      <a:pPr>
                        <a:lnSpc>
                          <a:spcPct val="115000"/>
                        </a:lnSpc>
                        <a:spcAft>
                          <a:spcPts val="0"/>
                        </a:spcAft>
                      </a:pPr>
                      <a:endParaRPr lang="en-GB" sz="9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7527"/>
                    </a:solidFill>
                  </a:tcPr>
                </a:tc>
                <a:tc>
                  <a:txBody>
                    <a:bodyPr/>
                    <a:lstStyle/>
                    <a:p>
                      <a:pPr>
                        <a:lnSpc>
                          <a:spcPct val="115000"/>
                        </a:lnSpc>
                        <a:spcAft>
                          <a:spcPts val="0"/>
                        </a:spcAft>
                      </a:pPr>
                      <a:r>
                        <a:rPr lang="en-GB" sz="900">
                          <a:latin typeface="Calibri"/>
                          <a:ea typeface="Times New Roman"/>
                          <a:cs typeface="Times New Roman"/>
                        </a:rPr>
                        <a:t>7.0% to 9.9%</a:t>
                      </a:r>
                      <a:endParaRPr lang="en-A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a:lnSpc>
                          <a:spcPct val="115000"/>
                        </a:lnSpc>
                        <a:spcAft>
                          <a:spcPts val="0"/>
                        </a:spcAft>
                      </a:pPr>
                      <a:endParaRPr lang="en-GB" sz="5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500">
                        <a:latin typeface="Calibri"/>
                        <a:ea typeface="Times New Roman"/>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endParaRPr lang="en-GB" sz="9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062"/>
                    </a:solidFill>
                  </a:tcPr>
                </a:tc>
                <a:tc>
                  <a:txBody>
                    <a:bodyPr/>
                    <a:lstStyle/>
                    <a:p>
                      <a:pPr>
                        <a:lnSpc>
                          <a:spcPct val="115000"/>
                        </a:lnSpc>
                        <a:spcAft>
                          <a:spcPts val="0"/>
                        </a:spcAft>
                      </a:pPr>
                      <a:r>
                        <a:rPr lang="en-GB" sz="900">
                          <a:latin typeface="Calibri"/>
                          <a:ea typeface="Times New Roman"/>
                          <a:cs typeface="Times New Roman"/>
                        </a:rPr>
                        <a:t>5.3%  to 6.9%</a:t>
                      </a:r>
                      <a:endParaRPr lang="en-A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a:lnSpc>
                          <a:spcPct val="115000"/>
                        </a:lnSpc>
                        <a:spcAft>
                          <a:spcPts val="0"/>
                        </a:spcAft>
                      </a:pPr>
                      <a:endParaRPr lang="en-GB" sz="5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500">
                        <a:latin typeface="Calibri"/>
                        <a:ea typeface="Times New Roman"/>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endParaRPr lang="en-GB" sz="9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686"/>
                    </a:solidFill>
                  </a:tcPr>
                </a:tc>
                <a:tc>
                  <a:txBody>
                    <a:bodyPr/>
                    <a:lstStyle/>
                    <a:p>
                      <a:pPr>
                        <a:lnSpc>
                          <a:spcPct val="115000"/>
                        </a:lnSpc>
                        <a:spcAft>
                          <a:spcPts val="0"/>
                        </a:spcAft>
                      </a:pPr>
                      <a:r>
                        <a:rPr lang="en-GB" sz="900" dirty="0">
                          <a:latin typeface="Calibri"/>
                          <a:ea typeface="Times New Roman"/>
                          <a:cs typeface="Times New Roman"/>
                        </a:rPr>
                        <a:t>4.0% to 5.2%</a:t>
                      </a:r>
                      <a:endParaRPr lang="en-A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12" name="Table 11"/>
          <p:cNvGraphicFramePr>
            <a:graphicFrameLocks noGrp="1"/>
          </p:cNvGraphicFramePr>
          <p:nvPr/>
        </p:nvGraphicFramePr>
        <p:xfrm>
          <a:off x="395536" y="3356992"/>
          <a:ext cx="2641951" cy="403098"/>
        </p:xfrm>
        <a:graphic>
          <a:graphicData uri="http://schemas.openxmlformats.org/drawingml/2006/table">
            <a:tbl>
              <a:tblPr/>
              <a:tblGrid>
                <a:gridCol w="252095"/>
                <a:gridCol w="2389856"/>
              </a:tblGrid>
              <a:tr h="0">
                <a:tc>
                  <a:txBody>
                    <a:bodyPr/>
                    <a:lstStyle/>
                    <a:p>
                      <a:pPr>
                        <a:lnSpc>
                          <a:spcPct val="115000"/>
                        </a:lnSpc>
                        <a:spcAft>
                          <a:spcPts val="0"/>
                        </a:spcAft>
                      </a:pPr>
                      <a:endParaRPr lang="en-GB" sz="9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8AF"/>
                    </a:solidFill>
                  </a:tcPr>
                </a:tc>
                <a:tc>
                  <a:txBody>
                    <a:bodyPr/>
                    <a:lstStyle/>
                    <a:p>
                      <a:pPr>
                        <a:lnSpc>
                          <a:spcPct val="115000"/>
                        </a:lnSpc>
                        <a:spcAft>
                          <a:spcPts val="0"/>
                        </a:spcAft>
                      </a:pPr>
                      <a:r>
                        <a:rPr lang="en-GB" sz="900">
                          <a:latin typeface="Calibri"/>
                          <a:ea typeface="Times New Roman"/>
                          <a:cs typeface="Times New Roman"/>
                        </a:rPr>
                        <a:t>2.9% to 3.9%</a:t>
                      </a:r>
                      <a:endParaRPr lang="en-A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a:lnSpc>
                          <a:spcPct val="115000"/>
                        </a:lnSpc>
                        <a:spcAft>
                          <a:spcPts val="0"/>
                        </a:spcAft>
                      </a:pPr>
                      <a:endParaRPr lang="en-GB" sz="500">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500">
                        <a:latin typeface="Calibri"/>
                        <a:ea typeface="Times New Roman"/>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endParaRPr lang="en-GB" sz="9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4DC"/>
                    </a:solidFill>
                  </a:tcPr>
                </a:tc>
                <a:tc>
                  <a:txBody>
                    <a:bodyPr/>
                    <a:lstStyle/>
                    <a:p>
                      <a:pPr>
                        <a:lnSpc>
                          <a:spcPct val="115000"/>
                        </a:lnSpc>
                        <a:spcAft>
                          <a:spcPts val="0"/>
                        </a:spcAft>
                      </a:pPr>
                      <a:r>
                        <a:rPr lang="en-GB" sz="900" dirty="0">
                          <a:latin typeface="Calibri"/>
                          <a:ea typeface="Times New Roman"/>
                          <a:cs typeface="Times New Roman"/>
                        </a:rPr>
                        <a:t>0% to 2.8%</a:t>
                      </a:r>
                      <a:endParaRPr lang="en-A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13" name="Rectangle 12"/>
          <p:cNvSpPr/>
          <p:nvPr/>
        </p:nvSpPr>
        <p:spPr>
          <a:xfrm>
            <a:off x="323528" y="2204864"/>
            <a:ext cx="1443024" cy="253916"/>
          </a:xfrm>
          <a:prstGeom prst="rect">
            <a:avLst/>
          </a:prstGeom>
        </p:spPr>
        <p:txBody>
          <a:bodyPr wrap="none">
            <a:spAutoFit/>
          </a:bodyPr>
          <a:lstStyle/>
          <a:p>
            <a:r>
              <a:rPr lang="en-GB" sz="1050" b="1" dirty="0" smtClean="0"/>
              <a:t>Unemployment rate</a:t>
            </a:r>
            <a:endParaRPr lang="en-AU" sz="105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900113" y="1268413"/>
            <a:ext cx="7343775" cy="3785652"/>
          </a:xfrm>
          <a:prstGeom prst="rect">
            <a:avLst/>
          </a:prstGeom>
          <a:noFill/>
          <a:ln w="9525">
            <a:noFill/>
            <a:miter lim="800000"/>
            <a:headEnd/>
            <a:tailEnd/>
          </a:ln>
        </p:spPr>
        <p:txBody>
          <a:bodyPr>
            <a:spAutoFit/>
          </a:bodyPr>
          <a:lstStyle/>
          <a:p>
            <a:r>
              <a:rPr lang="en-AU" sz="4000" b="1" i="1" dirty="0" smtClean="0"/>
              <a:t>“Productivity is a measure of how efficiently an economy is operating. Productivity growth comes about by doing things better today – more efficiently – than we did yesterday”.</a:t>
            </a:r>
          </a:p>
        </p:txBody>
      </p:sp>
      <p:sp>
        <p:nvSpPr>
          <p:cNvPr id="22531" name="TextBox 2"/>
          <p:cNvSpPr txBox="1">
            <a:spLocks noChangeArrowheads="1"/>
          </p:cNvSpPr>
          <p:nvPr/>
        </p:nvSpPr>
        <p:spPr bwMode="auto">
          <a:xfrm>
            <a:off x="1763688" y="5517232"/>
            <a:ext cx="5832475" cy="277812"/>
          </a:xfrm>
          <a:prstGeom prst="rect">
            <a:avLst/>
          </a:prstGeom>
          <a:noFill/>
          <a:ln w="9525">
            <a:noFill/>
            <a:miter lim="800000"/>
            <a:headEnd/>
            <a:tailEnd/>
          </a:ln>
        </p:spPr>
        <p:txBody>
          <a:bodyPr>
            <a:spAutoFit/>
          </a:bodyPr>
          <a:lstStyle/>
          <a:p>
            <a:r>
              <a:rPr lang="en-AU" sz="1200" b="1" dirty="0"/>
              <a:t>Source: </a:t>
            </a:r>
            <a:r>
              <a:rPr lang="en-AU" sz="1200" dirty="0"/>
              <a:t>Dolman, B., </a:t>
            </a:r>
            <a:r>
              <a:rPr lang="en-AU" sz="1200" dirty="0" err="1"/>
              <a:t>Gruen</a:t>
            </a:r>
            <a:r>
              <a:rPr lang="en-AU" sz="1200" dirty="0"/>
              <a:t>, D., </a:t>
            </a:r>
            <a:r>
              <a:rPr lang="en-AU" sz="1200" i="1" dirty="0"/>
              <a:t>Productivity and Structural Change</a:t>
            </a:r>
            <a:r>
              <a:rPr lang="en-AU" sz="1200" dirty="0"/>
              <a:t>, 10 July 2012</a:t>
            </a:r>
          </a:p>
        </p:txBody>
      </p:sp>
      <p:sp>
        <p:nvSpPr>
          <p:cNvPr id="4"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28</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0338" y="6165850"/>
            <a:ext cx="5832475" cy="246063"/>
          </a:xfrm>
          <a:prstGeom prst="rect">
            <a:avLst/>
          </a:prstGeom>
          <a:noFill/>
        </p:spPr>
        <p:txBody>
          <a:bodyPr>
            <a:spAutoFit/>
          </a:bodyPr>
          <a:lstStyle/>
          <a:p>
            <a:pPr>
              <a:defRPr/>
            </a:pPr>
            <a:r>
              <a:rPr lang="en-AU" sz="1000" b="1" dirty="0">
                <a:solidFill>
                  <a:prstClr val="black"/>
                </a:solidFill>
              </a:rPr>
              <a:t>Source: </a:t>
            </a:r>
            <a:r>
              <a:rPr lang="en-AU" sz="1000" dirty="0">
                <a:solidFill>
                  <a:prstClr val="black"/>
                </a:solidFill>
              </a:rPr>
              <a:t>Dolman, B., </a:t>
            </a:r>
            <a:r>
              <a:rPr lang="en-AU" sz="1000" dirty="0" err="1">
                <a:solidFill>
                  <a:prstClr val="black"/>
                </a:solidFill>
              </a:rPr>
              <a:t>Gruen</a:t>
            </a:r>
            <a:r>
              <a:rPr lang="en-AU" sz="1000" dirty="0">
                <a:solidFill>
                  <a:prstClr val="black"/>
                </a:solidFill>
              </a:rPr>
              <a:t>, D., </a:t>
            </a:r>
            <a:r>
              <a:rPr lang="en-AU" sz="1000" i="1" dirty="0">
                <a:solidFill>
                  <a:prstClr val="black"/>
                </a:solidFill>
              </a:rPr>
              <a:t>Productivity and Structural Change</a:t>
            </a:r>
            <a:r>
              <a:rPr lang="en-AU" sz="1000" dirty="0">
                <a:solidFill>
                  <a:prstClr val="black"/>
                </a:solidFill>
              </a:rPr>
              <a:t>, 10 July 2012</a:t>
            </a:r>
          </a:p>
        </p:txBody>
      </p:sp>
      <p:pic>
        <p:nvPicPr>
          <p:cNvPr id="23555" name="Picture 2"/>
          <p:cNvPicPr>
            <a:picLocks noChangeAspect="1" noChangeArrowheads="1"/>
          </p:cNvPicPr>
          <p:nvPr/>
        </p:nvPicPr>
        <p:blipFill>
          <a:blip r:embed="rId3" cstate="print"/>
          <a:srcRect/>
          <a:stretch>
            <a:fillRect/>
          </a:stretch>
        </p:blipFill>
        <p:spPr bwMode="auto">
          <a:xfrm>
            <a:off x="755650" y="1341438"/>
            <a:ext cx="7766050" cy="3979862"/>
          </a:xfrm>
          <a:prstGeom prst="rect">
            <a:avLst/>
          </a:prstGeom>
          <a:noFill/>
          <a:ln w="9525">
            <a:noFill/>
            <a:miter lim="800000"/>
            <a:headEnd/>
            <a:tailEnd/>
          </a:ln>
        </p:spPr>
      </p:pic>
      <p:sp>
        <p:nvSpPr>
          <p:cNvPr id="5" name="TextBox 4"/>
          <p:cNvSpPr txBox="1"/>
          <p:nvPr/>
        </p:nvSpPr>
        <p:spPr>
          <a:xfrm>
            <a:off x="323850" y="260350"/>
            <a:ext cx="8496300" cy="523875"/>
          </a:xfrm>
          <a:prstGeom prst="rect">
            <a:avLst/>
          </a:prstGeom>
          <a:noFill/>
        </p:spPr>
        <p:txBody>
          <a:bodyPr>
            <a:spAutoFit/>
          </a:bodyPr>
          <a:lstStyle/>
          <a:p>
            <a:pPr algn="ctr">
              <a:defRPr/>
            </a:pPr>
            <a:r>
              <a:rPr lang="en-AU" sz="2800" b="1" dirty="0">
                <a:solidFill>
                  <a:srgbClr val="003A57"/>
                </a:solidFill>
              </a:rPr>
              <a:t>Contributions to growth in average incomes by decade</a:t>
            </a:r>
          </a:p>
        </p:txBody>
      </p:sp>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29</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txBox="1">
            <a:spLocks/>
          </p:cNvSpPr>
          <p:nvPr/>
        </p:nvSpPr>
        <p:spPr bwMode="auto">
          <a:xfrm>
            <a:off x="611560" y="980728"/>
            <a:ext cx="5112568" cy="5392885"/>
          </a:xfrm>
          <a:prstGeom prst="rect">
            <a:avLst/>
          </a:prstGeom>
          <a:noFill/>
          <a:ln w="9525">
            <a:noFill/>
            <a:miter lim="800000"/>
            <a:headEnd/>
            <a:tailEnd/>
          </a:ln>
        </p:spPr>
        <p:txBody>
          <a:bodyPr/>
          <a:lstStyle/>
          <a:p>
            <a:pPr marL="342900" indent="-342900">
              <a:lnSpc>
                <a:spcPct val="90000"/>
              </a:lnSpc>
              <a:spcBef>
                <a:spcPts val="600"/>
              </a:spcBef>
              <a:spcAft>
                <a:spcPts val="600"/>
              </a:spcAft>
              <a:buClr>
                <a:srgbClr val="003A57"/>
              </a:buClr>
              <a:buFontTx/>
              <a:buChar char="•"/>
            </a:pPr>
            <a:r>
              <a:rPr lang="en-US" sz="1600" i="1" dirty="0">
                <a:solidFill>
                  <a:srgbClr val="000000"/>
                </a:solidFill>
                <a:latin typeface="Calibri" pitchFamily="34" charset="0"/>
              </a:rPr>
              <a:t>Foundations for the Future </a:t>
            </a:r>
            <a:r>
              <a:rPr lang="en-US" sz="1600" dirty="0">
                <a:solidFill>
                  <a:srgbClr val="000000"/>
                </a:solidFill>
                <a:latin typeface="Calibri" pitchFamily="34" charset="0"/>
              </a:rPr>
              <a:t>– June 2009</a:t>
            </a:r>
          </a:p>
          <a:p>
            <a:pPr marL="342900" indent="-342900">
              <a:lnSpc>
                <a:spcPct val="90000"/>
              </a:lnSpc>
              <a:spcBef>
                <a:spcPts val="600"/>
              </a:spcBef>
              <a:spcAft>
                <a:spcPts val="600"/>
              </a:spcAft>
              <a:buClr>
                <a:srgbClr val="003A57"/>
              </a:buClr>
              <a:buFontTx/>
              <a:buChar char="•"/>
            </a:pPr>
            <a:r>
              <a:rPr lang="en-US" sz="1600" i="1" dirty="0">
                <a:solidFill>
                  <a:srgbClr val="000000"/>
                </a:solidFill>
                <a:latin typeface="Calibri" pitchFamily="34" charset="0"/>
              </a:rPr>
              <a:t>Australian Workforce Futures: a national workforce development strategy </a:t>
            </a:r>
            <a:r>
              <a:rPr lang="en-US" sz="1600" dirty="0">
                <a:solidFill>
                  <a:srgbClr val="000000"/>
                </a:solidFill>
                <a:latin typeface="Calibri" pitchFamily="34" charset="0"/>
              </a:rPr>
              <a:t>– March 2010</a:t>
            </a:r>
          </a:p>
          <a:p>
            <a:pPr marL="342900" indent="-342900">
              <a:lnSpc>
                <a:spcPct val="90000"/>
              </a:lnSpc>
              <a:spcBef>
                <a:spcPts val="600"/>
              </a:spcBef>
              <a:spcAft>
                <a:spcPts val="600"/>
              </a:spcAft>
              <a:buClr>
                <a:srgbClr val="003A57"/>
              </a:buClr>
              <a:buFontTx/>
              <a:buChar char="•"/>
            </a:pPr>
            <a:r>
              <a:rPr lang="en-US" sz="1600" dirty="0">
                <a:solidFill>
                  <a:srgbClr val="000000"/>
                </a:solidFill>
                <a:latin typeface="Calibri" pitchFamily="34" charset="0"/>
              </a:rPr>
              <a:t>Annual advice to Department of Immigration on </a:t>
            </a:r>
            <a:r>
              <a:rPr lang="en-US" sz="1600" i="1" dirty="0">
                <a:solidFill>
                  <a:srgbClr val="000000"/>
                </a:solidFill>
                <a:latin typeface="Calibri" pitchFamily="34" charset="0"/>
              </a:rPr>
              <a:t>Skilled Occupation List  </a:t>
            </a:r>
            <a:r>
              <a:rPr lang="en-US" sz="1600" dirty="0">
                <a:solidFill>
                  <a:srgbClr val="000000"/>
                </a:solidFill>
                <a:latin typeface="Calibri" pitchFamily="34" charset="0"/>
              </a:rPr>
              <a:t>for General Skilled Migration program – 2010, 2011, 2012 </a:t>
            </a:r>
          </a:p>
          <a:p>
            <a:pPr marL="342900" indent="-342900">
              <a:lnSpc>
                <a:spcPct val="90000"/>
              </a:lnSpc>
              <a:spcBef>
                <a:spcPts val="600"/>
              </a:spcBef>
              <a:spcAft>
                <a:spcPts val="600"/>
              </a:spcAft>
              <a:buClr>
                <a:srgbClr val="003A57"/>
              </a:buClr>
              <a:buFontTx/>
              <a:buChar char="•"/>
            </a:pPr>
            <a:r>
              <a:rPr lang="en-US" sz="1600" i="1" dirty="0">
                <a:solidFill>
                  <a:srgbClr val="000000"/>
                </a:solidFill>
                <a:latin typeface="Calibri" pitchFamily="34" charset="0"/>
              </a:rPr>
              <a:t>Skills for prosperity: a road map for vocational education and training – </a:t>
            </a:r>
            <a:r>
              <a:rPr lang="en-US" sz="1600" dirty="0">
                <a:solidFill>
                  <a:srgbClr val="000000"/>
                </a:solidFill>
                <a:latin typeface="Calibri" pitchFamily="34" charset="0"/>
              </a:rPr>
              <a:t>May 2011</a:t>
            </a:r>
          </a:p>
          <a:p>
            <a:pPr marL="342900" indent="-342900">
              <a:lnSpc>
                <a:spcPct val="90000"/>
              </a:lnSpc>
              <a:spcBef>
                <a:spcPts val="600"/>
              </a:spcBef>
              <a:spcAft>
                <a:spcPts val="600"/>
              </a:spcAft>
              <a:buClr>
                <a:srgbClr val="003A57"/>
              </a:buClr>
              <a:buFontTx/>
              <a:buChar char="•"/>
            </a:pPr>
            <a:r>
              <a:rPr lang="en-AU" sz="1600" i="1" dirty="0">
                <a:solidFill>
                  <a:srgbClr val="000000"/>
                </a:solidFill>
                <a:latin typeface="Calibri" pitchFamily="34" charset="0"/>
              </a:rPr>
              <a:t>Energy efficiency in commercial and residential buildings: Jobs and Skills Implications</a:t>
            </a:r>
            <a:r>
              <a:rPr lang="en-AU" sz="1600" dirty="0">
                <a:solidFill>
                  <a:srgbClr val="000000"/>
                </a:solidFill>
                <a:latin typeface="Calibri" pitchFamily="34" charset="0"/>
              </a:rPr>
              <a:t> – May 2011</a:t>
            </a:r>
            <a:endParaRPr lang="en-US" sz="1600" dirty="0">
              <a:solidFill>
                <a:srgbClr val="000000"/>
              </a:solidFill>
              <a:latin typeface="Calibri" pitchFamily="34" charset="0"/>
            </a:endParaRPr>
          </a:p>
          <a:p>
            <a:pPr marL="342900" indent="-342900">
              <a:lnSpc>
                <a:spcPct val="90000"/>
              </a:lnSpc>
              <a:spcBef>
                <a:spcPts val="600"/>
              </a:spcBef>
              <a:spcAft>
                <a:spcPts val="600"/>
              </a:spcAft>
              <a:buClr>
                <a:srgbClr val="003A57"/>
              </a:buClr>
              <a:buFontTx/>
              <a:buChar char="•"/>
            </a:pPr>
            <a:r>
              <a:rPr lang="en-US" sz="1600" i="1" dirty="0">
                <a:solidFill>
                  <a:srgbClr val="000000"/>
                </a:solidFill>
                <a:latin typeface="Calibri" pitchFamily="34" charset="0"/>
              </a:rPr>
              <a:t>2011 interim report on resources sector skill needs</a:t>
            </a:r>
            <a:r>
              <a:rPr lang="en-US" sz="1600" dirty="0">
                <a:solidFill>
                  <a:srgbClr val="000000"/>
                </a:solidFill>
                <a:latin typeface="Calibri" pitchFamily="34" charset="0"/>
              </a:rPr>
              <a:t> – July 2011</a:t>
            </a:r>
          </a:p>
          <a:p>
            <a:pPr marL="342900" indent="-342900">
              <a:lnSpc>
                <a:spcPct val="90000"/>
              </a:lnSpc>
              <a:spcBef>
                <a:spcPts val="600"/>
              </a:spcBef>
              <a:spcAft>
                <a:spcPts val="600"/>
              </a:spcAft>
              <a:buClr>
                <a:srgbClr val="003A57"/>
              </a:buClr>
              <a:buFontTx/>
              <a:buChar char="•"/>
            </a:pPr>
            <a:r>
              <a:rPr lang="en-US" sz="1600" i="1" dirty="0">
                <a:solidFill>
                  <a:srgbClr val="000000"/>
                </a:solidFill>
                <a:latin typeface="Calibri" pitchFamily="34" charset="0"/>
              </a:rPr>
              <a:t>Defence Industry Workforce Strategy</a:t>
            </a:r>
            <a:r>
              <a:rPr lang="en-US" sz="1600" dirty="0">
                <a:solidFill>
                  <a:srgbClr val="000000"/>
                </a:solidFill>
                <a:latin typeface="Calibri" pitchFamily="34" charset="0"/>
              </a:rPr>
              <a:t> – January 2012</a:t>
            </a:r>
          </a:p>
          <a:p>
            <a:pPr marL="342900" indent="-342900">
              <a:lnSpc>
                <a:spcPct val="90000"/>
              </a:lnSpc>
              <a:spcBef>
                <a:spcPts val="600"/>
              </a:spcBef>
              <a:spcAft>
                <a:spcPts val="600"/>
              </a:spcAft>
              <a:buClr>
                <a:srgbClr val="003A57"/>
              </a:buClr>
              <a:buFontTx/>
              <a:buChar char="•"/>
            </a:pPr>
            <a:r>
              <a:rPr lang="en-US" sz="1600" i="1" dirty="0">
                <a:solidFill>
                  <a:srgbClr val="000000"/>
                </a:solidFill>
                <a:latin typeface="Calibri" pitchFamily="34" charset="0"/>
              </a:rPr>
              <a:t>Better use of skills, better outcomes </a:t>
            </a:r>
            <a:r>
              <a:rPr lang="en-US" sz="1600" dirty="0">
                <a:solidFill>
                  <a:srgbClr val="000000"/>
                </a:solidFill>
                <a:latin typeface="Calibri" pitchFamily="34" charset="0"/>
              </a:rPr>
              <a:t>– May 2012</a:t>
            </a:r>
          </a:p>
          <a:p>
            <a:pPr marL="342900" indent="-342900">
              <a:lnSpc>
                <a:spcPct val="90000"/>
              </a:lnSpc>
              <a:spcBef>
                <a:spcPts val="600"/>
              </a:spcBef>
              <a:spcAft>
                <a:spcPts val="600"/>
              </a:spcAft>
              <a:buClr>
                <a:srgbClr val="003A57"/>
              </a:buClr>
              <a:buFontTx/>
              <a:buChar char="•"/>
            </a:pPr>
            <a:r>
              <a:rPr lang="en-US" sz="1600" i="1" dirty="0">
                <a:solidFill>
                  <a:srgbClr val="000000"/>
                </a:solidFill>
                <a:latin typeface="Calibri" pitchFamily="34" charset="0"/>
              </a:rPr>
              <a:t>Future Focus: Australia’s skills and workforce development needs </a:t>
            </a:r>
            <a:r>
              <a:rPr lang="en-US" sz="1600" dirty="0">
                <a:solidFill>
                  <a:srgbClr val="000000"/>
                </a:solidFill>
                <a:latin typeface="Calibri" pitchFamily="34" charset="0"/>
              </a:rPr>
              <a:t>– July 2012 </a:t>
            </a:r>
          </a:p>
        </p:txBody>
      </p:sp>
      <p:grpSp>
        <p:nvGrpSpPr>
          <p:cNvPr id="2" name="Group 12"/>
          <p:cNvGrpSpPr>
            <a:grpSpLocks/>
          </p:cNvGrpSpPr>
          <p:nvPr/>
        </p:nvGrpSpPr>
        <p:grpSpPr bwMode="auto">
          <a:xfrm>
            <a:off x="6140450" y="957263"/>
            <a:ext cx="2546350" cy="4878387"/>
            <a:chOff x="975536" y="836711"/>
            <a:chExt cx="2840150" cy="5435172"/>
          </a:xfrm>
        </p:grpSpPr>
        <p:pic>
          <p:nvPicPr>
            <p:cNvPr id="7" name="Picture 2"/>
            <p:cNvPicPr>
              <a:picLocks noChangeAspect="1" noChangeArrowheads="1"/>
            </p:cNvPicPr>
            <p:nvPr/>
          </p:nvPicPr>
          <p:blipFill>
            <a:blip r:embed="rId3" cstate="print"/>
            <a:srcRect l="30142" t="19093" r="28517" b="4893"/>
            <a:stretch>
              <a:fillRect/>
            </a:stretch>
          </p:blipFill>
          <p:spPr bwMode="auto">
            <a:xfrm rot="20008661">
              <a:off x="1130446" y="836711"/>
              <a:ext cx="1505303" cy="2124361"/>
            </a:xfrm>
            <a:prstGeom prst="rect">
              <a:avLst/>
            </a:prstGeom>
            <a:noFill/>
            <a:ln w="9525">
              <a:solidFill>
                <a:srgbClr val="92D050"/>
              </a:solidFill>
              <a:miter lim="800000"/>
              <a:headEnd/>
              <a:tailEnd/>
            </a:ln>
            <a:effectLst>
              <a:innerShdw blurRad="63500" dist="50800">
                <a:prstClr val="black">
                  <a:alpha val="50000"/>
                </a:prstClr>
              </a:innerShdw>
            </a:effectLst>
            <a:scene3d>
              <a:camera prst="orthographicFront"/>
              <a:lightRig rig="threePt" dir="t"/>
            </a:scene3d>
            <a:sp3d>
              <a:bevelT/>
            </a:sp3d>
          </p:spPr>
        </p:pic>
        <p:pic>
          <p:nvPicPr>
            <p:cNvPr id="8" name="Picture 3"/>
            <p:cNvPicPr>
              <a:picLocks noChangeAspect="1" noChangeArrowheads="1"/>
            </p:cNvPicPr>
            <p:nvPr/>
          </p:nvPicPr>
          <p:blipFill>
            <a:blip r:embed="rId4" cstate="print"/>
            <a:srcRect l="30263" t="19278" r="28052" b="4942"/>
            <a:stretch>
              <a:fillRect/>
            </a:stretch>
          </p:blipFill>
          <p:spPr bwMode="auto">
            <a:xfrm rot="1746068">
              <a:off x="2088950" y="995764"/>
              <a:ext cx="1549764" cy="2160876"/>
            </a:xfrm>
            <a:prstGeom prst="rect">
              <a:avLst/>
            </a:prstGeom>
            <a:noFill/>
            <a:ln w="9525">
              <a:solidFill>
                <a:schemeClr val="accent1"/>
              </a:solidFill>
              <a:miter lim="800000"/>
              <a:headEnd/>
              <a:tailEnd/>
            </a:ln>
            <a:effectLst>
              <a:innerShdw blurRad="63500" dist="50800">
                <a:prstClr val="black">
                  <a:alpha val="50000"/>
                </a:prstClr>
              </a:innerShdw>
            </a:effectLst>
          </p:spPr>
        </p:pic>
        <p:pic>
          <p:nvPicPr>
            <p:cNvPr id="9" name="Picture 4"/>
            <p:cNvPicPr>
              <a:picLocks noChangeAspect="1" noChangeArrowheads="1"/>
            </p:cNvPicPr>
            <p:nvPr/>
          </p:nvPicPr>
          <p:blipFill>
            <a:blip r:embed="rId5" cstate="print"/>
            <a:srcRect l="30498" t="19337" r="28253" b="3748"/>
            <a:stretch>
              <a:fillRect/>
            </a:stretch>
          </p:blipFill>
          <p:spPr bwMode="auto">
            <a:xfrm rot="20422212">
              <a:off x="1085231" y="1866728"/>
              <a:ext cx="1559291" cy="2232324"/>
            </a:xfrm>
            <a:prstGeom prst="rect">
              <a:avLst/>
            </a:prstGeom>
            <a:noFill/>
            <a:ln w="9525">
              <a:solidFill>
                <a:srgbClr val="FFC000"/>
              </a:solidFill>
              <a:miter lim="800000"/>
              <a:headEnd/>
              <a:tailEnd/>
            </a:ln>
            <a:effectLst>
              <a:innerShdw blurRad="63500" dist="50800">
                <a:prstClr val="black">
                  <a:alpha val="50000"/>
                </a:prstClr>
              </a:innerShdw>
            </a:effectLst>
            <a:scene3d>
              <a:camera prst="orthographicFront"/>
              <a:lightRig rig="threePt" dir="t"/>
            </a:scene3d>
            <a:sp3d extrusionH="76200" contourW="12700">
              <a:bevelT/>
              <a:extrusionClr>
                <a:schemeClr val="bg1"/>
              </a:extrusionClr>
              <a:contourClr>
                <a:schemeClr val="bg1">
                  <a:lumMod val="50000"/>
                </a:schemeClr>
              </a:contourClr>
            </a:sp3d>
          </p:spPr>
        </p:pic>
        <p:pic>
          <p:nvPicPr>
            <p:cNvPr id="10" name="Picture 9"/>
            <p:cNvPicPr/>
            <p:nvPr/>
          </p:nvPicPr>
          <p:blipFill>
            <a:blip r:embed="rId6" cstate="print"/>
            <a:srcRect/>
            <a:stretch>
              <a:fillRect/>
            </a:stretch>
          </p:blipFill>
          <p:spPr bwMode="auto">
            <a:xfrm rot="1558126">
              <a:off x="2138621" y="2207825"/>
              <a:ext cx="1543412" cy="2067202"/>
            </a:xfrm>
            <a:prstGeom prst="rect">
              <a:avLst/>
            </a:prstGeom>
            <a:noFill/>
            <a:ln w="9525">
              <a:noFill/>
              <a:miter lim="800000"/>
              <a:headEnd/>
              <a:tailEnd/>
            </a:ln>
            <a:effectLst>
              <a:innerShdw blurRad="63500" dist="50800">
                <a:prstClr val="black">
                  <a:alpha val="50000"/>
                </a:prstClr>
              </a:innerShdw>
            </a:effectLst>
          </p:spPr>
        </p:pic>
        <p:pic>
          <p:nvPicPr>
            <p:cNvPr id="11" name="Picture 2"/>
            <p:cNvPicPr>
              <a:picLocks noChangeAspect="1" noChangeArrowheads="1"/>
            </p:cNvPicPr>
            <p:nvPr/>
          </p:nvPicPr>
          <p:blipFill>
            <a:blip r:embed="rId7" cstate="print"/>
            <a:srcRect/>
            <a:stretch>
              <a:fillRect/>
            </a:stretch>
          </p:blipFill>
          <p:spPr bwMode="auto">
            <a:xfrm rot="20080725">
              <a:off x="1138684" y="3160596"/>
              <a:ext cx="1461040" cy="2048382"/>
            </a:xfrm>
            <a:prstGeom prst="rect">
              <a:avLst/>
            </a:prstGeom>
            <a:noFill/>
            <a:ln w="9525">
              <a:noFill/>
              <a:miter lim="800000"/>
              <a:headEnd/>
              <a:tailEnd/>
            </a:ln>
            <a:effectLst>
              <a:innerShdw blurRad="63500" dist="50800">
                <a:prstClr val="black">
                  <a:alpha val="50000"/>
                </a:prstClr>
              </a:innerShdw>
            </a:effectLst>
            <a:scene3d>
              <a:camera prst="orthographicFront"/>
              <a:lightRig rig="threePt" dir="t"/>
            </a:scene3d>
            <a:sp3d>
              <a:bevelT/>
            </a:sp3d>
          </p:spPr>
        </p:pic>
        <p:pic>
          <p:nvPicPr>
            <p:cNvPr id="12" name="Picture 12"/>
            <p:cNvPicPr>
              <a:picLocks noChangeAspect="1" noChangeArrowheads="1"/>
            </p:cNvPicPr>
            <p:nvPr/>
          </p:nvPicPr>
          <p:blipFill>
            <a:blip r:embed="rId8" cstate="print"/>
            <a:srcRect/>
            <a:stretch>
              <a:fillRect/>
            </a:stretch>
          </p:blipFill>
          <p:spPr bwMode="auto">
            <a:xfrm rot="1422071">
              <a:off x="2355277" y="3630789"/>
              <a:ext cx="1460409" cy="2175077"/>
            </a:xfrm>
            <a:prstGeom prst="rect">
              <a:avLst/>
            </a:prstGeom>
            <a:noFill/>
            <a:ln w="9525">
              <a:noFill/>
              <a:miter lim="800000"/>
              <a:headEnd/>
              <a:tailEnd/>
            </a:ln>
            <a:effectLst>
              <a:innerShdw blurRad="63500" dist="50800" dir="18900000">
                <a:prstClr val="black">
                  <a:alpha val="50000"/>
                </a:prstClr>
              </a:innerShdw>
            </a:effectLst>
          </p:spPr>
        </p:pic>
        <p:pic>
          <p:nvPicPr>
            <p:cNvPr id="13" name="Picture 2"/>
            <p:cNvPicPr>
              <a:picLocks noChangeAspect="1" noChangeArrowheads="1"/>
            </p:cNvPicPr>
            <p:nvPr/>
          </p:nvPicPr>
          <p:blipFill>
            <a:blip r:embed="rId9" cstate="print"/>
            <a:srcRect l="1984"/>
            <a:stretch>
              <a:fillRect/>
            </a:stretch>
          </p:blipFill>
          <p:spPr bwMode="auto">
            <a:xfrm rot="20850712">
              <a:off x="975536" y="4216088"/>
              <a:ext cx="1465740" cy="2055795"/>
            </a:xfrm>
            <a:prstGeom prst="rect">
              <a:avLst/>
            </a:prstGeom>
            <a:noFill/>
            <a:ln w="9525">
              <a:noFill/>
              <a:miter lim="800000"/>
              <a:headEnd/>
              <a:tailEnd/>
            </a:ln>
            <a:effectLst>
              <a:innerShdw blurRad="63500" dist="50800">
                <a:prstClr val="black">
                  <a:alpha val="50000"/>
                </a:prstClr>
              </a:innerShdw>
            </a:effectLst>
          </p:spPr>
        </p:pic>
      </p:grpSp>
      <p:pic>
        <p:nvPicPr>
          <p:cNvPr id="1026" name="Picture 2"/>
          <p:cNvPicPr>
            <a:picLocks noChangeAspect="1" noChangeArrowheads="1"/>
          </p:cNvPicPr>
          <p:nvPr/>
        </p:nvPicPr>
        <p:blipFill>
          <a:blip r:embed="rId10" cstate="print"/>
          <a:srcRect/>
          <a:stretch>
            <a:fillRect/>
          </a:stretch>
        </p:blipFill>
        <p:spPr bwMode="auto">
          <a:xfrm rot="1690489">
            <a:off x="7289991" y="4530119"/>
            <a:ext cx="1276148" cy="1826231"/>
          </a:xfrm>
          <a:prstGeom prst="rect">
            <a:avLst/>
          </a:prstGeom>
          <a:noFill/>
          <a:ln w="9525">
            <a:noFill/>
            <a:miter lim="800000"/>
            <a:headEnd/>
            <a:tailEnd/>
          </a:ln>
          <a:effectLst>
            <a:innerShdw blurRad="63500" dist="50800" dir="2700000">
              <a:prstClr val="black">
                <a:alpha val="50000"/>
              </a:prstClr>
            </a:innerShdw>
          </a:effectLst>
        </p:spPr>
      </p:pic>
      <p:sp>
        <p:nvSpPr>
          <p:cNvPr id="88069" name="Title 20"/>
          <p:cNvSpPr txBox="1">
            <a:spLocks/>
          </p:cNvSpPr>
          <p:nvPr/>
        </p:nvSpPr>
        <p:spPr bwMode="auto">
          <a:xfrm>
            <a:off x="0" y="184150"/>
            <a:ext cx="9144000" cy="1143000"/>
          </a:xfrm>
          <a:prstGeom prst="rect">
            <a:avLst/>
          </a:prstGeom>
          <a:noFill/>
          <a:ln w="9525">
            <a:noFill/>
            <a:miter lim="800000"/>
            <a:headEnd/>
            <a:tailEnd/>
          </a:ln>
        </p:spPr>
        <p:txBody>
          <a:bodyPr/>
          <a:lstStyle/>
          <a:p>
            <a:pPr algn="ctr"/>
            <a:r>
              <a:rPr lang="en-AU" sz="3600" b="1" dirty="0">
                <a:solidFill>
                  <a:srgbClr val="003F54"/>
                </a:solidFill>
                <a:latin typeface="Calibri" pitchFamily="34" charset="0"/>
              </a:rPr>
              <a:t>Key advice to Government to date</a:t>
            </a:r>
          </a:p>
        </p:txBody>
      </p:sp>
      <p:pic>
        <p:nvPicPr>
          <p:cNvPr id="88070" name="Picture 15"/>
          <p:cNvPicPr>
            <a:picLocks noChangeAspect="1" noChangeArrowheads="1"/>
          </p:cNvPicPr>
          <p:nvPr/>
        </p:nvPicPr>
        <p:blipFill>
          <a:blip r:embed="rId11" cstate="print"/>
          <a:srcRect/>
          <a:stretch>
            <a:fillRect/>
          </a:stretch>
        </p:blipFill>
        <p:spPr bwMode="auto">
          <a:xfrm rot="-1094798">
            <a:off x="6153150" y="4870450"/>
            <a:ext cx="1201738" cy="1704975"/>
          </a:xfrm>
          <a:prstGeom prst="rect">
            <a:avLst/>
          </a:prstGeom>
          <a:noFill/>
          <a:ln w="9525">
            <a:noFill/>
            <a:miter lim="800000"/>
            <a:headEnd/>
            <a:tailEnd/>
          </a:ln>
        </p:spPr>
      </p:pic>
      <p:sp>
        <p:nvSpPr>
          <p:cNvPr id="88071"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2B62E31E-EDEB-4BA3-9C4D-B6DCF011A4FE}" type="slidenum">
              <a:rPr lang="en-AU">
                <a:solidFill>
                  <a:srgbClr val="000000"/>
                </a:solidFill>
              </a:rPr>
              <a:pPr defTabSz="457200"/>
              <a:t>3</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0338" y="5876925"/>
            <a:ext cx="4464050" cy="246063"/>
          </a:xfrm>
          <a:prstGeom prst="rect">
            <a:avLst/>
          </a:prstGeom>
          <a:noFill/>
        </p:spPr>
        <p:txBody>
          <a:bodyPr>
            <a:spAutoFit/>
          </a:bodyPr>
          <a:lstStyle/>
          <a:p>
            <a:pPr>
              <a:defRPr/>
            </a:pPr>
            <a:r>
              <a:rPr lang="en-AU" sz="1000" b="1" dirty="0">
                <a:solidFill>
                  <a:prstClr val="black"/>
                </a:solidFill>
              </a:rPr>
              <a:t>Source: </a:t>
            </a:r>
            <a:r>
              <a:rPr lang="en-AU" sz="1000" dirty="0">
                <a:solidFill>
                  <a:prstClr val="black"/>
                </a:solidFill>
              </a:rPr>
              <a:t>Dolman, B., </a:t>
            </a:r>
            <a:r>
              <a:rPr lang="en-AU" sz="1000" dirty="0" err="1">
                <a:solidFill>
                  <a:prstClr val="black"/>
                </a:solidFill>
              </a:rPr>
              <a:t>Gruen</a:t>
            </a:r>
            <a:r>
              <a:rPr lang="en-AU" sz="1000" dirty="0">
                <a:solidFill>
                  <a:prstClr val="black"/>
                </a:solidFill>
              </a:rPr>
              <a:t>, D., </a:t>
            </a:r>
            <a:r>
              <a:rPr lang="en-AU" sz="1000" i="1" dirty="0">
                <a:solidFill>
                  <a:prstClr val="black"/>
                </a:solidFill>
              </a:rPr>
              <a:t>Productivity and Structural Change</a:t>
            </a:r>
            <a:r>
              <a:rPr lang="en-AU" sz="1000" dirty="0">
                <a:solidFill>
                  <a:prstClr val="black"/>
                </a:solidFill>
              </a:rPr>
              <a:t>, 10 July 2012</a:t>
            </a:r>
          </a:p>
        </p:txBody>
      </p:sp>
      <p:pic>
        <p:nvPicPr>
          <p:cNvPr id="24579" name="Picture 2"/>
          <p:cNvPicPr>
            <a:picLocks noChangeAspect="1" noChangeArrowheads="1"/>
          </p:cNvPicPr>
          <p:nvPr/>
        </p:nvPicPr>
        <p:blipFill>
          <a:blip r:embed="rId3" cstate="print"/>
          <a:srcRect/>
          <a:stretch>
            <a:fillRect/>
          </a:stretch>
        </p:blipFill>
        <p:spPr bwMode="auto">
          <a:xfrm>
            <a:off x="611188" y="1412875"/>
            <a:ext cx="8304212" cy="4183063"/>
          </a:xfrm>
          <a:prstGeom prst="rect">
            <a:avLst/>
          </a:prstGeom>
          <a:noFill/>
          <a:ln w="9525">
            <a:noFill/>
            <a:miter lim="800000"/>
            <a:headEnd/>
            <a:tailEnd/>
          </a:ln>
        </p:spPr>
      </p:pic>
      <p:sp>
        <p:nvSpPr>
          <p:cNvPr id="5" name="TextBox 4"/>
          <p:cNvSpPr txBox="1"/>
          <p:nvPr/>
        </p:nvSpPr>
        <p:spPr>
          <a:xfrm>
            <a:off x="323850" y="188913"/>
            <a:ext cx="8424863" cy="492125"/>
          </a:xfrm>
          <a:prstGeom prst="rect">
            <a:avLst/>
          </a:prstGeom>
          <a:noFill/>
        </p:spPr>
        <p:txBody>
          <a:bodyPr>
            <a:spAutoFit/>
          </a:bodyPr>
          <a:lstStyle/>
          <a:p>
            <a:pPr algn="ctr">
              <a:defRPr/>
            </a:pPr>
            <a:r>
              <a:rPr lang="en-AU" sz="2600" b="1" dirty="0">
                <a:solidFill>
                  <a:srgbClr val="003A57"/>
                </a:solidFill>
              </a:rPr>
              <a:t>Multifactor productivity has scarcely grown this decade</a:t>
            </a:r>
          </a:p>
        </p:txBody>
      </p:sp>
      <p:sp>
        <p:nvSpPr>
          <p:cNvPr id="24581" name="TextBox 5"/>
          <p:cNvSpPr txBox="1">
            <a:spLocks noChangeArrowheads="1"/>
          </p:cNvSpPr>
          <p:nvPr/>
        </p:nvSpPr>
        <p:spPr bwMode="auto">
          <a:xfrm>
            <a:off x="3203575" y="981075"/>
            <a:ext cx="3455988" cy="368300"/>
          </a:xfrm>
          <a:prstGeom prst="rect">
            <a:avLst/>
          </a:prstGeom>
          <a:noFill/>
          <a:ln w="9525">
            <a:noFill/>
            <a:miter lim="800000"/>
            <a:headEnd/>
            <a:tailEnd/>
          </a:ln>
        </p:spPr>
        <p:txBody>
          <a:bodyPr>
            <a:spAutoFit/>
          </a:bodyPr>
          <a:lstStyle/>
          <a:p>
            <a:pPr algn="ctr"/>
            <a:r>
              <a:rPr lang="en-AU" b="1">
                <a:solidFill>
                  <a:prstClr val="black"/>
                </a:solidFill>
              </a:rPr>
              <a:t>Market Sector Productivity</a:t>
            </a:r>
          </a:p>
        </p:txBody>
      </p:sp>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30</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idx="4294967295"/>
          </p:nvPr>
        </p:nvSpPr>
        <p:spPr>
          <a:xfrm>
            <a:off x="914400" y="188640"/>
            <a:ext cx="8229600" cy="862013"/>
          </a:xfrm>
        </p:spPr>
        <p:txBody>
          <a:bodyPr lIns="91088" tIns="45545" rIns="91088" bIns="45545"/>
          <a:lstStyle/>
          <a:p>
            <a:pPr>
              <a:defRPr/>
            </a:pPr>
            <a:r>
              <a:rPr lang="en-AU" sz="3000" b="1" dirty="0" smtClean="0"/>
              <a:t>Future population challenges – </a:t>
            </a:r>
            <a:br>
              <a:rPr lang="en-AU" sz="3000" b="1" dirty="0" smtClean="0"/>
            </a:br>
            <a:r>
              <a:rPr lang="en-AU" sz="3000" b="1" dirty="0" smtClean="0"/>
              <a:t>Baby boomers retiring: an ageing workforce </a:t>
            </a:r>
          </a:p>
        </p:txBody>
      </p:sp>
      <p:graphicFrame>
        <p:nvGraphicFramePr>
          <p:cNvPr id="2050" name="Object 2"/>
          <p:cNvGraphicFramePr>
            <a:graphicFrameLocks noChangeAspect="1"/>
          </p:cNvGraphicFramePr>
          <p:nvPr>
            <p:ph idx="4294967295"/>
          </p:nvPr>
        </p:nvGraphicFramePr>
        <p:xfrm>
          <a:off x="1222861" y="1196752"/>
          <a:ext cx="6866592" cy="4680520"/>
        </p:xfrm>
        <a:graphic>
          <a:graphicData uri="http://schemas.openxmlformats.org/presentationml/2006/ole">
            <p:oleObj spid="_x0000_s191490" name="Image" r:id="rId4" imgW="11517460" imgH="7466667" progId="">
              <p:embed/>
            </p:oleObj>
          </a:graphicData>
        </a:graphic>
      </p:graphicFrame>
      <p:pic>
        <p:nvPicPr>
          <p:cNvPr id="2053" name="Picture 4" descr="2433P_031_090902small"/>
          <p:cNvPicPr>
            <a:picLocks noChangeAspect="1" noChangeArrowheads="1"/>
          </p:cNvPicPr>
          <p:nvPr/>
        </p:nvPicPr>
        <p:blipFill>
          <a:blip r:embed="rId5" cstate="print"/>
          <a:srcRect l="53539"/>
          <a:stretch>
            <a:fillRect/>
          </a:stretch>
        </p:blipFill>
        <p:spPr bwMode="auto">
          <a:xfrm>
            <a:off x="323528" y="2276872"/>
            <a:ext cx="958850" cy="1651000"/>
          </a:xfrm>
          <a:prstGeom prst="rect">
            <a:avLst/>
          </a:prstGeom>
          <a:noFill/>
          <a:ln w="9525">
            <a:noFill/>
            <a:miter lim="800000"/>
            <a:headEnd/>
            <a:tailEnd/>
          </a:ln>
        </p:spPr>
      </p:pic>
      <p:pic>
        <p:nvPicPr>
          <p:cNvPr id="2054" name="Picture 5" descr="MPj04392990000[1]"/>
          <p:cNvPicPr>
            <a:picLocks noChangeAspect="1" noChangeArrowheads="1"/>
          </p:cNvPicPr>
          <p:nvPr/>
        </p:nvPicPr>
        <p:blipFill>
          <a:blip r:embed="rId6" cstate="print"/>
          <a:srcRect/>
          <a:stretch>
            <a:fillRect/>
          </a:stretch>
        </p:blipFill>
        <p:spPr bwMode="auto">
          <a:xfrm>
            <a:off x="323528" y="5229200"/>
            <a:ext cx="1289050" cy="862012"/>
          </a:xfrm>
          <a:prstGeom prst="rect">
            <a:avLst/>
          </a:prstGeom>
          <a:noFill/>
          <a:ln w="9525">
            <a:noFill/>
            <a:miter lim="800000"/>
            <a:headEnd/>
            <a:tailEnd/>
          </a:ln>
        </p:spPr>
      </p:pic>
      <p:pic>
        <p:nvPicPr>
          <p:cNvPr id="2055" name="Picture 6" descr="MPj04430320000[1]"/>
          <p:cNvPicPr>
            <a:picLocks noChangeAspect="1" noChangeArrowheads="1"/>
          </p:cNvPicPr>
          <p:nvPr/>
        </p:nvPicPr>
        <p:blipFill>
          <a:blip r:embed="rId7" cstate="print"/>
          <a:srcRect/>
          <a:stretch>
            <a:fillRect/>
          </a:stretch>
        </p:blipFill>
        <p:spPr bwMode="auto">
          <a:xfrm>
            <a:off x="7740352" y="1844824"/>
            <a:ext cx="1133475" cy="1511300"/>
          </a:xfrm>
          <a:prstGeom prst="rect">
            <a:avLst/>
          </a:prstGeom>
          <a:noFill/>
          <a:ln w="9525">
            <a:noFill/>
            <a:miter lim="800000"/>
            <a:headEnd/>
            <a:tailEnd/>
          </a:ln>
        </p:spPr>
      </p:pic>
      <p:pic>
        <p:nvPicPr>
          <p:cNvPr id="2056" name="Picture 7" descr="MPj04425090000[1]"/>
          <p:cNvPicPr>
            <a:picLocks noChangeAspect="1" noChangeArrowheads="1"/>
          </p:cNvPicPr>
          <p:nvPr/>
        </p:nvPicPr>
        <p:blipFill>
          <a:blip r:embed="rId8" cstate="print"/>
          <a:srcRect/>
          <a:stretch>
            <a:fillRect/>
          </a:stretch>
        </p:blipFill>
        <p:spPr bwMode="auto">
          <a:xfrm>
            <a:off x="7812360" y="4077072"/>
            <a:ext cx="1122363" cy="1704975"/>
          </a:xfrm>
          <a:prstGeom prst="rect">
            <a:avLst/>
          </a:prstGeom>
          <a:noFill/>
          <a:ln w="9525">
            <a:noFill/>
            <a:miter lim="800000"/>
            <a:headEnd/>
            <a:tailEnd/>
          </a:ln>
        </p:spPr>
      </p:pic>
      <p:sp>
        <p:nvSpPr>
          <p:cNvPr id="2057" name="Slide Number Placeholder 10"/>
          <p:cNvSpPr>
            <a:spLocks noGrp="1"/>
          </p:cNvSpPr>
          <p:nvPr>
            <p:ph type="sldNum" sz="quarter" idx="10"/>
          </p:nvPr>
        </p:nvSpPr>
        <p:spPr bwMode="auto">
          <a:noFill/>
          <a:ln>
            <a:miter lim="800000"/>
            <a:headEnd/>
            <a:tailEnd/>
          </a:ln>
        </p:spPr>
        <p:txBody>
          <a:bodyPr/>
          <a:lstStyle/>
          <a:p>
            <a:pPr fontAlgn="base">
              <a:spcBef>
                <a:spcPct val="0"/>
              </a:spcBef>
              <a:spcAft>
                <a:spcPct val="0"/>
              </a:spcAft>
            </a:pPr>
            <a:fld id="{80F4D345-9551-4142-988F-988C09D1A129}" type="slidenum">
              <a:rPr lang="en-AU" smtClean="0">
                <a:solidFill>
                  <a:schemeClr val="bg1"/>
                </a:solidFill>
                <a:latin typeface="Arial" charset="0"/>
                <a:cs typeface="Arial" charset="0"/>
              </a:rPr>
              <a:pPr fontAlgn="base">
                <a:spcBef>
                  <a:spcPct val="0"/>
                </a:spcBef>
                <a:spcAft>
                  <a:spcPct val="0"/>
                </a:spcAft>
              </a:pPr>
              <a:t>31</a:t>
            </a:fld>
            <a:endParaRPr lang="en-AU" smtClean="0">
              <a:solidFill>
                <a:schemeClr val="bg1"/>
              </a:solidFill>
              <a:latin typeface="Arial" charset="0"/>
              <a:cs typeface="Arial" charset="0"/>
            </a:endParaRPr>
          </a:p>
        </p:txBody>
      </p:sp>
      <p:sp>
        <p:nvSpPr>
          <p:cNvPr id="10"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31</a:t>
            </a:fld>
            <a:endParaRPr lang="en-AU" dirty="0">
              <a:solidFill>
                <a:srgbClr val="000000"/>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cstate="print"/>
          <a:srcRect/>
          <a:stretch>
            <a:fillRect/>
          </a:stretch>
        </p:blipFill>
        <p:spPr bwMode="auto">
          <a:xfrm>
            <a:off x="899592" y="1196752"/>
            <a:ext cx="7791450" cy="4600575"/>
          </a:xfrm>
          <a:prstGeom prst="rect">
            <a:avLst/>
          </a:prstGeom>
          <a:noFill/>
          <a:ln w="9525">
            <a:noFill/>
            <a:miter lim="800000"/>
            <a:headEnd/>
            <a:tailEnd/>
          </a:ln>
        </p:spPr>
      </p:pic>
      <p:sp>
        <p:nvSpPr>
          <p:cNvPr id="3" name="TextBox 2"/>
          <p:cNvSpPr txBox="1"/>
          <p:nvPr/>
        </p:nvSpPr>
        <p:spPr>
          <a:xfrm>
            <a:off x="2915816" y="6309320"/>
            <a:ext cx="3960440" cy="246221"/>
          </a:xfrm>
          <a:prstGeom prst="rect">
            <a:avLst/>
          </a:prstGeom>
          <a:noFill/>
        </p:spPr>
        <p:txBody>
          <a:bodyPr wrap="square" rtlCol="0">
            <a:spAutoFit/>
          </a:bodyPr>
          <a:lstStyle/>
          <a:p>
            <a:r>
              <a:rPr lang="en-AU" sz="1000" b="1" dirty="0" smtClean="0">
                <a:latin typeface="+mj-lt"/>
              </a:rPr>
              <a:t>Source: </a:t>
            </a:r>
            <a:r>
              <a:rPr lang="en-AU" sz="1000" dirty="0" smtClean="0">
                <a:latin typeface="+mj-lt"/>
              </a:rPr>
              <a:t>Bernard Salt, </a:t>
            </a:r>
            <a:r>
              <a:rPr lang="en-AU" sz="1000" i="1" dirty="0" smtClean="0">
                <a:latin typeface="+mj-lt"/>
              </a:rPr>
              <a:t>Living Literacy Forum</a:t>
            </a:r>
            <a:r>
              <a:rPr lang="en-AU" sz="1000" dirty="0" smtClean="0">
                <a:latin typeface="+mj-lt"/>
              </a:rPr>
              <a:t>, 6 June 2011</a:t>
            </a:r>
            <a:endParaRPr lang="en-AU" sz="1000" dirty="0">
              <a:latin typeface="+mj-lt"/>
            </a:endParaRPr>
          </a:p>
        </p:txBody>
      </p:sp>
      <p:sp>
        <p:nvSpPr>
          <p:cNvPr id="5" name="TextBox 4"/>
          <p:cNvSpPr txBox="1"/>
          <p:nvPr/>
        </p:nvSpPr>
        <p:spPr>
          <a:xfrm>
            <a:off x="539552" y="116632"/>
            <a:ext cx="8604448" cy="892552"/>
          </a:xfrm>
          <a:prstGeom prst="rect">
            <a:avLst/>
          </a:prstGeom>
          <a:noFill/>
        </p:spPr>
        <p:txBody>
          <a:bodyPr wrap="square" rtlCol="0">
            <a:spAutoFit/>
          </a:bodyPr>
          <a:lstStyle/>
          <a:p>
            <a:pPr algn="ctr"/>
            <a:r>
              <a:rPr lang="en-AU" sz="2600" b="1" dirty="0" smtClean="0">
                <a:solidFill>
                  <a:srgbClr val="003A57"/>
                </a:solidFill>
                <a:latin typeface="+mj-lt"/>
                <a:ea typeface="+mj-ea"/>
                <a:cs typeface="+mj-cs"/>
              </a:rPr>
              <a:t>Australia is moving from baby boomers to baby bust... we need more tax or more tax payers</a:t>
            </a:r>
          </a:p>
        </p:txBody>
      </p:sp>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32</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04788"/>
            <a:ext cx="8229600" cy="862012"/>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eaLnBrk="0" hangingPunct="0"/>
            <a:r>
              <a:rPr lang="en-AU" sz="3600" b="1" dirty="0" smtClean="0"/>
              <a:t>Why we need to improve foundation skills</a:t>
            </a:r>
            <a:endParaRPr lang="en-AU" sz="3600" b="1" dirty="0" smtClean="0">
              <a:solidFill>
                <a:srgbClr val="FF0000"/>
              </a:solidFill>
            </a:endParaRPr>
          </a:p>
        </p:txBody>
      </p:sp>
      <p:graphicFrame>
        <p:nvGraphicFramePr>
          <p:cNvPr id="1026" name="Object 3"/>
          <p:cNvGraphicFramePr>
            <a:graphicFrameLocks noGrp="1" noChangeAspect="1"/>
          </p:cNvGraphicFramePr>
          <p:nvPr>
            <p:ph idx="1"/>
          </p:nvPr>
        </p:nvGraphicFramePr>
        <p:xfrm>
          <a:off x="564116" y="1772816"/>
          <a:ext cx="8428989" cy="3600400"/>
        </p:xfrm>
        <a:graphic>
          <a:graphicData uri="http://schemas.openxmlformats.org/presentationml/2006/ole">
            <p:oleObj spid="_x0000_s189442" name="Worksheet" r:id="rId4" imgW="8829565" imgH="3771900" progId="Excel.Sheet.8">
              <p:embed/>
            </p:oleObj>
          </a:graphicData>
        </a:graphic>
      </p:graphicFrame>
      <p:sp>
        <p:nvSpPr>
          <p:cNvPr id="1028" name="Text Box 4"/>
          <p:cNvSpPr txBox="1">
            <a:spLocks noChangeArrowheads="1"/>
          </p:cNvSpPr>
          <p:nvPr/>
        </p:nvSpPr>
        <p:spPr bwMode="auto">
          <a:xfrm>
            <a:off x="2987824" y="5949280"/>
            <a:ext cx="5073650" cy="400110"/>
          </a:xfrm>
          <a:prstGeom prst="rect">
            <a:avLst/>
          </a:prstGeom>
          <a:noFill/>
          <a:ln w="3175" algn="ctr">
            <a:noFill/>
            <a:miter lim="800000"/>
            <a:headEnd/>
            <a:tailEnd/>
          </a:ln>
        </p:spPr>
        <p:txBody>
          <a:bodyPr>
            <a:spAutoFit/>
          </a:bodyPr>
          <a:lstStyle/>
          <a:p>
            <a:r>
              <a:rPr lang="en-AU" sz="1000" b="1" dirty="0">
                <a:latin typeface="+mj-lt"/>
              </a:rPr>
              <a:t>Source:</a:t>
            </a:r>
          </a:p>
          <a:p>
            <a:r>
              <a:rPr lang="en-AU" sz="1000" dirty="0">
                <a:latin typeface="+mj-lt"/>
              </a:rPr>
              <a:t>1 ABS, 4228.0, </a:t>
            </a:r>
            <a:r>
              <a:rPr lang="en-AU" sz="1000" i="1" dirty="0">
                <a:latin typeface="+mj-lt"/>
              </a:rPr>
              <a:t>Adult Literacy and Life Skills Survey, Summary Results Australia</a:t>
            </a:r>
            <a:r>
              <a:rPr lang="en-AU" sz="1000" dirty="0">
                <a:latin typeface="+mj-lt"/>
              </a:rPr>
              <a:t> (2006)</a:t>
            </a:r>
          </a:p>
        </p:txBody>
      </p:sp>
      <p:sp>
        <p:nvSpPr>
          <p:cNvPr id="1029" name="Rectangle 5"/>
          <p:cNvSpPr>
            <a:spLocks noChangeArrowheads="1"/>
          </p:cNvSpPr>
          <p:nvPr/>
        </p:nvSpPr>
        <p:spPr bwMode="auto">
          <a:xfrm>
            <a:off x="8359775" y="6338888"/>
            <a:ext cx="312738" cy="368300"/>
          </a:xfrm>
          <a:prstGeom prst="rect">
            <a:avLst/>
          </a:prstGeom>
          <a:noFill/>
          <a:ln w="9525">
            <a:noFill/>
            <a:miter lim="800000"/>
            <a:headEnd/>
            <a:tailEnd/>
          </a:ln>
        </p:spPr>
        <p:txBody>
          <a:bodyPr wrap="none">
            <a:spAutoFit/>
          </a:bodyPr>
          <a:lstStyle/>
          <a:p>
            <a:fld id="{783A29D7-06A6-43D6-B7EB-04513992FAFF}" type="slidenum">
              <a:rPr lang="en-AU">
                <a:solidFill>
                  <a:schemeClr val="bg1"/>
                </a:solidFill>
              </a:rPr>
              <a:pPr/>
              <a:t>33</a:t>
            </a:fld>
            <a:endParaRPr lang="en-AU">
              <a:solidFill>
                <a:schemeClr val="bg1"/>
              </a:solidFill>
            </a:endParaRPr>
          </a:p>
        </p:txBody>
      </p:sp>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33</a:t>
            </a:fld>
            <a:endParaRPr lang="en-AU" dirty="0">
              <a:solidFill>
                <a:srgbClr val="00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cstate="print"/>
          <a:srcRect/>
          <a:stretch>
            <a:fillRect/>
          </a:stretch>
        </p:blipFill>
        <p:spPr bwMode="auto">
          <a:xfrm>
            <a:off x="1115616" y="1268760"/>
            <a:ext cx="7696200" cy="4552950"/>
          </a:xfrm>
          <a:prstGeom prst="rect">
            <a:avLst/>
          </a:prstGeom>
          <a:noFill/>
          <a:ln w="9525">
            <a:noFill/>
            <a:miter lim="800000"/>
            <a:headEnd/>
            <a:tailEnd/>
          </a:ln>
        </p:spPr>
      </p:pic>
      <p:sp>
        <p:nvSpPr>
          <p:cNvPr id="3" name="TextBox 2"/>
          <p:cNvSpPr txBox="1"/>
          <p:nvPr/>
        </p:nvSpPr>
        <p:spPr>
          <a:xfrm>
            <a:off x="2915816" y="6309320"/>
            <a:ext cx="3960440" cy="246221"/>
          </a:xfrm>
          <a:prstGeom prst="rect">
            <a:avLst/>
          </a:prstGeom>
          <a:noFill/>
        </p:spPr>
        <p:txBody>
          <a:bodyPr wrap="square" rtlCol="0">
            <a:spAutoFit/>
          </a:bodyPr>
          <a:lstStyle/>
          <a:p>
            <a:r>
              <a:rPr lang="en-AU" sz="1000" b="1" dirty="0" smtClean="0">
                <a:latin typeface="+mj-lt"/>
              </a:rPr>
              <a:t>Source: </a:t>
            </a:r>
            <a:r>
              <a:rPr lang="en-AU" sz="1000" dirty="0" smtClean="0">
                <a:latin typeface="+mj-lt"/>
              </a:rPr>
              <a:t>Bernard Salt, </a:t>
            </a:r>
            <a:r>
              <a:rPr lang="en-AU" sz="1000" i="1" dirty="0" smtClean="0">
                <a:latin typeface="+mj-lt"/>
              </a:rPr>
              <a:t>Living Literacy Forum</a:t>
            </a:r>
            <a:r>
              <a:rPr lang="en-AU" sz="1000" dirty="0" smtClean="0">
                <a:latin typeface="+mj-lt"/>
              </a:rPr>
              <a:t>, 6 June 2011</a:t>
            </a:r>
            <a:endParaRPr lang="en-AU" sz="1000" dirty="0">
              <a:latin typeface="+mj-lt"/>
            </a:endParaRPr>
          </a:p>
        </p:txBody>
      </p:sp>
      <p:sp>
        <p:nvSpPr>
          <p:cNvPr id="4" name="TextBox 3"/>
          <p:cNvSpPr txBox="1"/>
          <p:nvPr/>
        </p:nvSpPr>
        <p:spPr>
          <a:xfrm>
            <a:off x="611560" y="188640"/>
            <a:ext cx="7920880" cy="892552"/>
          </a:xfrm>
          <a:prstGeom prst="rect">
            <a:avLst/>
          </a:prstGeom>
          <a:noFill/>
        </p:spPr>
        <p:txBody>
          <a:bodyPr wrap="square" rtlCol="0">
            <a:spAutoFit/>
          </a:bodyPr>
          <a:lstStyle/>
          <a:p>
            <a:pPr algn="ctr"/>
            <a:r>
              <a:rPr lang="en-AU" sz="2600" b="1" dirty="0" smtClean="0">
                <a:solidFill>
                  <a:srgbClr val="003A57"/>
                </a:solidFill>
                <a:latin typeface="+mj-lt"/>
                <a:ea typeface="+mj-ea"/>
                <a:cs typeface="+mj-cs"/>
              </a:rPr>
              <a:t>The increase in life expectancy is creating new market segments... Opportunity for literacy programs</a:t>
            </a:r>
          </a:p>
        </p:txBody>
      </p:sp>
      <p:sp>
        <p:nvSpPr>
          <p:cNvPr id="5"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34</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cstate="print"/>
          <a:srcRect/>
          <a:stretch>
            <a:fillRect/>
          </a:stretch>
        </p:blipFill>
        <p:spPr bwMode="auto">
          <a:xfrm>
            <a:off x="1979712" y="1196752"/>
            <a:ext cx="6840761" cy="4890392"/>
          </a:xfrm>
          <a:prstGeom prst="rect">
            <a:avLst/>
          </a:prstGeom>
          <a:noFill/>
          <a:ln w="9525">
            <a:noFill/>
            <a:miter lim="800000"/>
            <a:headEnd/>
            <a:tailEnd/>
          </a:ln>
        </p:spPr>
      </p:pic>
      <p:sp>
        <p:nvSpPr>
          <p:cNvPr id="3" name="TextBox 2"/>
          <p:cNvSpPr txBox="1"/>
          <p:nvPr/>
        </p:nvSpPr>
        <p:spPr>
          <a:xfrm>
            <a:off x="251520" y="2204864"/>
            <a:ext cx="1944216" cy="1938992"/>
          </a:xfrm>
          <a:prstGeom prst="rect">
            <a:avLst/>
          </a:prstGeom>
          <a:noFill/>
          <a:ln>
            <a:solidFill>
              <a:schemeClr val="tx2"/>
            </a:solidFill>
          </a:ln>
        </p:spPr>
        <p:txBody>
          <a:bodyPr wrap="square" rtlCol="0">
            <a:spAutoFit/>
          </a:bodyPr>
          <a:lstStyle/>
          <a:p>
            <a:r>
              <a:rPr lang="en-AU" sz="2000" b="1" dirty="0" smtClean="0"/>
              <a:t>It would seem those who leave the workforce or who have yet to enter the workforce</a:t>
            </a:r>
            <a:endParaRPr lang="en-AU" sz="2000" b="1" dirty="0"/>
          </a:p>
        </p:txBody>
      </p:sp>
      <p:sp>
        <p:nvSpPr>
          <p:cNvPr id="4" name="TextBox 3"/>
          <p:cNvSpPr txBox="1"/>
          <p:nvPr/>
        </p:nvSpPr>
        <p:spPr>
          <a:xfrm>
            <a:off x="395536" y="188640"/>
            <a:ext cx="7992888" cy="707886"/>
          </a:xfrm>
          <a:prstGeom prst="rect">
            <a:avLst/>
          </a:prstGeom>
          <a:noFill/>
        </p:spPr>
        <p:txBody>
          <a:bodyPr wrap="square" rtlCol="0">
            <a:spAutoFit/>
          </a:bodyPr>
          <a:lstStyle/>
          <a:p>
            <a:pPr algn="ctr"/>
            <a:r>
              <a:rPr lang="en-AU" sz="4000" b="1" dirty="0" smtClean="0">
                <a:solidFill>
                  <a:srgbClr val="003A57"/>
                </a:solidFill>
                <a:latin typeface="+mj-lt"/>
                <a:ea typeface="+mj-ea"/>
                <a:cs typeface="+mj-cs"/>
              </a:rPr>
              <a:t>Who is functionally literate?</a:t>
            </a:r>
          </a:p>
        </p:txBody>
      </p:sp>
      <p:sp>
        <p:nvSpPr>
          <p:cNvPr id="5" name="TextBox 4"/>
          <p:cNvSpPr txBox="1"/>
          <p:nvPr/>
        </p:nvSpPr>
        <p:spPr>
          <a:xfrm>
            <a:off x="2915816" y="6309320"/>
            <a:ext cx="3960440" cy="246221"/>
          </a:xfrm>
          <a:prstGeom prst="rect">
            <a:avLst/>
          </a:prstGeom>
          <a:noFill/>
        </p:spPr>
        <p:txBody>
          <a:bodyPr wrap="square" rtlCol="0">
            <a:spAutoFit/>
          </a:bodyPr>
          <a:lstStyle/>
          <a:p>
            <a:r>
              <a:rPr lang="en-AU" sz="1000" b="1" dirty="0" smtClean="0">
                <a:latin typeface="+mj-lt"/>
              </a:rPr>
              <a:t>Source: </a:t>
            </a:r>
            <a:r>
              <a:rPr lang="en-AU" sz="1000" dirty="0" smtClean="0">
                <a:latin typeface="+mj-lt"/>
              </a:rPr>
              <a:t>Bernard Salt, </a:t>
            </a:r>
            <a:r>
              <a:rPr lang="en-AU" sz="1000" i="1" dirty="0" smtClean="0">
                <a:latin typeface="+mj-lt"/>
              </a:rPr>
              <a:t>Living Literacy Forum</a:t>
            </a:r>
            <a:r>
              <a:rPr lang="en-AU" sz="1000" dirty="0" smtClean="0">
                <a:latin typeface="+mj-lt"/>
              </a:rPr>
              <a:t>, 6 June 2011</a:t>
            </a:r>
            <a:endParaRPr lang="en-AU" sz="1000" dirty="0">
              <a:latin typeface="+mj-lt"/>
            </a:endParaRPr>
          </a:p>
        </p:txBody>
      </p:sp>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35</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bwMode="auto">
          <a:xfrm>
            <a:off x="0" y="1628775"/>
            <a:ext cx="5795963" cy="2881313"/>
          </a:xfrm>
          <a:prstGeom prst="rect">
            <a:avLst/>
          </a:prstGeom>
          <a:noFill/>
          <a:ln>
            <a:miter lim="800000"/>
            <a:headEnd/>
            <a:tailEnd/>
          </a:ln>
        </p:spPr>
        <p:txBody>
          <a:bodyPr/>
          <a:lstStyle/>
          <a:p>
            <a:pPr algn="ctr" eaLnBrk="1" hangingPunct="1">
              <a:spcBef>
                <a:spcPct val="0"/>
              </a:spcBef>
              <a:buFont typeface="Arial" charset="0"/>
              <a:buNone/>
            </a:pPr>
            <a:r>
              <a:rPr lang="en-AU" sz="4000" b="1" smtClean="0">
                <a:solidFill>
                  <a:schemeClr val="bg1"/>
                </a:solidFill>
              </a:rPr>
              <a:t>National Workforce Development Strategy</a:t>
            </a:r>
          </a:p>
          <a:p>
            <a:pPr algn="ctr" eaLnBrk="1" hangingPunct="1">
              <a:spcBef>
                <a:spcPct val="0"/>
              </a:spcBef>
              <a:buFont typeface="Arial" charset="0"/>
              <a:buNone/>
            </a:pPr>
            <a:endParaRPr lang="en-AU" sz="4000" b="1" smtClean="0">
              <a:solidFill>
                <a:schemeClr val="bg1"/>
              </a:solidFill>
            </a:endParaRPr>
          </a:p>
          <a:p>
            <a:pPr algn="ctr" eaLnBrk="1" hangingPunct="1">
              <a:spcBef>
                <a:spcPct val="0"/>
              </a:spcBef>
              <a:buFont typeface="Arial" charset="0"/>
              <a:buNone/>
            </a:pPr>
            <a:r>
              <a:rPr lang="en-AU" sz="2000" b="1" smtClean="0">
                <a:solidFill>
                  <a:schemeClr val="bg1"/>
                </a:solidFill>
              </a:rPr>
              <a:t>Helping to better plan Australia’s skills need </a:t>
            </a:r>
          </a:p>
          <a:p>
            <a:pPr algn="ctr" eaLnBrk="1" hangingPunct="1">
              <a:spcBef>
                <a:spcPct val="0"/>
              </a:spcBef>
              <a:buFont typeface="Arial" charset="0"/>
              <a:buNone/>
            </a:pPr>
            <a:r>
              <a:rPr lang="en-AU" sz="2000" b="1" smtClean="0">
                <a:solidFill>
                  <a:schemeClr val="bg1"/>
                </a:solidFill>
              </a:rPr>
              <a:t>for the next 15 years</a:t>
            </a:r>
          </a:p>
          <a:p>
            <a:pPr algn="ctr" eaLnBrk="1" hangingPunct="1">
              <a:buFont typeface="Arial" charset="0"/>
              <a:buNone/>
            </a:pPr>
            <a:endParaRPr lang="en-AU" sz="6000" smtClean="0"/>
          </a:p>
        </p:txBody>
      </p:sp>
      <p:pic>
        <p:nvPicPr>
          <p:cNvPr id="3" name="Picture 15"/>
          <p:cNvPicPr>
            <a:picLocks noChangeAspect="1" noChangeArrowheads="1"/>
          </p:cNvPicPr>
          <p:nvPr/>
        </p:nvPicPr>
        <p:blipFill>
          <a:blip r:embed="rId3" cstate="print"/>
          <a:srcRect/>
          <a:stretch>
            <a:fillRect/>
          </a:stretch>
        </p:blipFill>
        <p:spPr bwMode="auto">
          <a:xfrm>
            <a:off x="5651500" y="1268413"/>
            <a:ext cx="2740025" cy="38862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650875" y="1377950"/>
            <a:ext cx="7807325" cy="4643438"/>
            <a:chOff x="650875" y="1377200"/>
            <a:chExt cx="7807325" cy="4644216"/>
          </a:xfrm>
        </p:grpSpPr>
        <p:grpSp>
          <p:nvGrpSpPr>
            <p:cNvPr id="3" name="Group 3"/>
            <p:cNvGrpSpPr/>
            <p:nvPr/>
          </p:nvGrpSpPr>
          <p:grpSpPr>
            <a:xfrm>
              <a:off x="650875" y="1377200"/>
              <a:ext cx="7807325" cy="3569369"/>
              <a:chOff x="650875" y="1131888"/>
              <a:chExt cx="7807325" cy="3341687"/>
            </a:xfrm>
            <a:solidFill>
              <a:srgbClr val="003F54"/>
            </a:solidFill>
          </p:grpSpPr>
          <p:sp>
            <p:nvSpPr>
              <p:cNvPr id="5" name="AutoShape 4"/>
              <p:cNvSpPr>
                <a:spLocks noChangeArrowheads="1"/>
              </p:cNvSpPr>
              <p:nvPr/>
            </p:nvSpPr>
            <p:spPr bwMode="auto">
              <a:xfrm>
                <a:off x="650875" y="1131888"/>
                <a:ext cx="7807325" cy="2855912"/>
              </a:xfrm>
              <a:prstGeom prst="roundRect">
                <a:avLst>
                  <a:gd name="adj" fmla="val 16667"/>
                </a:avLst>
              </a:prstGeom>
              <a:solidFill>
                <a:srgbClr val="003F5F"/>
              </a:solidFill>
              <a:ln w="3175" algn="ctr">
                <a:noFill/>
                <a:round/>
                <a:headEnd/>
                <a:tailEnd/>
              </a:ln>
            </p:spPr>
            <p:txBody>
              <a:bodyPr anchor="ctr">
                <a:spAutoFit/>
              </a:bodyPr>
              <a:lstStyle/>
              <a:p>
                <a:pPr algn="ctr" eaLnBrk="0" hangingPunct="0">
                  <a:defRPr/>
                </a:pPr>
                <a:endParaRPr lang="en-AU" sz="2800">
                  <a:solidFill>
                    <a:prstClr val="black"/>
                  </a:solidFill>
                  <a:cs typeface="Arial" pitchFamily="34" charset="0"/>
                </a:endParaRPr>
              </a:p>
            </p:txBody>
          </p:sp>
          <p:sp>
            <p:nvSpPr>
              <p:cNvPr id="6" name="Rectangle 9"/>
              <p:cNvSpPr>
                <a:spLocks noChangeArrowheads="1"/>
              </p:cNvSpPr>
              <p:nvPr/>
            </p:nvSpPr>
            <p:spPr bwMode="auto">
              <a:xfrm>
                <a:off x="3149600" y="3987800"/>
                <a:ext cx="2859088" cy="485775"/>
              </a:xfrm>
              <a:prstGeom prst="rect">
                <a:avLst/>
              </a:prstGeom>
              <a:grpFill/>
              <a:ln w="3175" algn="ctr">
                <a:noFill/>
                <a:miter lim="800000"/>
                <a:headEnd/>
                <a:tailEnd/>
              </a:ln>
            </p:spPr>
            <p:txBody>
              <a:bodyPr anchor="ctr">
                <a:spAutoFit/>
              </a:bodyPr>
              <a:lstStyle/>
              <a:p>
                <a:pPr algn="ctr" eaLnBrk="0" hangingPunct="0">
                  <a:defRPr/>
                </a:pPr>
                <a:endParaRPr lang="en-AU" sz="2800">
                  <a:solidFill>
                    <a:prstClr val="black"/>
                  </a:solidFill>
                  <a:cs typeface="Arial" pitchFamily="34" charset="0"/>
                </a:endParaRPr>
              </a:p>
            </p:txBody>
          </p:sp>
        </p:grpSp>
        <p:grpSp>
          <p:nvGrpSpPr>
            <p:cNvPr id="4" name="Group 5"/>
            <p:cNvGrpSpPr>
              <a:grpSpLocks/>
            </p:cNvGrpSpPr>
            <p:nvPr/>
          </p:nvGrpSpPr>
          <p:grpSpPr bwMode="auto">
            <a:xfrm>
              <a:off x="1466850" y="1603194"/>
              <a:ext cx="6237288" cy="1716088"/>
              <a:chOff x="906" y="837"/>
              <a:chExt cx="3929" cy="1858"/>
            </a:xfrm>
          </p:grpSpPr>
          <p:sp>
            <p:nvSpPr>
              <p:cNvPr id="26640" name="AutoShape 6"/>
              <p:cNvSpPr>
                <a:spLocks noChangeAspect="1" noChangeArrowheads="1"/>
              </p:cNvSpPr>
              <p:nvPr/>
            </p:nvSpPr>
            <p:spPr bwMode="auto">
              <a:xfrm>
                <a:off x="906" y="837"/>
                <a:ext cx="1205" cy="1847"/>
              </a:xfrm>
              <a:prstGeom prst="roundRect">
                <a:avLst>
                  <a:gd name="adj" fmla="val 16667"/>
                </a:avLst>
              </a:prstGeom>
              <a:solidFill>
                <a:schemeClr val="bg1"/>
              </a:solidFill>
              <a:ln w="3175" algn="ctr">
                <a:noFill/>
                <a:round/>
                <a:headEnd/>
                <a:tailEnd/>
              </a:ln>
            </p:spPr>
            <p:txBody>
              <a:bodyPr tIns="0" bIns="0" anchorCtr="1"/>
              <a:lstStyle/>
              <a:p>
                <a:pPr algn="ctr" fontAlgn="base">
                  <a:spcBef>
                    <a:spcPct val="0"/>
                  </a:spcBef>
                  <a:spcAft>
                    <a:spcPct val="0"/>
                  </a:spcAft>
                </a:pPr>
                <a:r>
                  <a:rPr lang="en-AU" sz="1600" b="1" smtClean="0">
                    <a:solidFill>
                      <a:prstClr val="black"/>
                    </a:solidFill>
                    <a:cs typeface="Arial" pitchFamily="34" charset="0"/>
                  </a:rPr>
                  <a:t>Workforce and education trends</a:t>
                </a:r>
              </a:p>
            </p:txBody>
          </p:sp>
          <p:sp>
            <p:nvSpPr>
              <p:cNvPr id="26641" name="AutoShape 7"/>
              <p:cNvSpPr>
                <a:spLocks noChangeAspect="1" noChangeArrowheads="1"/>
              </p:cNvSpPr>
              <p:nvPr/>
            </p:nvSpPr>
            <p:spPr bwMode="auto">
              <a:xfrm>
                <a:off x="3630" y="848"/>
                <a:ext cx="1205" cy="1847"/>
              </a:xfrm>
              <a:prstGeom prst="roundRect">
                <a:avLst>
                  <a:gd name="adj" fmla="val 16667"/>
                </a:avLst>
              </a:prstGeom>
              <a:solidFill>
                <a:schemeClr val="bg1"/>
              </a:solidFill>
              <a:ln w="3175" algn="ctr">
                <a:noFill/>
                <a:round/>
                <a:headEnd/>
                <a:tailEnd/>
              </a:ln>
            </p:spPr>
            <p:txBody>
              <a:bodyPr tIns="0" bIns="0" anchorCtr="1"/>
              <a:lstStyle/>
              <a:p>
                <a:pPr algn="ctr" fontAlgn="base">
                  <a:spcBef>
                    <a:spcPct val="0"/>
                  </a:spcBef>
                  <a:spcAft>
                    <a:spcPct val="0"/>
                  </a:spcAft>
                </a:pPr>
                <a:r>
                  <a:rPr lang="en-AU" sz="1600" b="1" smtClean="0">
                    <a:solidFill>
                      <a:prstClr val="black"/>
                    </a:solidFill>
                    <a:cs typeface="Arial" pitchFamily="34" charset="0"/>
                  </a:rPr>
                  <a:t>Modelling and projections</a:t>
                </a:r>
              </a:p>
            </p:txBody>
          </p:sp>
          <p:sp>
            <p:nvSpPr>
              <p:cNvPr id="26642" name="AutoShape 8"/>
              <p:cNvSpPr>
                <a:spLocks noChangeAspect="1" noChangeArrowheads="1"/>
              </p:cNvSpPr>
              <p:nvPr/>
            </p:nvSpPr>
            <p:spPr bwMode="auto">
              <a:xfrm>
                <a:off x="2268" y="840"/>
                <a:ext cx="1205" cy="1847"/>
              </a:xfrm>
              <a:prstGeom prst="roundRect">
                <a:avLst>
                  <a:gd name="adj" fmla="val 16667"/>
                </a:avLst>
              </a:prstGeom>
              <a:solidFill>
                <a:schemeClr val="bg1"/>
              </a:solidFill>
              <a:ln w="3175" algn="ctr">
                <a:noFill/>
                <a:round/>
                <a:headEnd/>
                <a:tailEnd/>
              </a:ln>
            </p:spPr>
            <p:txBody>
              <a:bodyPr tIns="0" bIns="0" anchorCtr="1"/>
              <a:lstStyle/>
              <a:p>
                <a:pPr algn="ctr" fontAlgn="base">
                  <a:spcBef>
                    <a:spcPct val="0"/>
                  </a:spcBef>
                  <a:spcAft>
                    <a:spcPct val="0"/>
                  </a:spcAft>
                </a:pPr>
                <a:r>
                  <a:rPr lang="en-AU" sz="1600" b="1" smtClean="0">
                    <a:solidFill>
                      <a:prstClr val="black"/>
                    </a:solidFill>
                    <a:cs typeface="Arial" pitchFamily="34" charset="0"/>
                  </a:rPr>
                  <a:t>Planning for an uncertain future</a:t>
                </a:r>
              </a:p>
            </p:txBody>
          </p:sp>
        </p:grpSp>
        <p:sp>
          <p:nvSpPr>
            <p:cNvPr id="26632" name="Rectangle 9"/>
            <p:cNvSpPr>
              <a:spLocks noChangeArrowheads="1"/>
            </p:cNvSpPr>
            <p:nvPr/>
          </p:nvSpPr>
          <p:spPr bwMode="auto">
            <a:xfrm>
              <a:off x="3149600" y="4528288"/>
              <a:ext cx="2859088" cy="485775"/>
            </a:xfrm>
            <a:prstGeom prst="rect">
              <a:avLst/>
            </a:prstGeom>
            <a:solidFill>
              <a:srgbClr val="003F5F"/>
            </a:solidFill>
            <a:ln w="3175" algn="ctr">
              <a:noFill/>
              <a:miter lim="800000"/>
              <a:headEnd/>
              <a:tailEnd/>
            </a:ln>
          </p:spPr>
          <p:txBody>
            <a:bodyPr anchor="ctr">
              <a:spAutoFit/>
            </a:bodyPr>
            <a:lstStyle/>
            <a:p>
              <a:pPr algn="ctr" fontAlgn="base">
                <a:spcBef>
                  <a:spcPct val="0"/>
                </a:spcBef>
                <a:spcAft>
                  <a:spcPct val="0"/>
                </a:spcAft>
              </a:pPr>
              <a:endParaRPr lang="en-US" sz="2800" smtClean="0">
                <a:solidFill>
                  <a:prstClr val="black"/>
                </a:solidFill>
                <a:cs typeface="Arial" pitchFamily="34" charset="0"/>
              </a:endParaRPr>
            </a:p>
          </p:txBody>
        </p:sp>
        <p:sp>
          <p:nvSpPr>
            <p:cNvPr id="26633" name="AutoShape 10"/>
            <p:cNvSpPr>
              <a:spLocks noChangeArrowheads="1"/>
            </p:cNvSpPr>
            <p:nvPr/>
          </p:nvSpPr>
          <p:spPr bwMode="auto">
            <a:xfrm flipV="1">
              <a:off x="2416968" y="4982060"/>
              <a:ext cx="4310063" cy="1039356"/>
            </a:xfrm>
            <a:prstGeom prst="triangle">
              <a:avLst>
                <a:gd name="adj" fmla="val 50000"/>
              </a:avLst>
            </a:prstGeom>
            <a:solidFill>
              <a:srgbClr val="003F5F"/>
            </a:solidFill>
            <a:ln w="3175" algn="ctr">
              <a:noFill/>
              <a:miter lim="800000"/>
              <a:headEnd/>
              <a:tailEnd/>
            </a:ln>
          </p:spPr>
          <p:txBody>
            <a:bodyPr anchor="ctr">
              <a:spAutoFit/>
            </a:bodyPr>
            <a:lstStyle/>
            <a:p>
              <a:pPr algn="ctr" fontAlgn="base">
                <a:spcBef>
                  <a:spcPct val="0"/>
                </a:spcBef>
                <a:spcAft>
                  <a:spcPct val="0"/>
                </a:spcAft>
              </a:pPr>
              <a:endParaRPr lang="en-US" sz="2800" smtClean="0">
                <a:solidFill>
                  <a:prstClr val="black"/>
                </a:solidFill>
                <a:cs typeface="Arial" pitchFamily="34" charset="0"/>
              </a:endParaRPr>
            </a:p>
          </p:txBody>
        </p:sp>
        <p:sp>
          <p:nvSpPr>
            <p:cNvPr id="26634" name="AutoShape 11"/>
            <p:cNvSpPr>
              <a:spLocks noChangeArrowheads="1"/>
            </p:cNvSpPr>
            <p:nvPr/>
          </p:nvSpPr>
          <p:spPr bwMode="auto">
            <a:xfrm>
              <a:off x="3937000" y="2286693"/>
              <a:ext cx="1246188" cy="777999"/>
            </a:xfrm>
            <a:prstGeom prst="roundRect">
              <a:avLst>
                <a:gd name="adj" fmla="val 16667"/>
              </a:avLst>
            </a:prstGeom>
            <a:solidFill>
              <a:srgbClr val="73AFB6"/>
            </a:solidFill>
            <a:ln w="3175" algn="ctr">
              <a:noFill/>
              <a:round/>
              <a:headEnd/>
              <a:tailEnd/>
            </a:ln>
          </p:spPr>
          <p:txBody>
            <a:bodyPr lIns="0" tIns="0" rIns="0" bIns="0" anchor="ctr"/>
            <a:lstStyle/>
            <a:p>
              <a:pPr algn="ctr" fontAlgn="base">
                <a:spcBef>
                  <a:spcPct val="0"/>
                </a:spcBef>
                <a:spcAft>
                  <a:spcPct val="0"/>
                </a:spcAft>
              </a:pPr>
              <a:r>
                <a:rPr lang="en-AU" sz="1500" b="1" smtClean="0">
                  <a:solidFill>
                    <a:prstClr val="black"/>
                  </a:solidFill>
                  <a:cs typeface="Arial" pitchFamily="34" charset="0"/>
                </a:rPr>
                <a:t>4 Scenarios – probable future worlds</a:t>
              </a:r>
            </a:p>
          </p:txBody>
        </p:sp>
        <p:sp>
          <p:nvSpPr>
            <p:cNvPr id="26635" name="AutoShape 12"/>
            <p:cNvSpPr>
              <a:spLocks noChangeArrowheads="1"/>
            </p:cNvSpPr>
            <p:nvPr/>
          </p:nvSpPr>
          <p:spPr bwMode="auto">
            <a:xfrm>
              <a:off x="1770063" y="2286693"/>
              <a:ext cx="1246187" cy="777999"/>
            </a:xfrm>
            <a:prstGeom prst="roundRect">
              <a:avLst>
                <a:gd name="adj" fmla="val 16667"/>
              </a:avLst>
            </a:prstGeom>
            <a:solidFill>
              <a:srgbClr val="73AFB6"/>
            </a:solidFill>
            <a:ln w="3175" algn="ctr">
              <a:noFill/>
              <a:round/>
              <a:headEnd/>
              <a:tailEnd/>
            </a:ln>
          </p:spPr>
          <p:txBody>
            <a:bodyPr lIns="0" tIns="0" rIns="0" bIns="0" anchor="ctr"/>
            <a:lstStyle/>
            <a:p>
              <a:pPr algn="ctr" fontAlgn="base">
                <a:spcBef>
                  <a:spcPct val="0"/>
                </a:spcBef>
                <a:spcAft>
                  <a:spcPct val="0"/>
                </a:spcAft>
              </a:pPr>
              <a:r>
                <a:rPr lang="en-AU" sz="1500" b="1" smtClean="0">
                  <a:solidFill>
                    <a:prstClr val="black"/>
                  </a:solidFill>
                  <a:cs typeface="Arial" pitchFamily="34" charset="0"/>
                </a:rPr>
                <a:t>Analysis  historic data</a:t>
              </a:r>
            </a:p>
          </p:txBody>
        </p:sp>
        <p:sp>
          <p:nvSpPr>
            <p:cNvPr id="26636" name="AutoShape 13"/>
            <p:cNvSpPr>
              <a:spLocks noChangeAspect="1" noChangeArrowheads="1"/>
            </p:cNvSpPr>
            <p:nvPr/>
          </p:nvSpPr>
          <p:spPr bwMode="auto">
            <a:xfrm>
              <a:off x="1177925" y="3408885"/>
              <a:ext cx="6811963" cy="823913"/>
            </a:xfrm>
            <a:prstGeom prst="roundRect">
              <a:avLst>
                <a:gd name="adj" fmla="val 16667"/>
              </a:avLst>
            </a:prstGeom>
            <a:solidFill>
              <a:schemeClr val="bg1"/>
            </a:solidFill>
            <a:ln w="3175" algn="ctr">
              <a:noFill/>
              <a:round/>
              <a:headEnd/>
              <a:tailEnd/>
            </a:ln>
          </p:spPr>
          <p:txBody>
            <a:bodyPr tIns="72000"/>
            <a:lstStyle/>
            <a:p>
              <a:pPr algn="ctr" fontAlgn="base">
                <a:spcBef>
                  <a:spcPct val="0"/>
                </a:spcBef>
                <a:spcAft>
                  <a:spcPct val="0"/>
                </a:spcAft>
              </a:pPr>
              <a:r>
                <a:rPr lang="en-AU" sz="1600" b="1" i="1" smtClean="0">
                  <a:solidFill>
                    <a:prstClr val="black"/>
                  </a:solidFill>
                  <a:cs typeface="Arial" pitchFamily="34" charset="0"/>
                </a:rPr>
                <a:t>Australia’s skills and workforce development needs </a:t>
              </a:r>
              <a:r>
                <a:rPr lang="en-AU" sz="1600" b="1" smtClean="0">
                  <a:solidFill>
                    <a:prstClr val="black"/>
                  </a:solidFill>
                  <a:cs typeface="Arial" pitchFamily="34" charset="0"/>
                </a:rPr>
                <a:t>– Discussion Paper</a:t>
              </a:r>
              <a:endParaRPr lang="en-AU" sz="1600" b="1" i="1" smtClean="0">
                <a:solidFill>
                  <a:prstClr val="black"/>
                </a:solidFill>
                <a:cs typeface="Arial" pitchFamily="34" charset="0"/>
              </a:endParaRPr>
            </a:p>
            <a:p>
              <a:pPr algn="ctr" fontAlgn="base">
                <a:spcBef>
                  <a:spcPct val="0"/>
                </a:spcBef>
                <a:spcAft>
                  <a:spcPct val="0"/>
                </a:spcAft>
              </a:pPr>
              <a:endParaRPr lang="en-AU" sz="1400" b="1" smtClean="0">
                <a:solidFill>
                  <a:srgbClr val="FF0000"/>
                </a:solidFill>
                <a:cs typeface="Arial" pitchFamily="34" charset="0"/>
              </a:endParaRPr>
            </a:p>
          </p:txBody>
        </p:sp>
        <p:sp>
          <p:nvSpPr>
            <p:cNvPr id="26637" name="Rectangle 14"/>
            <p:cNvSpPr>
              <a:spLocks noChangeArrowheads="1"/>
            </p:cNvSpPr>
            <p:nvPr/>
          </p:nvSpPr>
          <p:spPr bwMode="auto">
            <a:xfrm>
              <a:off x="3221038" y="4315037"/>
              <a:ext cx="2743200" cy="1603127"/>
            </a:xfrm>
            <a:prstGeom prst="rect">
              <a:avLst/>
            </a:prstGeom>
            <a:noFill/>
            <a:ln w="3175" algn="ctr">
              <a:noFill/>
              <a:miter lim="800000"/>
              <a:headEnd/>
              <a:tailEnd/>
            </a:ln>
          </p:spPr>
          <p:txBody>
            <a:bodyPr anchor="ctr"/>
            <a:lstStyle/>
            <a:p>
              <a:pPr algn="ctr" fontAlgn="base">
                <a:spcBef>
                  <a:spcPct val="0"/>
                </a:spcBef>
                <a:spcAft>
                  <a:spcPct val="0"/>
                </a:spcAft>
              </a:pPr>
              <a:r>
                <a:rPr lang="en-AU" sz="1600" b="1" smtClean="0">
                  <a:solidFill>
                    <a:prstClr val="white"/>
                  </a:solidFill>
                  <a:cs typeface="Arial" pitchFamily="34" charset="0"/>
                </a:rPr>
                <a:t>Where are we now?</a:t>
              </a:r>
            </a:p>
            <a:p>
              <a:pPr algn="ctr" fontAlgn="base">
                <a:spcBef>
                  <a:spcPct val="0"/>
                </a:spcBef>
                <a:spcAft>
                  <a:spcPct val="0"/>
                </a:spcAft>
              </a:pPr>
              <a:r>
                <a:rPr lang="en-AU" sz="1600" b="1" smtClean="0">
                  <a:solidFill>
                    <a:prstClr val="white"/>
                  </a:solidFill>
                  <a:cs typeface="Arial" pitchFamily="34" charset="0"/>
                </a:rPr>
                <a:t>Where are we headed?</a:t>
              </a:r>
            </a:p>
            <a:p>
              <a:pPr algn="ctr" fontAlgn="base">
                <a:spcBef>
                  <a:spcPct val="0"/>
                </a:spcBef>
                <a:spcAft>
                  <a:spcPct val="0"/>
                </a:spcAft>
              </a:pPr>
              <a:r>
                <a:rPr lang="en-AU" sz="1600" b="1" smtClean="0">
                  <a:solidFill>
                    <a:prstClr val="white"/>
                  </a:solidFill>
                  <a:cs typeface="Arial" pitchFamily="34" charset="0"/>
                </a:rPr>
                <a:t>Where do we want to be?</a:t>
              </a:r>
            </a:p>
            <a:p>
              <a:pPr algn="ctr" fontAlgn="base">
                <a:spcBef>
                  <a:spcPct val="0"/>
                </a:spcBef>
                <a:spcAft>
                  <a:spcPct val="0"/>
                </a:spcAft>
              </a:pPr>
              <a:r>
                <a:rPr lang="en-AU" sz="1600" b="1" smtClean="0">
                  <a:solidFill>
                    <a:prstClr val="white"/>
                  </a:solidFill>
                  <a:cs typeface="Arial" pitchFamily="34" charset="0"/>
                </a:rPr>
                <a:t>How do we get there?</a:t>
              </a:r>
            </a:p>
            <a:p>
              <a:pPr algn="ctr" fontAlgn="base">
                <a:spcBef>
                  <a:spcPct val="0"/>
                </a:spcBef>
                <a:spcAft>
                  <a:spcPct val="0"/>
                </a:spcAft>
              </a:pPr>
              <a:endParaRPr lang="en-AU" sz="1600" b="1" smtClean="0">
                <a:solidFill>
                  <a:prstClr val="white"/>
                </a:solidFill>
                <a:cs typeface="Arial" pitchFamily="34" charset="0"/>
              </a:endParaRPr>
            </a:p>
          </p:txBody>
        </p:sp>
        <p:sp>
          <p:nvSpPr>
            <p:cNvPr id="26638" name="AutoShape 15"/>
            <p:cNvSpPr>
              <a:spLocks noChangeArrowheads="1"/>
            </p:cNvSpPr>
            <p:nvPr/>
          </p:nvSpPr>
          <p:spPr bwMode="auto">
            <a:xfrm>
              <a:off x="6100763" y="2286693"/>
              <a:ext cx="1246187" cy="777999"/>
            </a:xfrm>
            <a:prstGeom prst="roundRect">
              <a:avLst>
                <a:gd name="adj" fmla="val 16667"/>
              </a:avLst>
            </a:prstGeom>
            <a:solidFill>
              <a:srgbClr val="73AFB6"/>
            </a:solidFill>
            <a:ln w="3175" algn="ctr">
              <a:noFill/>
              <a:round/>
              <a:headEnd/>
              <a:tailEnd/>
            </a:ln>
          </p:spPr>
          <p:txBody>
            <a:bodyPr lIns="0" tIns="0" rIns="0" bIns="0" anchor="ctr"/>
            <a:lstStyle/>
            <a:p>
              <a:pPr algn="ctr" fontAlgn="base">
                <a:spcBef>
                  <a:spcPct val="0"/>
                </a:spcBef>
                <a:spcAft>
                  <a:spcPct val="0"/>
                </a:spcAft>
              </a:pPr>
              <a:r>
                <a:rPr lang="en-AU" sz="1500" b="1" smtClean="0">
                  <a:solidFill>
                    <a:prstClr val="black"/>
                  </a:solidFill>
                  <a:cs typeface="Arial" pitchFamily="34" charset="0"/>
                </a:rPr>
                <a:t>Access Economics</a:t>
              </a:r>
            </a:p>
          </p:txBody>
        </p:sp>
        <p:sp>
          <p:nvSpPr>
            <p:cNvPr id="26639" name="AutoShape 16"/>
            <p:cNvSpPr>
              <a:spLocks noChangeArrowheads="1"/>
            </p:cNvSpPr>
            <p:nvPr/>
          </p:nvSpPr>
          <p:spPr bwMode="auto">
            <a:xfrm>
              <a:off x="1490663" y="3841371"/>
              <a:ext cx="6186487" cy="301625"/>
            </a:xfrm>
            <a:prstGeom prst="roundRect">
              <a:avLst>
                <a:gd name="adj" fmla="val 16667"/>
              </a:avLst>
            </a:prstGeom>
            <a:solidFill>
              <a:srgbClr val="73AFB6"/>
            </a:solidFill>
            <a:ln w="3175" algn="ctr">
              <a:noFill/>
              <a:round/>
              <a:headEnd/>
              <a:tailEnd/>
            </a:ln>
          </p:spPr>
          <p:txBody>
            <a:bodyPr lIns="0" tIns="0" rIns="0" bIns="0" anchor="ctr"/>
            <a:lstStyle/>
            <a:p>
              <a:pPr algn="ctr" fontAlgn="base">
                <a:spcBef>
                  <a:spcPct val="0"/>
                </a:spcBef>
                <a:spcAft>
                  <a:spcPct val="0"/>
                </a:spcAft>
              </a:pPr>
              <a:r>
                <a:rPr lang="en-AU" sz="1400" b="1" smtClean="0">
                  <a:solidFill>
                    <a:prstClr val="black"/>
                  </a:solidFill>
                  <a:cs typeface="Arial" pitchFamily="34" charset="0"/>
                </a:rPr>
                <a:t>Consultation with industry, providers, States/Territories and peak bodies</a:t>
              </a:r>
            </a:p>
          </p:txBody>
        </p:sp>
      </p:grpSp>
      <p:sp>
        <p:nvSpPr>
          <p:cNvPr id="23" name="Slide Number Placeholder 22"/>
          <p:cNvSpPr>
            <a:spLocks noGrp="1"/>
          </p:cNvSpPr>
          <p:nvPr>
            <p:ph type="sldNum" sz="quarter" idx="10"/>
          </p:nvPr>
        </p:nvSpPr>
        <p:spPr/>
        <p:txBody>
          <a:bodyPr/>
          <a:lstStyle/>
          <a:p>
            <a:pPr>
              <a:defRPr/>
            </a:pPr>
            <a:fld id="{601368AF-9272-4FBE-96AE-43819E4F1F04}" type="slidenum">
              <a:rPr lang="en-US">
                <a:solidFill>
                  <a:prstClr val="black">
                    <a:lumMod val="75000"/>
                    <a:lumOff val="25000"/>
                  </a:prstClr>
                </a:solidFill>
              </a:rPr>
              <a:pPr>
                <a:defRPr/>
              </a:pPr>
              <a:t>37</a:t>
            </a:fld>
            <a:endParaRPr lang="en-US" dirty="0">
              <a:solidFill>
                <a:prstClr val="black">
                  <a:lumMod val="75000"/>
                  <a:lumOff val="25000"/>
                </a:prstClr>
              </a:solidFill>
            </a:endParaRPr>
          </a:p>
        </p:txBody>
      </p:sp>
      <p:sp>
        <p:nvSpPr>
          <p:cNvPr id="26628" name="Title 20"/>
          <p:cNvSpPr>
            <a:spLocks noGrp="1"/>
          </p:cNvSpPr>
          <p:nvPr>
            <p:ph type="title" idx="4294967295"/>
          </p:nvPr>
        </p:nvSpPr>
        <p:spPr>
          <a:xfrm>
            <a:off x="228600" y="274638"/>
            <a:ext cx="8686800" cy="1143000"/>
          </a:xfrm>
        </p:spPr>
        <p:txBody>
          <a:bodyPr/>
          <a:lstStyle/>
          <a:p>
            <a:pPr eaLnBrk="1" hangingPunct="1"/>
            <a:r>
              <a:rPr lang="en-AU" sz="3200" smtClean="0">
                <a:solidFill>
                  <a:srgbClr val="003F54"/>
                </a:solidFill>
              </a:rPr>
              <a:t>Our approach: long term view in uncertain times</a:t>
            </a:r>
          </a:p>
        </p:txBody>
      </p:sp>
      <p:sp>
        <p:nvSpPr>
          <p:cNvPr id="24" name="Rounded Rectangle 23"/>
          <p:cNvSpPr/>
          <p:nvPr/>
        </p:nvSpPr>
        <p:spPr>
          <a:xfrm>
            <a:off x="3635375" y="6092825"/>
            <a:ext cx="1873250" cy="549275"/>
          </a:xfrm>
          <a:prstGeom prst="roundRect">
            <a:avLst/>
          </a:prstGeom>
          <a:solidFill>
            <a:srgbClr val="73AF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800" b="1" dirty="0">
                <a:solidFill>
                  <a:srgbClr val="003F54"/>
                </a:solidFill>
              </a:rPr>
              <a:t>2025</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a:off x="2051720" y="5085184"/>
            <a:ext cx="4752975" cy="1081087"/>
          </a:xfrm>
          <a:prstGeom prst="rightArrow">
            <a:avLst/>
          </a:prstGeom>
          <a:solidFill>
            <a:srgbClr val="A30134"/>
          </a:solidFill>
          <a:ln>
            <a:noFill/>
          </a:ln>
          <a:scene3d>
            <a:camera prst="orthographicFront"/>
            <a:lightRig rig="threePt" dir="t"/>
          </a:scene3d>
          <a:sp3d prstMaterial="plastic">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white"/>
                </a:solidFill>
              </a:rPr>
              <a:t>Each process informs the next</a:t>
            </a:r>
          </a:p>
        </p:txBody>
      </p:sp>
      <p:sp>
        <p:nvSpPr>
          <p:cNvPr id="95235" name="TextBox 34"/>
          <p:cNvSpPr txBox="1">
            <a:spLocks noChangeArrowheads="1"/>
          </p:cNvSpPr>
          <p:nvPr/>
        </p:nvSpPr>
        <p:spPr bwMode="auto">
          <a:xfrm>
            <a:off x="251520" y="548680"/>
            <a:ext cx="8748464" cy="923330"/>
          </a:xfrm>
          <a:prstGeom prst="rect">
            <a:avLst/>
          </a:prstGeom>
          <a:noFill/>
          <a:ln w="9525">
            <a:noFill/>
            <a:miter lim="800000"/>
            <a:headEnd/>
            <a:tailEnd/>
          </a:ln>
        </p:spPr>
        <p:txBody>
          <a:bodyPr wrap="square">
            <a:spAutoFit/>
          </a:bodyPr>
          <a:lstStyle/>
          <a:p>
            <a:endParaRPr lang="en-AU" sz="2200" b="1" dirty="0">
              <a:solidFill>
                <a:srgbClr val="007EA3"/>
              </a:solidFill>
            </a:endParaRPr>
          </a:p>
          <a:p>
            <a:r>
              <a:rPr lang="en-AU" sz="2200" b="1" dirty="0" smtClean="0">
                <a:solidFill>
                  <a:srgbClr val="B0BC22"/>
                </a:solidFill>
              </a:rPr>
              <a:t> </a:t>
            </a:r>
            <a:r>
              <a:rPr lang="en-AU" sz="2200" b="1" dirty="0" smtClean="0">
                <a:solidFill>
                  <a:prstClr val="black"/>
                </a:solidFill>
              </a:rPr>
              <a:t>Scenarios </a:t>
            </a:r>
            <a:r>
              <a:rPr lang="en-AU" sz="2400" b="1" dirty="0" smtClean="0">
                <a:solidFill>
                  <a:prstClr val="black"/>
                </a:solidFill>
              </a:rPr>
              <a:t>             Modelling              </a:t>
            </a:r>
            <a:r>
              <a:rPr lang="en-AU" sz="2800" b="1" dirty="0" smtClean="0">
                <a:solidFill>
                  <a:prstClr val="black"/>
                </a:solidFill>
              </a:rPr>
              <a:t>Analysis </a:t>
            </a:r>
            <a:r>
              <a:rPr lang="en-AU" sz="2400" b="1" dirty="0" smtClean="0">
                <a:solidFill>
                  <a:prstClr val="black"/>
                </a:solidFill>
              </a:rPr>
              <a:t>               </a:t>
            </a:r>
            <a:r>
              <a:rPr lang="en-AU" sz="3200" b="1" dirty="0" smtClean="0">
                <a:solidFill>
                  <a:prstClr val="black"/>
                </a:solidFill>
              </a:rPr>
              <a:t>Strategy</a:t>
            </a:r>
            <a:r>
              <a:rPr lang="en-AU" sz="2400" dirty="0" smtClean="0">
                <a:solidFill>
                  <a:prstClr val="black"/>
                </a:solidFill>
              </a:rPr>
              <a:t> </a:t>
            </a:r>
            <a:endParaRPr lang="en-AU" sz="2400" dirty="0">
              <a:solidFill>
                <a:prstClr val="black"/>
              </a:solidFill>
            </a:endParaRPr>
          </a:p>
        </p:txBody>
      </p:sp>
      <p:sp>
        <p:nvSpPr>
          <p:cNvPr id="11" name="Rounded Rectangle 10"/>
          <p:cNvSpPr/>
          <p:nvPr/>
        </p:nvSpPr>
        <p:spPr>
          <a:xfrm>
            <a:off x="6732588" y="1484734"/>
            <a:ext cx="2160587" cy="3600450"/>
          </a:xfrm>
          <a:prstGeom prst="roundRect">
            <a:avLst/>
          </a:prstGeom>
          <a:solidFill>
            <a:srgbClr val="A30134">
              <a:alpha val="27000"/>
            </a:srgbClr>
          </a:solidFill>
          <a:ln>
            <a:solidFill>
              <a:srgbClr val="A30134"/>
            </a:solidFill>
          </a:ln>
          <a:effectLst>
            <a:outerShdw blurRad="76200" dir="13500000" sy="23000" kx="1200000" algn="br" rotWithShape="0">
              <a:prstClr val="black">
                <a:alpha val="20000"/>
              </a:prstClr>
            </a:outerShdw>
          </a:effectLst>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400" dirty="0">
                <a:solidFill>
                  <a:prstClr val="black"/>
                </a:solidFill>
              </a:rPr>
              <a:t> </a:t>
            </a:r>
            <a:r>
              <a:rPr lang="en-US" b="1" dirty="0">
                <a:solidFill>
                  <a:prstClr val="black"/>
                </a:solidFill>
                <a:cs typeface="Arial" charset="0"/>
              </a:rPr>
              <a:t>The policy recommendations balance </a:t>
            </a:r>
            <a:r>
              <a:rPr lang="en-US" b="1" dirty="0" smtClean="0">
                <a:solidFill>
                  <a:prstClr val="black"/>
                </a:solidFill>
                <a:cs typeface="Arial" charset="0"/>
              </a:rPr>
              <a:t>aspirational </a:t>
            </a:r>
            <a:r>
              <a:rPr lang="en-US" b="1" dirty="0">
                <a:solidFill>
                  <a:prstClr val="black"/>
                </a:solidFill>
                <a:cs typeface="Arial" charset="0"/>
              </a:rPr>
              <a:t>goals and risks, after assessing key differences between the </a:t>
            </a:r>
            <a:r>
              <a:rPr lang="en-US" b="1" dirty="0" smtClean="0">
                <a:solidFill>
                  <a:prstClr val="black"/>
                </a:solidFill>
                <a:cs typeface="Arial" charset="0"/>
              </a:rPr>
              <a:t>scenarios</a:t>
            </a:r>
            <a:endParaRPr lang="en-AU" sz="1400" dirty="0">
              <a:solidFill>
                <a:prstClr val="black"/>
              </a:solidFill>
            </a:endParaRPr>
          </a:p>
        </p:txBody>
      </p:sp>
      <p:sp>
        <p:nvSpPr>
          <p:cNvPr id="9" name="Rounded Rectangle 8"/>
          <p:cNvSpPr/>
          <p:nvPr/>
        </p:nvSpPr>
        <p:spPr>
          <a:xfrm>
            <a:off x="4500563" y="1484784"/>
            <a:ext cx="1727200" cy="3240087"/>
          </a:xfrm>
          <a:prstGeom prst="roundRect">
            <a:avLst/>
          </a:prstGeom>
          <a:solidFill>
            <a:srgbClr val="A30134"/>
          </a:solidFill>
          <a:ln>
            <a:noFill/>
          </a:ln>
          <a:effectLst>
            <a:outerShdw blurRad="76200" dir="13500000" sy="23000" kx="1200000" algn="br" rotWithShape="0">
              <a:prstClr val="black">
                <a:alpha val="20000"/>
              </a:prstClr>
            </a:outerShdw>
          </a:effectLst>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400" dirty="0">
                <a:solidFill>
                  <a:prstClr val="black"/>
                </a:solidFill>
              </a:rPr>
              <a:t> </a:t>
            </a:r>
            <a:r>
              <a:rPr lang="en-AU" b="1" dirty="0">
                <a:solidFill>
                  <a:prstClr val="white"/>
                </a:solidFill>
              </a:rPr>
              <a:t>Analysing the uncertainty, commonality, differences and risks of the scenarios</a:t>
            </a:r>
          </a:p>
        </p:txBody>
      </p:sp>
      <p:sp>
        <p:nvSpPr>
          <p:cNvPr id="8" name="Rounded Rectangle 7"/>
          <p:cNvSpPr/>
          <p:nvPr/>
        </p:nvSpPr>
        <p:spPr>
          <a:xfrm>
            <a:off x="2195513" y="1484784"/>
            <a:ext cx="1655762" cy="2952750"/>
          </a:xfrm>
          <a:prstGeom prst="roundRect">
            <a:avLst/>
          </a:prstGeom>
          <a:solidFill>
            <a:srgbClr val="A30134">
              <a:alpha val="27000"/>
            </a:srgbClr>
          </a:solidFill>
          <a:ln>
            <a:solidFill>
              <a:srgbClr val="A30134"/>
            </a:solidFill>
          </a:ln>
          <a:effectLst>
            <a:outerShdw blurRad="76200" dir="13500000" sy="23000" kx="1200000" algn="br" rotWithShape="0">
              <a:prstClr val="black">
                <a:alpha val="20000"/>
              </a:prstClr>
            </a:outerShdw>
          </a:effectLst>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400" dirty="0">
                <a:solidFill>
                  <a:prstClr val="black"/>
                </a:solidFill>
              </a:rPr>
              <a:t> </a:t>
            </a:r>
            <a:r>
              <a:rPr lang="en-AU" b="1" dirty="0">
                <a:solidFill>
                  <a:prstClr val="black"/>
                </a:solidFill>
              </a:rPr>
              <a:t>Projections of demand &amp; supply side implications of the scenarios</a:t>
            </a:r>
            <a:endParaRPr lang="en-AU" sz="1400" b="1" dirty="0">
              <a:solidFill>
                <a:prstClr val="black"/>
              </a:solidFill>
            </a:endParaRPr>
          </a:p>
        </p:txBody>
      </p:sp>
      <p:sp>
        <p:nvSpPr>
          <p:cNvPr id="10" name="Rounded Rectangle 9"/>
          <p:cNvSpPr/>
          <p:nvPr/>
        </p:nvSpPr>
        <p:spPr>
          <a:xfrm>
            <a:off x="323850" y="1484784"/>
            <a:ext cx="1368425" cy="2520950"/>
          </a:xfrm>
          <a:prstGeom prst="roundRect">
            <a:avLst/>
          </a:prstGeom>
          <a:solidFill>
            <a:srgbClr val="A30134"/>
          </a:solidFill>
          <a:ln>
            <a:noFill/>
          </a:ln>
          <a:effectLst>
            <a:outerShdw blurRad="76200" dir="13500000" sy="23000" kx="1200000" algn="br" rotWithShape="0">
              <a:prstClr val="black">
                <a:alpha val="20000"/>
              </a:prstClr>
            </a:outerShdw>
          </a:effectLst>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prstClr val="white"/>
                </a:solidFill>
              </a:rPr>
              <a:t>Plausible worlds (but not predicting </a:t>
            </a:r>
            <a:r>
              <a:rPr lang="en-AU" b="1" dirty="0" smtClean="0">
                <a:solidFill>
                  <a:prstClr val="white"/>
                </a:solidFill>
              </a:rPr>
              <a:t>the future</a:t>
            </a:r>
            <a:r>
              <a:rPr lang="en-AU" b="1" dirty="0">
                <a:solidFill>
                  <a:prstClr val="white"/>
                </a:solidFill>
              </a:rPr>
              <a:t>!)</a:t>
            </a:r>
          </a:p>
        </p:txBody>
      </p:sp>
      <p:sp>
        <p:nvSpPr>
          <p:cNvPr id="47113" name="Rectangle 11"/>
          <p:cNvSpPr>
            <a:spLocks noChangeArrowheads="1"/>
          </p:cNvSpPr>
          <p:nvPr/>
        </p:nvSpPr>
        <p:spPr bwMode="auto">
          <a:xfrm>
            <a:off x="0" y="116632"/>
            <a:ext cx="9144000" cy="615553"/>
          </a:xfrm>
          <a:prstGeom prst="rect">
            <a:avLst/>
          </a:prstGeom>
          <a:noFill/>
          <a:ln w="9525">
            <a:noFill/>
            <a:miter lim="800000"/>
            <a:headEnd/>
            <a:tailEnd/>
          </a:ln>
        </p:spPr>
        <p:txBody>
          <a:bodyPr wrap="square">
            <a:spAutoFit/>
          </a:bodyPr>
          <a:lstStyle/>
          <a:p>
            <a:pPr algn="ctr">
              <a:defRPr/>
            </a:pPr>
            <a:r>
              <a:rPr lang="en-AU" sz="3400" b="1" dirty="0">
                <a:solidFill>
                  <a:srgbClr val="003A57"/>
                </a:solidFill>
              </a:rPr>
              <a:t>Approach to </a:t>
            </a:r>
            <a:r>
              <a:rPr lang="en-AU" sz="3400" b="1" dirty="0" smtClean="0">
                <a:solidFill>
                  <a:srgbClr val="003A57"/>
                </a:solidFill>
              </a:rPr>
              <a:t>the 2012 </a:t>
            </a:r>
            <a:r>
              <a:rPr lang="en-AU" sz="3400" b="1" dirty="0">
                <a:solidFill>
                  <a:srgbClr val="003A57"/>
                </a:solidFill>
              </a:rPr>
              <a:t>strategy</a:t>
            </a:r>
          </a:p>
        </p:txBody>
      </p:sp>
      <p:cxnSp>
        <p:nvCxnSpPr>
          <p:cNvPr id="13" name="Straight Arrow Connector 12"/>
          <p:cNvCxnSpPr/>
          <p:nvPr/>
        </p:nvCxnSpPr>
        <p:spPr>
          <a:xfrm>
            <a:off x="1763688" y="1196752"/>
            <a:ext cx="432048" cy="0"/>
          </a:xfrm>
          <a:prstGeom prst="straightConnector1">
            <a:avLst/>
          </a:prstGeom>
          <a:ln>
            <a:solidFill>
              <a:srgbClr val="73AFB6"/>
            </a:solidFill>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6372200" y="1196752"/>
            <a:ext cx="432048" cy="0"/>
          </a:xfrm>
          <a:prstGeom prst="straightConnector1">
            <a:avLst/>
          </a:prstGeom>
          <a:ln>
            <a:solidFill>
              <a:srgbClr val="73AFB6"/>
            </a:solidFill>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a:off x="3995936" y="1196752"/>
            <a:ext cx="432048" cy="0"/>
          </a:xfrm>
          <a:prstGeom prst="straightConnector1">
            <a:avLst/>
          </a:prstGeom>
          <a:ln>
            <a:solidFill>
              <a:srgbClr val="73AFB6"/>
            </a:solidFill>
            <a:tailEnd type="arrow"/>
          </a:ln>
        </p:spPr>
        <p:style>
          <a:lnRef idx="3">
            <a:schemeClr val="accent5"/>
          </a:lnRef>
          <a:fillRef idx="0">
            <a:schemeClr val="accent5"/>
          </a:fillRef>
          <a:effectRef idx="2">
            <a:schemeClr val="accent5"/>
          </a:effectRef>
          <a:fontRef idx="minor">
            <a:schemeClr val="tx1"/>
          </a:fontRef>
        </p:style>
      </p:cxnSp>
      <p:sp>
        <p:nvSpPr>
          <p:cNvPr id="12"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38</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ChangeArrowheads="1"/>
          </p:cNvSpPr>
          <p:nvPr/>
        </p:nvSpPr>
        <p:spPr bwMode="auto">
          <a:xfrm>
            <a:off x="1655763" y="404813"/>
            <a:ext cx="5753100" cy="708025"/>
          </a:xfrm>
          <a:prstGeom prst="rect">
            <a:avLst/>
          </a:prstGeom>
          <a:noFill/>
          <a:ln w="9525">
            <a:noFill/>
            <a:miter lim="800000"/>
            <a:headEnd/>
            <a:tailEnd/>
          </a:ln>
        </p:spPr>
        <p:txBody>
          <a:bodyPr wrap="none">
            <a:spAutoFit/>
          </a:bodyPr>
          <a:lstStyle/>
          <a:p>
            <a:pPr algn="ctr"/>
            <a:r>
              <a:rPr lang="en-AU" sz="4000" b="1">
                <a:solidFill>
                  <a:srgbClr val="003A57"/>
                </a:solidFill>
                <a:latin typeface="Calibri" pitchFamily="34" charset="0"/>
              </a:rPr>
              <a:t>Getting the skills mix right</a:t>
            </a:r>
          </a:p>
        </p:txBody>
      </p:sp>
      <p:sp>
        <p:nvSpPr>
          <p:cNvPr id="35843" name="Rectangle 4"/>
          <p:cNvSpPr>
            <a:spLocks noChangeArrowheads="1"/>
          </p:cNvSpPr>
          <p:nvPr/>
        </p:nvSpPr>
        <p:spPr bwMode="auto">
          <a:xfrm>
            <a:off x="-90488" y="2562225"/>
            <a:ext cx="9144001" cy="0"/>
          </a:xfrm>
          <a:prstGeom prst="rect">
            <a:avLst/>
          </a:prstGeom>
          <a:noFill/>
          <a:ln w="9525">
            <a:noFill/>
            <a:miter lim="800000"/>
            <a:headEnd/>
            <a:tailEnd/>
          </a:ln>
        </p:spPr>
        <p:txBody>
          <a:bodyPr wrap="none" anchor="ctr">
            <a:spAutoFit/>
          </a:bodyPr>
          <a:lstStyle/>
          <a:p>
            <a:r>
              <a:rPr lang="en-AU" sz="1100">
                <a:solidFill>
                  <a:srgbClr val="000000"/>
                </a:solidFill>
                <a:latin typeface="Calibri" pitchFamily="34" charset="0"/>
                <a:ea typeface="Calibri" pitchFamily="34" charset="0"/>
                <a:cs typeface="Times New Roman" pitchFamily="18" charset="0"/>
              </a:rPr>
              <a:t>  </a:t>
            </a:r>
            <a:endParaRPr lang="en-AU">
              <a:solidFill>
                <a:srgbClr val="000000"/>
              </a:solidFill>
              <a:ea typeface="Calibri" pitchFamily="34" charset="0"/>
              <a:cs typeface="Times New Roman" pitchFamily="18" charset="0"/>
            </a:endParaRPr>
          </a:p>
        </p:txBody>
      </p:sp>
      <p:graphicFrame>
        <p:nvGraphicFramePr>
          <p:cNvPr id="20" name="Diagram 19"/>
          <p:cNvGraphicFramePr/>
          <p:nvPr/>
        </p:nvGraphicFramePr>
        <p:xfrm>
          <a:off x="1067780" y="1916832"/>
          <a:ext cx="700844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683568" y="1196752"/>
            <a:ext cx="7776864" cy="369332"/>
          </a:xfrm>
          <a:prstGeom prst="rect">
            <a:avLst/>
          </a:prstGeom>
          <a:noFill/>
          <a:scene3d>
            <a:camera prst="orthographicFront"/>
            <a:lightRig rig="threePt" dir="t"/>
          </a:scene3d>
          <a:sp3d>
            <a:bevelT w="107950"/>
          </a:sp3d>
        </p:spPr>
        <p:txBody>
          <a:bodyPr>
            <a:spAutoFit/>
          </a:bodyPr>
          <a:lstStyle/>
          <a:p>
            <a:pPr fontAlgn="auto">
              <a:spcBef>
                <a:spcPts val="0"/>
              </a:spcBef>
              <a:spcAft>
                <a:spcPts val="0"/>
              </a:spcAft>
              <a:defRPr/>
            </a:pPr>
            <a:r>
              <a:rPr lang="en-AU" i="1" dirty="0">
                <a:solidFill>
                  <a:prstClr val="black"/>
                </a:solidFill>
                <a:latin typeface="+mn-lt"/>
                <a:cs typeface="+mn-cs"/>
              </a:rPr>
              <a:t>‘Higher-level skills are increasingly demanded by the knowledge-based economy’</a:t>
            </a:r>
            <a:r>
              <a:rPr lang="en-AU" i="1" baseline="30000" dirty="0">
                <a:solidFill>
                  <a:prstClr val="black"/>
                </a:solidFill>
                <a:latin typeface="+mn-lt"/>
                <a:cs typeface="+mn-cs"/>
              </a:rPr>
              <a:t>1</a:t>
            </a:r>
          </a:p>
        </p:txBody>
      </p:sp>
      <p:sp>
        <p:nvSpPr>
          <p:cNvPr id="35848" name="TextBox 21"/>
          <p:cNvSpPr txBox="1">
            <a:spLocks noChangeArrowheads="1"/>
          </p:cNvSpPr>
          <p:nvPr/>
        </p:nvSpPr>
        <p:spPr bwMode="auto">
          <a:xfrm>
            <a:off x="467544" y="6453336"/>
            <a:ext cx="7848798" cy="246221"/>
          </a:xfrm>
          <a:prstGeom prst="rect">
            <a:avLst/>
          </a:prstGeom>
          <a:noFill/>
          <a:ln w="9525">
            <a:noFill/>
            <a:miter lim="800000"/>
            <a:headEnd/>
            <a:tailEnd/>
          </a:ln>
        </p:spPr>
        <p:txBody>
          <a:bodyPr wrap="square">
            <a:spAutoFit/>
          </a:bodyPr>
          <a:lstStyle/>
          <a:p>
            <a:r>
              <a:rPr lang="en-AU" sz="1000" dirty="0">
                <a:solidFill>
                  <a:srgbClr val="000000"/>
                </a:solidFill>
                <a:latin typeface="+mj-lt"/>
              </a:rPr>
              <a:t>1. </a:t>
            </a:r>
            <a:r>
              <a:rPr lang="en-GB" sz="1000" dirty="0" err="1">
                <a:solidFill>
                  <a:srgbClr val="000000"/>
                </a:solidFill>
                <a:latin typeface="+mj-lt"/>
              </a:rPr>
              <a:t>Froy</a:t>
            </a:r>
            <a:r>
              <a:rPr lang="en-GB" sz="1000" dirty="0">
                <a:solidFill>
                  <a:srgbClr val="000000"/>
                </a:solidFill>
                <a:latin typeface="+mj-lt"/>
              </a:rPr>
              <a:t>, F, </a:t>
            </a:r>
            <a:r>
              <a:rPr lang="en-GB" sz="1000" dirty="0" err="1">
                <a:solidFill>
                  <a:srgbClr val="000000"/>
                </a:solidFill>
                <a:latin typeface="+mj-lt"/>
              </a:rPr>
              <a:t>Giguère</a:t>
            </a:r>
            <a:r>
              <a:rPr lang="en-GB" sz="1000" dirty="0">
                <a:solidFill>
                  <a:srgbClr val="000000"/>
                </a:solidFill>
                <a:latin typeface="+mj-lt"/>
              </a:rPr>
              <a:t>, S, Hofer, A, </a:t>
            </a:r>
            <a:r>
              <a:rPr lang="en-GB" sz="1000" dirty="0" err="1">
                <a:solidFill>
                  <a:srgbClr val="000000"/>
                </a:solidFill>
                <a:latin typeface="+mj-lt"/>
              </a:rPr>
              <a:t>eds</a:t>
            </a:r>
            <a:r>
              <a:rPr lang="en-GB" sz="1000" dirty="0">
                <a:solidFill>
                  <a:srgbClr val="000000"/>
                </a:solidFill>
                <a:latin typeface="+mj-lt"/>
              </a:rPr>
              <a:t>, 2009, </a:t>
            </a:r>
            <a:r>
              <a:rPr lang="en-GB" sz="1000" i="1" dirty="0">
                <a:solidFill>
                  <a:srgbClr val="000000"/>
                </a:solidFill>
                <a:latin typeface="+mj-lt"/>
              </a:rPr>
              <a:t>Designing Local Skills Strategies</a:t>
            </a:r>
            <a:r>
              <a:rPr lang="en-GB" sz="1000" dirty="0">
                <a:solidFill>
                  <a:srgbClr val="000000"/>
                </a:solidFill>
                <a:latin typeface="+mj-lt"/>
              </a:rPr>
              <a:t>, </a:t>
            </a:r>
            <a:r>
              <a:rPr lang="en-AU" sz="1000" dirty="0">
                <a:solidFill>
                  <a:srgbClr val="000000"/>
                </a:solidFill>
                <a:latin typeface="+mj-lt"/>
              </a:rPr>
              <a:t>Local Economic and Employment Development (</a:t>
            </a:r>
            <a:r>
              <a:rPr lang="en-AU" sz="1000" dirty="0" err="1">
                <a:solidFill>
                  <a:srgbClr val="000000"/>
                </a:solidFill>
                <a:latin typeface="+mj-lt"/>
              </a:rPr>
              <a:t>LEED</a:t>
            </a:r>
            <a:r>
              <a:rPr lang="en-AU" sz="1000" dirty="0">
                <a:solidFill>
                  <a:srgbClr val="000000"/>
                </a:solidFill>
                <a:latin typeface="+mj-lt"/>
              </a:rPr>
              <a:t>), OECD Publishing. </a:t>
            </a:r>
            <a:endParaRPr lang="en-GB" sz="1000" dirty="0">
              <a:solidFill>
                <a:srgbClr val="000000"/>
              </a:solidFill>
              <a:latin typeface="+mj-lt"/>
            </a:endParaRPr>
          </a:p>
        </p:txBody>
      </p:sp>
      <p:sp>
        <p:nvSpPr>
          <p:cNvPr id="9"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39</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197644" y="188913"/>
            <a:ext cx="8748712" cy="1143000"/>
          </a:xfrm>
        </p:spPr>
        <p:txBody>
          <a:bodyPr lIns="91088" tIns="45545" rIns="91088" bIns="45545">
            <a:normAutofit fontScale="90000"/>
          </a:bodyPr>
          <a:lstStyle/>
          <a:p>
            <a:pPr>
              <a:defRPr/>
            </a:pPr>
            <a:r>
              <a:rPr lang="en-AU" sz="4000" b="1" dirty="0" smtClean="0">
                <a:solidFill>
                  <a:srgbClr val="003F54"/>
                </a:solidFill>
                <a:ea typeface="+mn-ea"/>
                <a:cs typeface="Arial" charset="0"/>
              </a:rPr>
              <a:t>The Agency operates mainly at </a:t>
            </a:r>
            <a:br>
              <a:rPr lang="en-AU" sz="4000" b="1" dirty="0" smtClean="0">
                <a:solidFill>
                  <a:srgbClr val="003F54"/>
                </a:solidFill>
                <a:ea typeface="+mn-ea"/>
                <a:cs typeface="Arial" charset="0"/>
              </a:rPr>
            </a:br>
            <a:r>
              <a:rPr lang="en-AU" sz="4000" b="1" dirty="0" smtClean="0">
                <a:solidFill>
                  <a:srgbClr val="003F54"/>
                </a:solidFill>
                <a:ea typeface="+mn-ea"/>
                <a:cs typeface="Arial" charset="0"/>
              </a:rPr>
              <a:t>the national level...</a:t>
            </a:r>
          </a:p>
        </p:txBody>
      </p:sp>
      <p:sp>
        <p:nvSpPr>
          <p:cNvPr id="55299" name="Content Placeholder 2"/>
          <p:cNvSpPr>
            <a:spLocks noGrp="1"/>
          </p:cNvSpPr>
          <p:nvPr>
            <p:ph idx="4294967295"/>
          </p:nvPr>
        </p:nvSpPr>
        <p:spPr>
          <a:xfrm>
            <a:off x="611188" y="1557338"/>
            <a:ext cx="8281292" cy="4319587"/>
          </a:xfrm>
          <a:prstGeom prst="rect">
            <a:avLst/>
          </a:prstGeom>
        </p:spPr>
        <p:txBody>
          <a:bodyPr/>
          <a:lstStyle/>
          <a:p>
            <a:pPr>
              <a:buClr>
                <a:srgbClr val="003A57"/>
              </a:buClr>
              <a:defRPr/>
            </a:pPr>
            <a:r>
              <a:rPr lang="en-AU" sz="2000" b="1" dirty="0" smtClean="0">
                <a:solidFill>
                  <a:srgbClr val="003F54"/>
                </a:solidFill>
                <a:latin typeface="+mj-lt"/>
                <a:cs typeface="Arial" charset="0"/>
              </a:rPr>
              <a:t>National level</a:t>
            </a:r>
          </a:p>
          <a:p>
            <a:pPr lvl="1">
              <a:buClr>
                <a:srgbClr val="003A57"/>
              </a:buClr>
              <a:defRPr/>
            </a:pPr>
            <a:r>
              <a:rPr lang="en-AU" sz="2000" dirty="0" smtClean="0">
                <a:latin typeface="+mj-lt"/>
              </a:rPr>
              <a:t>National Workforce Development Strategy - 2010 and 2012 (</a:t>
            </a:r>
            <a:r>
              <a:rPr lang="en-AU" sz="2000" i="1" dirty="0" smtClean="0">
                <a:latin typeface="+mj-lt"/>
              </a:rPr>
              <a:t>Australian Workforce futures, </a:t>
            </a:r>
            <a:r>
              <a:rPr lang="en-AU" sz="2000" dirty="0" smtClean="0">
                <a:latin typeface="+mj-lt"/>
              </a:rPr>
              <a:t>2010)</a:t>
            </a:r>
          </a:p>
          <a:p>
            <a:pPr lvl="1">
              <a:buClr>
                <a:srgbClr val="003A57"/>
              </a:buClr>
              <a:defRPr/>
            </a:pPr>
            <a:r>
              <a:rPr lang="en-AU" sz="2000" dirty="0" smtClean="0">
                <a:latin typeface="+mj-lt"/>
              </a:rPr>
              <a:t>Annual Skilled Occupations List (SOL) for General Skilled Migration</a:t>
            </a:r>
          </a:p>
          <a:p>
            <a:pPr lvl="1">
              <a:buClr>
                <a:srgbClr val="003A57"/>
              </a:buClr>
              <a:defRPr/>
            </a:pPr>
            <a:endParaRPr lang="en-AU" sz="2000" dirty="0" smtClean="0">
              <a:latin typeface="+mj-lt"/>
            </a:endParaRPr>
          </a:p>
          <a:p>
            <a:pPr>
              <a:buClr>
                <a:srgbClr val="003A57"/>
              </a:buClr>
              <a:defRPr/>
            </a:pPr>
            <a:r>
              <a:rPr lang="en-AU" sz="2000" b="1" dirty="0" smtClean="0">
                <a:solidFill>
                  <a:srgbClr val="003F54"/>
                </a:solidFill>
                <a:latin typeface="+mj-lt"/>
                <a:cs typeface="Arial" charset="0"/>
              </a:rPr>
              <a:t>Industry level</a:t>
            </a:r>
          </a:p>
          <a:p>
            <a:pPr lvl="1">
              <a:buClr>
                <a:srgbClr val="003A57"/>
              </a:buClr>
              <a:defRPr/>
            </a:pPr>
            <a:r>
              <a:rPr lang="en-AU" sz="2000" dirty="0" smtClean="0">
                <a:latin typeface="+mj-lt"/>
              </a:rPr>
              <a:t>National Resources Sector Skills Needs Annual Update</a:t>
            </a:r>
          </a:p>
          <a:p>
            <a:pPr lvl="1">
              <a:buClr>
                <a:srgbClr val="003A57"/>
              </a:buClr>
              <a:defRPr/>
            </a:pPr>
            <a:r>
              <a:rPr lang="en-AU" sz="2000" dirty="0" smtClean="0">
                <a:latin typeface="+mj-lt"/>
              </a:rPr>
              <a:t>Workforce Development  Strategy for Defence Materiel Industries</a:t>
            </a:r>
          </a:p>
          <a:p>
            <a:pPr>
              <a:buClr>
                <a:srgbClr val="003A57"/>
              </a:buClr>
              <a:defRPr/>
            </a:pPr>
            <a:endParaRPr lang="en-AU" sz="2000" dirty="0" smtClean="0">
              <a:latin typeface="+mj-lt"/>
            </a:endParaRPr>
          </a:p>
          <a:p>
            <a:pPr>
              <a:buClr>
                <a:srgbClr val="003A57"/>
              </a:buClr>
              <a:defRPr/>
            </a:pPr>
            <a:r>
              <a:rPr lang="en-AU" sz="2000" b="1" dirty="0" smtClean="0">
                <a:solidFill>
                  <a:srgbClr val="003F54"/>
                </a:solidFill>
                <a:latin typeface="+mj-lt"/>
                <a:cs typeface="Arial" charset="0"/>
              </a:rPr>
              <a:t>Enterprise level</a:t>
            </a:r>
          </a:p>
          <a:p>
            <a:pPr lvl="1">
              <a:buClr>
                <a:srgbClr val="003A57"/>
              </a:buClr>
              <a:defRPr/>
            </a:pPr>
            <a:r>
              <a:rPr lang="en-AU" sz="2000" dirty="0" smtClean="0">
                <a:latin typeface="+mj-lt"/>
              </a:rPr>
              <a:t>Workforce Development Plan strongly recommended for funding for National Workforce Development Fund submissions</a:t>
            </a:r>
          </a:p>
        </p:txBody>
      </p:sp>
      <p:pic>
        <p:nvPicPr>
          <p:cNvPr id="5" name="Picture 4" descr="awpa_corner.png"/>
          <p:cNvPicPr>
            <a:picLocks noChangeAspect="1"/>
          </p:cNvPicPr>
          <p:nvPr/>
        </p:nvPicPr>
        <p:blipFill>
          <a:blip r:embed="rId2" cstate="print"/>
          <a:srcRect/>
          <a:stretch>
            <a:fillRect/>
          </a:stretch>
        </p:blipFill>
        <p:spPr bwMode="auto">
          <a:xfrm>
            <a:off x="-11113" y="4111625"/>
            <a:ext cx="3279776" cy="2743200"/>
          </a:xfrm>
          <a:prstGeom prst="rect">
            <a:avLst/>
          </a:prstGeom>
          <a:noFill/>
          <a:ln w="9525">
            <a:noFill/>
            <a:miter lim="800000"/>
            <a:headEnd/>
            <a:tailEnd/>
          </a:ln>
        </p:spPr>
      </p:pic>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4</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bwMode="auto">
          <a:xfrm>
            <a:off x="395536" y="2564904"/>
            <a:ext cx="8388424" cy="1224136"/>
          </a:xfrm>
          <a:prstGeom prst="rect">
            <a:avLst/>
          </a:prstGeom>
          <a:noFill/>
          <a:ln>
            <a:miter lim="800000"/>
            <a:headEnd/>
            <a:tailEnd/>
          </a:ln>
        </p:spPr>
        <p:txBody>
          <a:bodyPr/>
          <a:lstStyle/>
          <a:p>
            <a:pPr algn="ctr" eaLnBrk="1" hangingPunct="1">
              <a:spcBef>
                <a:spcPct val="0"/>
              </a:spcBef>
              <a:buFont typeface="Arial" charset="0"/>
              <a:buNone/>
            </a:pPr>
            <a:r>
              <a:rPr lang="en-AU" sz="4000" b="1" dirty="0" smtClean="0">
                <a:solidFill>
                  <a:schemeClr val="bg1"/>
                </a:solidFill>
              </a:rPr>
              <a:t>What the future might hold</a:t>
            </a:r>
          </a:p>
          <a:p>
            <a:pPr algn="ctr" eaLnBrk="1" hangingPunct="1">
              <a:spcBef>
                <a:spcPct val="0"/>
              </a:spcBef>
              <a:buFont typeface="Arial" charset="0"/>
              <a:buNone/>
            </a:pPr>
            <a:endParaRPr lang="en-AU" sz="4000" b="1" dirty="0" smtClean="0">
              <a:solidFill>
                <a:schemeClr val="bg1"/>
              </a:solidFill>
            </a:endParaRPr>
          </a:p>
          <a:p>
            <a:pPr algn="ctr" eaLnBrk="1" hangingPunct="1">
              <a:buFont typeface="Arial" charset="0"/>
              <a:buNone/>
            </a:pPr>
            <a:endParaRPr lang="en-AU" sz="60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468313" y="1196975"/>
            <a:ext cx="8424862" cy="4824413"/>
            <a:chOff x="1660956" y="1600200"/>
            <a:chExt cx="5934473" cy="4525962"/>
          </a:xfrm>
        </p:grpSpPr>
        <p:sp>
          <p:nvSpPr>
            <p:cNvPr id="5" name="Freeform 4"/>
            <p:cNvSpPr/>
            <p:nvPr/>
          </p:nvSpPr>
          <p:spPr>
            <a:xfrm>
              <a:off x="5308639" y="4678569"/>
              <a:ext cx="2286790" cy="1447593"/>
            </a:xfrm>
            <a:custGeom>
              <a:avLst/>
              <a:gdLst>
                <a:gd name="connsiteX0" fmla="*/ 0 w 2235825"/>
                <a:gd name="connsiteY0" fmla="*/ 144831 h 1448308"/>
                <a:gd name="connsiteX1" fmla="*/ 42420 w 2235825"/>
                <a:gd name="connsiteY1" fmla="*/ 42420 h 1448308"/>
                <a:gd name="connsiteX2" fmla="*/ 144831 w 2235825"/>
                <a:gd name="connsiteY2" fmla="*/ 0 h 1448308"/>
                <a:gd name="connsiteX3" fmla="*/ 2090994 w 2235825"/>
                <a:gd name="connsiteY3" fmla="*/ 0 h 1448308"/>
                <a:gd name="connsiteX4" fmla="*/ 2193405 w 2235825"/>
                <a:gd name="connsiteY4" fmla="*/ 42420 h 1448308"/>
                <a:gd name="connsiteX5" fmla="*/ 2235825 w 2235825"/>
                <a:gd name="connsiteY5" fmla="*/ 144831 h 1448308"/>
                <a:gd name="connsiteX6" fmla="*/ 2235825 w 2235825"/>
                <a:gd name="connsiteY6" fmla="*/ 1303477 h 1448308"/>
                <a:gd name="connsiteX7" fmla="*/ 2193405 w 2235825"/>
                <a:gd name="connsiteY7" fmla="*/ 1405888 h 1448308"/>
                <a:gd name="connsiteX8" fmla="*/ 2090994 w 2235825"/>
                <a:gd name="connsiteY8" fmla="*/ 1448308 h 1448308"/>
                <a:gd name="connsiteX9" fmla="*/ 144831 w 2235825"/>
                <a:gd name="connsiteY9" fmla="*/ 1448308 h 1448308"/>
                <a:gd name="connsiteX10" fmla="*/ 42420 w 2235825"/>
                <a:gd name="connsiteY10" fmla="*/ 1405888 h 1448308"/>
                <a:gd name="connsiteX11" fmla="*/ 0 w 2235825"/>
                <a:gd name="connsiteY11" fmla="*/ 1303477 h 1448308"/>
                <a:gd name="connsiteX12" fmla="*/ 0 w 2235825"/>
                <a:gd name="connsiteY12" fmla="*/ 144831 h 14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5825" h="1448308">
                  <a:moveTo>
                    <a:pt x="0" y="144831"/>
                  </a:moveTo>
                  <a:cubicBezTo>
                    <a:pt x="0" y="106419"/>
                    <a:pt x="15259" y="69581"/>
                    <a:pt x="42420" y="42420"/>
                  </a:cubicBezTo>
                  <a:cubicBezTo>
                    <a:pt x="69581" y="15259"/>
                    <a:pt x="106420" y="0"/>
                    <a:pt x="144831" y="0"/>
                  </a:cubicBezTo>
                  <a:lnTo>
                    <a:pt x="2090994" y="0"/>
                  </a:lnTo>
                  <a:cubicBezTo>
                    <a:pt x="2129406" y="0"/>
                    <a:pt x="2166244" y="15259"/>
                    <a:pt x="2193405" y="42420"/>
                  </a:cubicBezTo>
                  <a:cubicBezTo>
                    <a:pt x="2220566" y="69581"/>
                    <a:pt x="2235825" y="106420"/>
                    <a:pt x="2235825" y="144831"/>
                  </a:cubicBezTo>
                  <a:lnTo>
                    <a:pt x="2235825" y="1303477"/>
                  </a:lnTo>
                  <a:cubicBezTo>
                    <a:pt x="2235825" y="1341889"/>
                    <a:pt x="2220566" y="1378727"/>
                    <a:pt x="2193405" y="1405888"/>
                  </a:cubicBezTo>
                  <a:cubicBezTo>
                    <a:pt x="2166244" y="1433049"/>
                    <a:pt x="2129406" y="1448308"/>
                    <a:pt x="2090994" y="1448308"/>
                  </a:cubicBezTo>
                  <a:lnTo>
                    <a:pt x="144831" y="1448308"/>
                  </a:lnTo>
                  <a:cubicBezTo>
                    <a:pt x="106419" y="1448308"/>
                    <a:pt x="69581" y="1433049"/>
                    <a:pt x="42420" y="1405888"/>
                  </a:cubicBezTo>
                  <a:cubicBezTo>
                    <a:pt x="15259" y="1378727"/>
                    <a:pt x="0" y="1341889"/>
                    <a:pt x="0" y="1303477"/>
                  </a:cubicBezTo>
                  <a:lnTo>
                    <a:pt x="0" y="144831"/>
                  </a:lnTo>
                  <a:close/>
                </a:path>
              </a:pathLst>
            </a:custGeom>
            <a:ln>
              <a:solidFill>
                <a:srgbClr val="005295"/>
              </a:solidFill>
            </a:ln>
          </p:spPr>
          <p:style>
            <a:lnRef idx="2">
              <a:schemeClr val="accent3">
                <a:hueOff val="7500176"/>
                <a:satOff val="-11253"/>
                <a:lumOff val="-183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54962" tIns="546292" rIns="36000" bIns="36000" spcCol="1270" anchor="b"/>
            <a:lstStyle/>
            <a:p>
              <a:pPr marL="285750" lvl="1" indent="-285750" defTabSz="1377950">
                <a:lnSpc>
                  <a:spcPct val="90000"/>
                </a:lnSpc>
                <a:spcAft>
                  <a:spcPct val="15000"/>
                </a:spcAft>
                <a:buFontTx/>
                <a:buChar char="••"/>
                <a:defRPr/>
              </a:pPr>
              <a:r>
                <a:rPr lang="en-AU" sz="2000" dirty="0">
                  <a:solidFill>
                    <a:prstClr val="black">
                      <a:hueOff val="0"/>
                      <a:satOff val="0"/>
                      <a:lumOff val="0"/>
                      <a:alphaOff val="0"/>
                    </a:prstClr>
                  </a:solidFill>
                </a:rPr>
                <a:t>Resource prices fall, a more balanced economy</a:t>
              </a:r>
            </a:p>
          </p:txBody>
        </p:sp>
        <p:sp>
          <p:nvSpPr>
            <p:cNvPr id="6" name="Freeform 5"/>
            <p:cNvSpPr/>
            <p:nvPr/>
          </p:nvSpPr>
          <p:spPr>
            <a:xfrm>
              <a:off x="1660956" y="4678569"/>
              <a:ext cx="2235351" cy="1447593"/>
            </a:xfrm>
            <a:custGeom>
              <a:avLst/>
              <a:gdLst>
                <a:gd name="connsiteX0" fmla="*/ 0 w 2235825"/>
                <a:gd name="connsiteY0" fmla="*/ 144831 h 1448308"/>
                <a:gd name="connsiteX1" fmla="*/ 42420 w 2235825"/>
                <a:gd name="connsiteY1" fmla="*/ 42420 h 1448308"/>
                <a:gd name="connsiteX2" fmla="*/ 144831 w 2235825"/>
                <a:gd name="connsiteY2" fmla="*/ 0 h 1448308"/>
                <a:gd name="connsiteX3" fmla="*/ 2090994 w 2235825"/>
                <a:gd name="connsiteY3" fmla="*/ 0 h 1448308"/>
                <a:gd name="connsiteX4" fmla="*/ 2193405 w 2235825"/>
                <a:gd name="connsiteY4" fmla="*/ 42420 h 1448308"/>
                <a:gd name="connsiteX5" fmla="*/ 2235825 w 2235825"/>
                <a:gd name="connsiteY5" fmla="*/ 144831 h 1448308"/>
                <a:gd name="connsiteX6" fmla="*/ 2235825 w 2235825"/>
                <a:gd name="connsiteY6" fmla="*/ 1303477 h 1448308"/>
                <a:gd name="connsiteX7" fmla="*/ 2193405 w 2235825"/>
                <a:gd name="connsiteY7" fmla="*/ 1405888 h 1448308"/>
                <a:gd name="connsiteX8" fmla="*/ 2090994 w 2235825"/>
                <a:gd name="connsiteY8" fmla="*/ 1448308 h 1448308"/>
                <a:gd name="connsiteX9" fmla="*/ 144831 w 2235825"/>
                <a:gd name="connsiteY9" fmla="*/ 1448308 h 1448308"/>
                <a:gd name="connsiteX10" fmla="*/ 42420 w 2235825"/>
                <a:gd name="connsiteY10" fmla="*/ 1405888 h 1448308"/>
                <a:gd name="connsiteX11" fmla="*/ 0 w 2235825"/>
                <a:gd name="connsiteY11" fmla="*/ 1303477 h 1448308"/>
                <a:gd name="connsiteX12" fmla="*/ 0 w 2235825"/>
                <a:gd name="connsiteY12" fmla="*/ 144831 h 14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5825" h="1448308">
                  <a:moveTo>
                    <a:pt x="0" y="144831"/>
                  </a:moveTo>
                  <a:cubicBezTo>
                    <a:pt x="0" y="106419"/>
                    <a:pt x="15259" y="69581"/>
                    <a:pt x="42420" y="42420"/>
                  </a:cubicBezTo>
                  <a:cubicBezTo>
                    <a:pt x="69581" y="15259"/>
                    <a:pt x="106420" y="0"/>
                    <a:pt x="144831" y="0"/>
                  </a:cubicBezTo>
                  <a:lnTo>
                    <a:pt x="2090994" y="0"/>
                  </a:lnTo>
                  <a:cubicBezTo>
                    <a:pt x="2129406" y="0"/>
                    <a:pt x="2166244" y="15259"/>
                    <a:pt x="2193405" y="42420"/>
                  </a:cubicBezTo>
                  <a:cubicBezTo>
                    <a:pt x="2220566" y="69581"/>
                    <a:pt x="2235825" y="106420"/>
                    <a:pt x="2235825" y="144831"/>
                  </a:cubicBezTo>
                  <a:lnTo>
                    <a:pt x="2235825" y="1303477"/>
                  </a:lnTo>
                  <a:cubicBezTo>
                    <a:pt x="2235825" y="1341889"/>
                    <a:pt x="2220566" y="1378727"/>
                    <a:pt x="2193405" y="1405888"/>
                  </a:cubicBezTo>
                  <a:cubicBezTo>
                    <a:pt x="2166244" y="1433049"/>
                    <a:pt x="2129406" y="1448308"/>
                    <a:pt x="2090994" y="1448308"/>
                  </a:cubicBezTo>
                  <a:lnTo>
                    <a:pt x="144831" y="1448308"/>
                  </a:lnTo>
                  <a:cubicBezTo>
                    <a:pt x="106419" y="1448308"/>
                    <a:pt x="69581" y="1433049"/>
                    <a:pt x="42420" y="1405888"/>
                  </a:cubicBezTo>
                  <a:cubicBezTo>
                    <a:pt x="15259" y="1378727"/>
                    <a:pt x="0" y="1341889"/>
                    <a:pt x="0" y="1303477"/>
                  </a:cubicBezTo>
                  <a:lnTo>
                    <a:pt x="0" y="144831"/>
                  </a:lnTo>
                  <a:close/>
                </a:path>
              </a:pathLst>
            </a:custGeom>
            <a:ln>
              <a:solidFill>
                <a:srgbClr val="A40931"/>
              </a:solidFill>
            </a:ln>
          </p:spPr>
          <p:style>
            <a:lnRef idx="2">
              <a:schemeClr val="accent3">
                <a:hueOff val="11250264"/>
                <a:satOff val="-16880"/>
                <a:lumOff val="-274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08000" tIns="546292" rIns="854962" bIns="36000" spcCol="1270" anchor="b">
              <a:normAutofit/>
            </a:bodyPr>
            <a:lstStyle/>
            <a:p>
              <a:pPr marL="285750" lvl="1" indent="-285750" defTabSz="1377950">
                <a:lnSpc>
                  <a:spcPct val="90000"/>
                </a:lnSpc>
                <a:spcAft>
                  <a:spcPct val="15000"/>
                </a:spcAft>
                <a:buFontTx/>
                <a:buChar char="••"/>
                <a:defRPr/>
              </a:pPr>
              <a:r>
                <a:rPr lang="en-AU" sz="2000" dirty="0">
                  <a:solidFill>
                    <a:prstClr val="black">
                      <a:hueOff val="0"/>
                      <a:satOff val="0"/>
                      <a:lumOff val="0"/>
                      <a:alphaOff val="0"/>
                    </a:prstClr>
                  </a:solidFill>
                </a:rPr>
                <a:t>Risky world – multiple shocks</a:t>
              </a:r>
            </a:p>
          </p:txBody>
        </p:sp>
        <p:sp>
          <p:nvSpPr>
            <p:cNvPr id="7" name="Freeform 6"/>
            <p:cNvSpPr/>
            <p:nvPr/>
          </p:nvSpPr>
          <p:spPr>
            <a:xfrm>
              <a:off x="5549059" y="1600200"/>
              <a:ext cx="1996050" cy="1447593"/>
            </a:xfrm>
            <a:custGeom>
              <a:avLst/>
              <a:gdLst>
                <a:gd name="connsiteX0" fmla="*/ 0 w 2235825"/>
                <a:gd name="connsiteY0" fmla="*/ 144831 h 1448308"/>
                <a:gd name="connsiteX1" fmla="*/ 42420 w 2235825"/>
                <a:gd name="connsiteY1" fmla="*/ 42420 h 1448308"/>
                <a:gd name="connsiteX2" fmla="*/ 144831 w 2235825"/>
                <a:gd name="connsiteY2" fmla="*/ 0 h 1448308"/>
                <a:gd name="connsiteX3" fmla="*/ 2090994 w 2235825"/>
                <a:gd name="connsiteY3" fmla="*/ 0 h 1448308"/>
                <a:gd name="connsiteX4" fmla="*/ 2193405 w 2235825"/>
                <a:gd name="connsiteY4" fmla="*/ 42420 h 1448308"/>
                <a:gd name="connsiteX5" fmla="*/ 2235825 w 2235825"/>
                <a:gd name="connsiteY5" fmla="*/ 144831 h 1448308"/>
                <a:gd name="connsiteX6" fmla="*/ 2235825 w 2235825"/>
                <a:gd name="connsiteY6" fmla="*/ 1303477 h 1448308"/>
                <a:gd name="connsiteX7" fmla="*/ 2193405 w 2235825"/>
                <a:gd name="connsiteY7" fmla="*/ 1405888 h 1448308"/>
                <a:gd name="connsiteX8" fmla="*/ 2090994 w 2235825"/>
                <a:gd name="connsiteY8" fmla="*/ 1448308 h 1448308"/>
                <a:gd name="connsiteX9" fmla="*/ 144831 w 2235825"/>
                <a:gd name="connsiteY9" fmla="*/ 1448308 h 1448308"/>
                <a:gd name="connsiteX10" fmla="*/ 42420 w 2235825"/>
                <a:gd name="connsiteY10" fmla="*/ 1405888 h 1448308"/>
                <a:gd name="connsiteX11" fmla="*/ 0 w 2235825"/>
                <a:gd name="connsiteY11" fmla="*/ 1303477 h 1448308"/>
                <a:gd name="connsiteX12" fmla="*/ 0 w 2235825"/>
                <a:gd name="connsiteY12" fmla="*/ 144831 h 14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5825" h="1448308">
                  <a:moveTo>
                    <a:pt x="0" y="144831"/>
                  </a:moveTo>
                  <a:cubicBezTo>
                    <a:pt x="0" y="106419"/>
                    <a:pt x="15259" y="69581"/>
                    <a:pt x="42420" y="42420"/>
                  </a:cubicBezTo>
                  <a:cubicBezTo>
                    <a:pt x="69581" y="15259"/>
                    <a:pt x="106420" y="0"/>
                    <a:pt x="144831" y="0"/>
                  </a:cubicBezTo>
                  <a:lnTo>
                    <a:pt x="2090994" y="0"/>
                  </a:lnTo>
                  <a:cubicBezTo>
                    <a:pt x="2129406" y="0"/>
                    <a:pt x="2166244" y="15259"/>
                    <a:pt x="2193405" y="42420"/>
                  </a:cubicBezTo>
                  <a:cubicBezTo>
                    <a:pt x="2220566" y="69581"/>
                    <a:pt x="2235825" y="106420"/>
                    <a:pt x="2235825" y="144831"/>
                  </a:cubicBezTo>
                  <a:lnTo>
                    <a:pt x="2235825" y="1303477"/>
                  </a:lnTo>
                  <a:cubicBezTo>
                    <a:pt x="2235825" y="1341889"/>
                    <a:pt x="2220566" y="1378727"/>
                    <a:pt x="2193405" y="1405888"/>
                  </a:cubicBezTo>
                  <a:cubicBezTo>
                    <a:pt x="2166244" y="1433049"/>
                    <a:pt x="2129406" y="1448308"/>
                    <a:pt x="2090994" y="1448308"/>
                  </a:cubicBezTo>
                  <a:lnTo>
                    <a:pt x="144831" y="1448308"/>
                  </a:lnTo>
                  <a:cubicBezTo>
                    <a:pt x="106419" y="1448308"/>
                    <a:pt x="69581" y="1433049"/>
                    <a:pt x="42420" y="1405888"/>
                  </a:cubicBezTo>
                  <a:cubicBezTo>
                    <a:pt x="15259" y="1378727"/>
                    <a:pt x="0" y="1341889"/>
                    <a:pt x="0" y="1303477"/>
                  </a:cubicBezTo>
                  <a:lnTo>
                    <a:pt x="0" y="144831"/>
                  </a:lnTo>
                  <a:close/>
                </a:path>
              </a:pathLst>
            </a:custGeom>
            <a:ln>
              <a:solidFill>
                <a:srgbClr val="73AFB6"/>
              </a:solidFill>
            </a:ln>
          </p:spPr>
          <p:style>
            <a:lnRef idx="2">
              <a:schemeClr val="accent3">
                <a:hueOff val="3750088"/>
                <a:satOff val="-5627"/>
                <a:lumOff val="-9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54962" tIns="36000" rIns="0" bIns="546292" spcCol="1270" anchorCtr="1"/>
            <a:lstStyle/>
            <a:p>
              <a:pPr marL="285750" lvl="1" indent="-285750" defTabSz="1377950">
                <a:lnSpc>
                  <a:spcPct val="90000"/>
                </a:lnSpc>
                <a:spcAft>
                  <a:spcPct val="15000"/>
                </a:spcAft>
                <a:buFontTx/>
                <a:buChar char="••"/>
                <a:defRPr/>
              </a:pPr>
              <a:r>
                <a:rPr lang="en-AU" sz="2000" dirty="0">
                  <a:solidFill>
                    <a:prstClr val="black">
                      <a:hueOff val="0"/>
                      <a:satOff val="0"/>
                      <a:lumOff val="0"/>
                      <a:alphaOff val="0"/>
                    </a:prstClr>
                  </a:solidFill>
                </a:rPr>
                <a:t>Uncertainty to 2015 with low growth and knowledge-based recovery</a:t>
              </a:r>
            </a:p>
          </p:txBody>
        </p:sp>
        <p:sp>
          <p:nvSpPr>
            <p:cNvPr id="8" name="Freeform 7"/>
            <p:cNvSpPr/>
            <p:nvPr/>
          </p:nvSpPr>
          <p:spPr>
            <a:xfrm>
              <a:off x="1660956" y="1600200"/>
              <a:ext cx="2235351" cy="1447593"/>
            </a:xfrm>
            <a:custGeom>
              <a:avLst/>
              <a:gdLst>
                <a:gd name="connsiteX0" fmla="*/ 0 w 2235825"/>
                <a:gd name="connsiteY0" fmla="*/ 144831 h 1448308"/>
                <a:gd name="connsiteX1" fmla="*/ 42420 w 2235825"/>
                <a:gd name="connsiteY1" fmla="*/ 42420 h 1448308"/>
                <a:gd name="connsiteX2" fmla="*/ 144831 w 2235825"/>
                <a:gd name="connsiteY2" fmla="*/ 0 h 1448308"/>
                <a:gd name="connsiteX3" fmla="*/ 2090994 w 2235825"/>
                <a:gd name="connsiteY3" fmla="*/ 0 h 1448308"/>
                <a:gd name="connsiteX4" fmla="*/ 2193405 w 2235825"/>
                <a:gd name="connsiteY4" fmla="*/ 42420 h 1448308"/>
                <a:gd name="connsiteX5" fmla="*/ 2235825 w 2235825"/>
                <a:gd name="connsiteY5" fmla="*/ 144831 h 1448308"/>
                <a:gd name="connsiteX6" fmla="*/ 2235825 w 2235825"/>
                <a:gd name="connsiteY6" fmla="*/ 1303477 h 1448308"/>
                <a:gd name="connsiteX7" fmla="*/ 2193405 w 2235825"/>
                <a:gd name="connsiteY7" fmla="*/ 1405888 h 1448308"/>
                <a:gd name="connsiteX8" fmla="*/ 2090994 w 2235825"/>
                <a:gd name="connsiteY8" fmla="*/ 1448308 h 1448308"/>
                <a:gd name="connsiteX9" fmla="*/ 144831 w 2235825"/>
                <a:gd name="connsiteY9" fmla="*/ 1448308 h 1448308"/>
                <a:gd name="connsiteX10" fmla="*/ 42420 w 2235825"/>
                <a:gd name="connsiteY10" fmla="*/ 1405888 h 1448308"/>
                <a:gd name="connsiteX11" fmla="*/ 0 w 2235825"/>
                <a:gd name="connsiteY11" fmla="*/ 1303477 h 1448308"/>
                <a:gd name="connsiteX12" fmla="*/ 0 w 2235825"/>
                <a:gd name="connsiteY12" fmla="*/ 144831 h 14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5825" h="1448308">
                  <a:moveTo>
                    <a:pt x="0" y="144831"/>
                  </a:moveTo>
                  <a:cubicBezTo>
                    <a:pt x="0" y="106419"/>
                    <a:pt x="15259" y="69581"/>
                    <a:pt x="42420" y="42420"/>
                  </a:cubicBezTo>
                  <a:cubicBezTo>
                    <a:pt x="69581" y="15259"/>
                    <a:pt x="106420" y="0"/>
                    <a:pt x="144831" y="0"/>
                  </a:cubicBezTo>
                  <a:lnTo>
                    <a:pt x="2090994" y="0"/>
                  </a:lnTo>
                  <a:cubicBezTo>
                    <a:pt x="2129406" y="0"/>
                    <a:pt x="2166244" y="15259"/>
                    <a:pt x="2193405" y="42420"/>
                  </a:cubicBezTo>
                  <a:cubicBezTo>
                    <a:pt x="2220566" y="69581"/>
                    <a:pt x="2235825" y="106420"/>
                    <a:pt x="2235825" y="144831"/>
                  </a:cubicBezTo>
                  <a:lnTo>
                    <a:pt x="2235825" y="1303477"/>
                  </a:lnTo>
                  <a:cubicBezTo>
                    <a:pt x="2235825" y="1341889"/>
                    <a:pt x="2220566" y="1378727"/>
                    <a:pt x="2193405" y="1405888"/>
                  </a:cubicBezTo>
                  <a:cubicBezTo>
                    <a:pt x="2166244" y="1433049"/>
                    <a:pt x="2129406" y="1448308"/>
                    <a:pt x="2090994" y="1448308"/>
                  </a:cubicBezTo>
                  <a:lnTo>
                    <a:pt x="144831" y="1448308"/>
                  </a:lnTo>
                  <a:cubicBezTo>
                    <a:pt x="106419" y="1448308"/>
                    <a:pt x="69581" y="1433049"/>
                    <a:pt x="42420" y="1405888"/>
                  </a:cubicBezTo>
                  <a:cubicBezTo>
                    <a:pt x="15259" y="1378727"/>
                    <a:pt x="0" y="1341889"/>
                    <a:pt x="0" y="1303477"/>
                  </a:cubicBezTo>
                  <a:lnTo>
                    <a:pt x="0" y="144831"/>
                  </a:lnTo>
                  <a:close/>
                </a:path>
              </a:pathLst>
            </a:custGeom>
            <a:ln>
              <a:solidFill>
                <a:srgbClr val="B0BC22"/>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72000" tIns="36000" rIns="854962" bIns="546292" spcCol="1270"/>
            <a:lstStyle/>
            <a:p>
              <a:pPr marL="285750" lvl="1" indent="-285750" defTabSz="1377950">
                <a:lnSpc>
                  <a:spcPct val="90000"/>
                </a:lnSpc>
                <a:spcAft>
                  <a:spcPct val="15000"/>
                </a:spcAft>
                <a:buFontTx/>
                <a:buChar char="••"/>
                <a:defRPr/>
              </a:pPr>
              <a:r>
                <a:rPr lang="en-AU" sz="2000" dirty="0">
                  <a:solidFill>
                    <a:prstClr val="black">
                      <a:hueOff val="0"/>
                      <a:satOff val="0"/>
                      <a:lumOff val="0"/>
                      <a:alphaOff val="0"/>
                    </a:prstClr>
                  </a:solidFill>
                </a:rPr>
                <a:t>Sustained prosperity and a restructured economy</a:t>
              </a:r>
            </a:p>
          </p:txBody>
        </p:sp>
        <p:sp>
          <p:nvSpPr>
            <p:cNvPr id="9" name="Freeform 8"/>
            <p:cNvSpPr/>
            <p:nvPr/>
          </p:nvSpPr>
          <p:spPr>
            <a:xfrm>
              <a:off x="2598037" y="1857848"/>
              <a:ext cx="1959148" cy="1959910"/>
            </a:xfrm>
            <a:custGeom>
              <a:avLst/>
              <a:gdLst>
                <a:gd name="connsiteX0" fmla="*/ 0 w 1959741"/>
                <a:gd name="connsiteY0" fmla="*/ 1959741 h 1959741"/>
                <a:gd name="connsiteX1" fmla="*/ 573997 w 1959741"/>
                <a:gd name="connsiteY1" fmla="*/ 573995 h 1959741"/>
                <a:gd name="connsiteX2" fmla="*/ 1959745 w 1959741"/>
                <a:gd name="connsiteY2" fmla="*/ 2 h 1959741"/>
                <a:gd name="connsiteX3" fmla="*/ 1959741 w 1959741"/>
                <a:gd name="connsiteY3" fmla="*/ 1959741 h 1959741"/>
                <a:gd name="connsiteX4" fmla="*/ 0 w 1959741"/>
                <a:gd name="connsiteY4" fmla="*/ 1959741 h 1959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41" h="1959741">
                  <a:moveTo>
                    <a:pt x="0" y="1959741"/>
                  </a:moveTo>
                  <a:cubicBezTo>
                    <a:pt x="1" y="1439985"/>
                    <a:pt x="206473" y="941517"/>
                    <a:pt x="573997" y="573995"/>
                  </a:cubicBezTo>
                  <a:cubicBezTo>
                    <a:pt x="941520" y="206473"/>
                    <a:pt x="1439989" y="1"/>
                    <a:pt x="1959745" y="2"/>
                  </a:cubicBezTo>
                  <a:cubicBezTo>
                    <a:pt x="1959744" y="653248"/>
                    <a:pt x="1959742" y="1306495"/>
                    <a:pt x="1959741" y="1959741"/>
                  </a:cubicBezTo>
                  <a:lnTo>
                    <a:pt x="0" y="1959741"/>
                  </a:lnTo>
                  <a:close/>
                </a:path>
              </a:pathLst>
            </a:custGeom>
            <a:solidFill>
              <a:srgbClr val="B0BC22"/>
            </a:solidFill>
            <a:scene3d>
              <a:camera prst="orthographicFront"/>
              <a:lightRig rig="threePt" dir="t"/>
            </a:scene3d>
            <a:sp3d>
              <a:bevelT/>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801580" tIns="801577" rIns="227584" bIns="227584" spcCol="1270" anchor="ctr">
              <a:normAutofit fontScale="92500" lnSpcReduction="20000"/>
            </a:bodyPr>
            <a:lstStyle/>
            <a:p>
              <a:pPr marL="365125" indent="-365125" defTabSz="1422400">
                <a:lnSpc>
                  <a:spcPct val="90000"/>
                </a:lnSpc>
                <a:spcAft>
                  <a:spcPct val="35000"/>
                </a:spcAft>
                <a:defRPr/>
              </a:pPr>
              <a:r>
                <a:rPr lang="en-AU" sz="3200" dirty="0">
                  <a:solidFill>
                    <a:prstClr val="white"/>
                  </a:solidFill>
                </a:rPr>
                <a:t>1. The Long Boom</a:t>
              </a:r>
            </a:p>
          </p:txBody>
        </p:sp>
        <p:sp>
          <p:nvSpPr>
            <p:cNvPr id="10" name="Freeform 9"/>
            <p:cNvSpPr/>
            <p:nvPr/>
          </p:nvSpPr>
          <p:spPr>
            <a:xfrm>
              <a:off x="4647761" y="1857848"/>
              <a:ext cx="1959148" cy="1959910"/>
            </a:xfrm>
            <a:custGeom>
              <a:avLst/>
              <a:gdLst>
                <a:gd name="connsiteX0" fmla="*/ 0 w 1959741"/>
                <a:gd name="connsiteY0" fmla="*/ 1959741 h 1959741"/>
                <a:gd name="connsiteX1" fmla="*/ 573997 w 1959741"/>
                <a:gd name="connsiteY1" fmla="*/ 573995 h 1959741"/>
                <a:gd name="connsiteX2" fmla="*/ 1959745 w 1959741"/>
                <a:gd name="connsiteY2" fmla="*/ 2 h 1959741"/>
                <a:gd name="connsiteX3" fmla="*/ 1959741 w 1959741"/>
                <a:gd name="connsiteY3" fmla="*/ 1959741 h 1959741"/>
                <a:gd name="connsiteX4" fmla="*/ 0 w 1959741"/>
                <a:gd name="connsiteY4" fmla="*/ 1959741 h 1959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41" h="1959741">
                  <a:moveTo>
                    <a:pt x="0" y="0"/>
                  </a:moveTo>
                  <a:cubicBezTo>
                    <a:pt x="519756" y="1"/>
                    <a:pt x="1018224" y="206473"/>
                    <a:pt x="1385746" y="573997"/>
                  </a:cubicBezTo>
                  <a:cubicBezTo>
                    <a:pt x="1753268" y="941520"/>
                    <a:pt x="1959740" y="1439989"/>
                    <a:pt x="1959739" y="1959744"/>
                  </a:cubicBezTo>
                  <a:cubicBezTo>
                    <a:pt x="1306493" y="1959743"/>
                    <a:pt x="653246" y="1959741"/>
                    <a:pt x="0" y="1959741"/>
                  </a:cubicBezTo>
                  <a:lnTo>
                    <a:pt x="0" y="0"/>
                  </a:lnTo>
                  <a:close/>
                </a:path>
              </a:pathLst>
            </a:custGeom>
            <a:solidFill>
              <a:srgbClr val="73AFB6"/>
            </a:solidFill>
            <a:scene3d>
              <a:camera prst="orthographicFront"/>
              <a:lightRig rig="threePt" dir="t"/>
            </a:scene3d>
            <a:sp3d>
              <a:bevelT/>
            </a:sp3d>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lIns="227585" tIns="801580" rIns="801576" bIns="227584" spcCol="1270" anchor="ctr">
              <a:normAutofit fontScale="92500"/>
            </a:bodyPr>
            <a:lstStyle/>
            <a:p>
              <a:pPr marL="266700" indent="-266700" defTabSz="1422400">
                <a:lnSpc>
                  <a:spcPct val="90000"/>
                </a:lnSpc>
                <a:spcAft>
                  <a:spcPct val="35000"/>
                </a:spcAft>
                <a:defRPr/>
              </a:pPr>
              <a:r>
                <a:rPr lang="en-AU" sz="3200" dirty="0">
                  <a:solidFill>
                    <a:prstClr val="white"/>
                  </a:solidFill>
                </a:rPr>
                <a:t>2. Smart Recovery</a:t>
              </a:r>
            </a:p>
          </p:txBody>
        </p:sp>
        <p:sp>
          <p:nvSpPr>
            <p:cNvPr id="11" name="Freeform 10"/>
            <p:cNvSpPr/>
            <p:nvPr/>
          </p:nvSpPr>
          <p:spPr>
            <a:xfrm rot="21600000">
              <a:off x="4647761" y="3908604"/>
              <a:ext cx="1959148" cy="1959910"/>
            </a:xfrm>
            <a:custGeom>
              <a:avLst/>
              <a:gdLst>
                <a:gd name="connsiteX0" fmla="*/ 0 w 1959741"/>
                <a:gd name="connsiteY0" fmla="*/ 1959741 h 1959741"/>
                <a:gd name="connsiteX1" fmla="*/ 573997 w 1959741"/>
                <a:gd name="connsiteY1" fmla="*/ 573995 h 1959741"/>
                <a:gd name="connsiteX2" fmla="*/ 1959745 w 1959741"/>
                <a:gd name="connsiteY2" fmla="*/ 2 h 1959741"/>
                <a:gd name="connsiteX3" fmla="*/ 1959741 w 1959741"/>
                <a:gd name="connsiteY3" fmla="*/ 1959741 h 1959741"/>
                <a:gd name="connsiteX4" fmla="*/ 0 w 1959741"/>
                <a:gd name="connsiteY4" fmla="*/ 1959741 h 1959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41" h="1959741">
                  <a:moveTo>
                    <a:pt x="1959741" y="0"/>
                  </a:moveTo>
                  <a:cubicBezTo>
                    <a:pt x="1959740" y="519756"/>
                    <a:pt x="1753268" y="1018224"/>
                    <a:pt x="1385744" y="1385746"/>
                  </a:cubicBezTo>
                  <a:cubicBezTo>
                    <a:pt x="1018221" y="1753268"/>
                    <a:pt x="519752" y="1959740"/>
                    <a:pt x="-3" y="1959739"/>
                  </a:cubicBezTo>
                  <a:cubicBezTo>
                    <a:pt x="-2" y="1306493"/>
                    <a:pt x="0" y="653246"/>
                    <a:pt x="0" y="0"/>
                  </a:cubicBezTo>
                  <a:lnTo>
                    <a:pt x="1959741" y="0"/>
                  </a:lnTo>
                  <a:close/>
                </a:path>
              </a:pathLst>
            </a:custGeom>
            <a:solidFill>
              <a:srgbClr val="005295"/>
            </a:solidFill>
            <a:scene3d>
              <a:camera prst="orthographicFront"/>
              <a:lightRig rig="threePt" dir="t"/>
            </a:scene3d>
            <a:sp3d>
              <a:bevelT/>
            </a:sp3d>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lIns="227584" tIns="227585" rIns="801581" bIns="801577" spcCol="1270" anchor="ctr">
              <a:normAutofit fontScale="92500" lnSpcReduction="20000"/>
            </a:bodyPr>
            <a:lstStyle/>
            <a:p>
              <a:pPr algn="ctr" defTabSz="1422400">
                <a:lnSpc>
                  <a:spcPct val="90000"/>
                </a:lnSpc>
                <a:spcAft>
                  <a:spcPct val="35000"/>
                </a:spcAft>
                <a:defRPr/>
              </a:pPr>
              <a:r>
                <a:rPr lang="en-AU" sz="3200" dirty="0">
                  <a:solidFill>
                    <a:prstClr val="white"/>
                  </a:solidFill>
                </a:rPr>
                <a:t>3. Terms of Trade Shock</a:t>
              </a:r>
            </a:p>
          </p:txBody>
        </p:sp>
        <p:sp>
          <p:nvSpPr>
            <p:cNvPr id="12" name="Freeform 11"/>
            <p:cNvSpPr/>
            <p:nvPr/>
          </p:nvSpPr>
          <p:spPr>
            <a:xfrm>
              <a:off x="2598037" y="3908604"/>
              <a:ext cx="1959148" cy="1959910"/>
            </a:xfrm>
            <a:custGeom>
              <a:avLst/>
              <a:gdLst>
                <a:gd name="connsiteX0" fmla="*/ 0 w 1959741"/>
                <a:gd name="connsiteY0" fmla="*/ 1959741 h 1959741"/>
                <a:gd name="connsiteX1" fmla="*/ 573997 w 1959741"/>
                <a:gd name="connsiteY1" fmla="*/ 573995 h 1959741"/>
                <a:gd name="connsiteX2" fmla="*/ 1959745 w 1959741"/>
                <a:gd name="connsiteY2" fmla="*/ 2 h 1959741"/>
                <a:gd name="connsiteX3" fmla="*/ 1959741 w 1959741"/>
                <a:gd name="connsiteY3" fmla="*/ 1959741 h 1959741"/>
                <a:gd name="connsiteX4" fmla="*/ 0 w 1959741"/>
                <a:gd name="connsiteY4" fmla="*/ 1959741 h 1959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741" h="1959741">
                  <a:moveTo>
                    <a:pt x="1959741" y="1959741"/>
                  </a:moveTo>
                  <a:cubicBezTo>
                    <a:pt x="1439985" y="1959740"/>
                    <a:pt x="941517" y="1753268"/>
                    <a:pt x="573995" y="1385744"/>
                  </a:cubicBezTo>
                  <a:cubicBezTo>
                    <a:pt x="206473" y="1018221"/>
                    <a:pt x="1" y="519752"/>
                    <a:pt x="2" y="-3"/>
                  </a:cubicBezTo>
                  <a:cubicBezTo>
                    <a:pt x="653248" y="-2"/>
                    <a:pt x="1306495" y="0"/>
                    <a:pt x="1959741" y="0"/>
                  </a:cubicBezTo>
                  <a:lnTo>
                    <a:pt x="1959741" y="1959741"/>
                  </a:lnTo>
                  <a:close/>
                </a:path>
              </a:pathLst>
            </a:custGeom>
            <a:solidFill>
              <a:srgbClr val="A40931"/>
            </a:solidFill>
            <a:scene3d>
              <a:camera prst="orthographicFront"/>
              <a:lightRig rig="threePt" dir="t"/>
            </a:scene3d>
            <a:sp3d>
              <a:bevelT/>
            </a:sp3d>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lIns="801578" tIns="216000" rIns="227584" bIns="801580" spcCol="1270" anchor="ctr">
              <a:normAutofit/>
            </a:bodyPr>
            <a:lstStyle/>
            <a:p>
              <a:pPr algn="ctr" defTabSz="1422400">
                <a:lnSpc>
                  <a:spcPct val="90000"/>
                </a:lnSpc>
                <a:spcAft>
                  <a:spcPct val="35000"/>
                </a:spcAft>
                <a:defRPr/>
              </a:pPr>
              <a:r>
                <a:rPr lang="en-AU" sz="3200" dirty="0">
                  <a:solidFill>
                    <a:prstClr val="white"/>
                  </a:solidFill>
                </a:rPr>
                <a:t>4. Ring of Fire</a:t>
              </a:r>
            </a:p>
          </p:txBody>
        </p:sp>
      </p:grpSp>
      <p:sp>
        <p:nvSpPr>
          <p:cNvPr id="13" name="Title 20"/>
          <p:cNvSpPr txBox="1">
            <a:spLocks/>
          </p:cNvSpPr>
          <p:nvPr/>
        </p:nvSpPr>
        <p:spPr>
          <a:xfrm>
            <a:off x="395536" y="188640"/>
            <a:ext cx="8229600" cy="1143000"/>
          </a:xfrm>
          <a:prstGeom prst="rect">
            <a:avLst/>
          </a:prstGeom>
        </p:spPr>
        <p:txBody>
          <a:bodyPr vert="horz" lIns="91440" tIns="45720" rIns="91440" bIns="45720" rtlCol="0" anchor="t">
            <a:normAutofit/>
          </a:bodyPr>
          <a:lstStyle/>
          <a:p>
            <a:pPr algn="ctr" defTabSz="457200">
              <a:spcBef>
                <a:spcPct val="0"/>
              </a:spcBef>
              <a:defRPr/>
            </a:pPr>
            <a:r>
              <a:rPr lang="en-AU" sz="4000" b="1" dirty="0" smtClean="0">
                <a:solidFill>
                  <a:srgbClr val="003F5F"/>
                </a:solidFill>
              </a:rPr>
              <a:t>The scenarios</a:t>
            </a:r>
            <a:endParaRPr lang="en-AU" sz="4000" b="1" dirty="0">
              <a:solidFill>
                <a:srgbClr val="003F5F"/>
              </a:solidFill>
            </a:endParaRPr>
          </a:p>
        </p:txBody>
      </p:sp>
      <p:sp>
        <p:nvSpPr>
          <p:cNvPr id="14"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fld id="{319128DC-2FBB-4E03-A8B3-F0826D9415FC}" type="slidenum">
              <a:rPr lang="en-AU">
                <a:solidFill>
                  <a:srgbClr val="000000"/>
                </a:solidFill>
              </a:rPr>
              <a:pPr/>
              <a:t>41</a:t>
            </a:fld>
            <a:endParaRPr lang="en-AU" dirty="0">
              <a:solidFill>
                <a:srgbClr val="000000"/>
              </a:solidFill>
            </a:endParaRP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a:bodyPr>
          <a:lstStyle/>
          <a:p>
            <a:pPr defTabSz="914400">
              <a:spcBef>
                <a:spcPts val="0"/>
              </a:spcBef>
              <a:defRPr/>
            </a:pPr>
            <a:r>
              <a:rPr lang="en-AU" sz="4000" dirty="0" smtClean="0">
                <a:ea typeface="+mn-ea"/>
                <a:cs typeface="Arial" charset="0"/>
              </a:rPr>
              <a:t>Comparing the scenarios</a:t>
            </a:r>
            <a:endParaRPr lang="en-AU" sz="4000" dirty="0">
              <a:ea typeface="+mn-ea"/>
              <a:cs typeface="Arial" charset="0"/>
            </a:endParaRPr>
          </a:p>
        </p:txBody>
      </p:sp>
      <p:graphicFrame>
        <p:nvGraphicFramePr>
          <p:cNvPr id="5" name="Diagram 4"/>
          <p:cNvGraphicFramePr/>
          <p:nvPr/>
        </p:nvGraphicFramePr>
        <p:xfrm>
          <a:off x="251520" y="1052736"/>
          <a:ext cx="889248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fld id="{319128DC-2FBB-4E03-A8B3-F0826D9415FC}" type="slidenum">
              <a:rPr lang="en-AU">
                <a:solidFill>
                  <a:srgbClr val="000000"/>
                </a:solidFill>
              </a:rPr>
              <a:pPr/>
              <a:t>42</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ChangeArrowheads="1"/>
          </p:cNvSpPr>
          <p:nvPr/>
        </p:nvSpPr>
        <p:spPr bwMode="auto">
          <a:xfrm>
            <a:off x="612775" y="260350"/>
            <a:ext cx="7918450" cy="646113"/>
          </a:xfrm>
          <a:prstGeom prst="rect">
            <a:avLst/>
          </a:prstGeom>
          <a:noFill/>
          <a:ln w="9525">
            <a:noFill/>
            <a:miter lim="800000"/>
            <a:headEnd/>
            <a:tailEnd/>
          </a:ln>
        </p:spPr>
        <p:txBody>
          <a:bodyPr>
            <a:spAutoFit/>
          </a:bodyPr>
          <a:lstStyle/>
          <a:p>
            <a:pPr algn="ctr"/>
            <a:r>
              <a:rPr lang="en-AU" sz="3600" b="1">
                <a:solidFill>
                  <a:srgbClr val="003F54"/>
                </a:solidFill>
              </a:rPr>
              <a:t>Projected employment growth</a:t>
            </a:r>
          </a:p>
        </p:txBody>
      </p:sp>
      <p:sp>
        <p:nvSpPr>
          <p:cNvPr id="25603" name="Rectangle 6"/>
          <p:cNvSpPr>
            <a:spLocks noChangeArrowheads="1"/>
          </p:cNvSpPr>
          <p:nvPr/>
        </p:nvSpPr>
        <p:spPr bwMode="auto">
          <a:xfrm>
            <a:off x="4140200" y="6410325"/>
            <a:ext cx="2246313" cy="246063"/>
          </a:xfrm>
          <a:prstGeom prst="rect">
            <a:avLst/>
          </a:prstGeom>
          <a:noFill/>
          <a:ln w="9525">
            <a:noFill/>
            <a:miter lim="800000"/>
            <a:headEnd/>
            <a:tailEnd/>
          </a:ln>
        </p:spPr>
        <p:txBody>
          <a:bodyPr wrap="none">
            <a:spAutoFit/>
          </a:bodyPr>
          <a:lstStyle/>
          <a:p>
            <a:pPr eaLnBrk="0" hangingPunct="0">
              <a:tabLst>
                <a:tab pos="269875" algn="l"/>
              </a:tabLst>
              <a:defRPr/>
            </a:pPr>
            <a:r>
              <a:rPr lang="en-AU" sz="1000" b="1" dirty="0">
                <a:solidFill>
                  <a:prstClr val="black"/>
                </a:solidFill>
                <a:cs typeface="Times New Roman" pitchFamily="18" charset="0"/>
              </a:rPr>
              <a:t>Source: </a:t>
            </a:r>
            <a:r>
              <a:rPr lang="en-AU" sz="1000" dirty="0">
                <a:solidFill>
                  <a:prstClr val="black"/>
                </a:solidFill>
                <a:cs typeface="Times New Roman" pitchFamily="18" charset="0"/>
              </a:rPr>
              <a:t>ABS, Deloitte Access Economics</a:t>
            </a:r>
            <a:endParaRPr lang="en-AU" sz="1000" dirty="0">
              <a:solidFill>
                <a:prstClr val="black"/>
              </a:solidFill>
            </a:endParaRPr>
          </a:p>
        </p:txBody>
      </p:sp>
      <p:sp>
        <p:nvSpPr>
          <p:cNvPr id="25605" name="TextBox 7"/>
          <p:cNvSpPr txBox="1">
            <a:spLocks noChangeArrowheads="1"/>
          </p:cNvSpPr>
          <p:nvPr/>
        </p:nvSpPr>
        <p:spPr bwMode="auto">
          <a:xfrm>
            <a:off x="971550" y="1052513"/>
            <a:ext cx="7715250" cy="5078412"/>
          </a:xfrm>
          <a:prstGeom prst="rect">
            <a:avLst/>
          </a:prstGeom>
          <a:noFill/>
          <a:ln w="9525">
            <a:noFill/>
            <a:miter lim="800000"/>
            <a:headEnd/>
            <a:tailEnd/>
          </a:ln>
        </p:spPr>
        <p:txBody>
          <a:bodyPr>
            <a:spAutoFit/>
          </a:bodyPr>
          <a:lstStyle/>
          <a:p>
            <a:pPr marL="896938" indent="-534988">
              <a:spcBef>
                <a:spcPct val="20000"/>
              </a:spcBef>
              <a:spcAft>
                <a:spcPts val="600"/>
              </a:spcAft>
              <a:buClr>
                <a:srgbClr val="1C5A76"/>
              </a:buClr>
              <a:buFont typeface="Arial" pitchFamily="34" charset="0"/>
              <a:buChar char="•"/>
              <a:defRPr/>
            </a:pPr>
            <a:r>
              <a:rPr lang="en-AU" sz="2000" dirty="0">
                <a:solidFill>
                  <a:prstClr val="black"/>
                </a:solidFill>
              </a:rPr>
              <a:t>In May 2012, Australian workforce approx 11.5M</a:t>
            </a:r>
          </a:p>
          <a:p>
            <a:pPr marL="896938" indent="-534988">
              <a:spcBef>
                <a:spcPct val="20000"/>
              </a:spcBef>
              <a:spcAft>
                <a:spcPts val="600"/>
              </a:spcAft>
              <a:buClr>
                <a:srgbClr val="1C5A76"/>
              </a:buClr>
              <a:buFont typeface="Arial" pitchFamily="34" charset="0"/>
              <a:buChar char="•"/>
              <a:defRPr/>
            </a:pPr>
            <a:r>
              <a:rPr lang="en-AU" sz="2000" dirty="0">
                <a:solidFill>
                  <a:prstClr val="black"/>
                </a:solidFill>
              </a:rPr>
              <a:t>Projected workforce size in 2025 is between:</a:t>
            </a:r>
          </a:p>
          <a:p>
            <a:pPr marL="1200150" lvl="2" indent="-285750">
              <a:spcBef>
                <a:spcPct val="20000"/>
              </a:spcBef>
              <a:buClr>
                <a:srgbClr val="1C5A76"/>
              </a:buClr>
              <a:buFont typeface="Arial" charset="0"/>
              <a:buChar char="–"/>
              <a:defRPr/>
            </a:pPr>
            <a:r>
              <a:rPr lang="en-AU" sz="2000" dirty="0">
                <a:solidFill>
                  <a:prstClr val="black"/>
                </a:solidFill>
              </a:rPr>
              <a:t>12.7M in Ring of Fire (lowest growth scenario) and</a:t>
            </a:r>
          </a:p>
          <a:p>
            <a:pPr marL="1200150" lvl="2" indent="-285750">
              <a:spcBef>
                <a:spcPct val="20000"/>
              </a:spcBef>
              <a:buClr>
                <a:srgbClr val="1C5A76"/>
              </a:buClr>
              <a:buFont typeface="Arial" charset="0"/>
              <a:buChar char="–"/>
              <a:defRPr/>
            </a:pPr>
            <a:r>
              <a:rPr lang="en-AU" sz="2000" dirty="0">
                <a:solidFill>
                  <a:prstClr val="black"/>
                </a:solidFill>
              </a:rPr>
              <a:t>15.1M in Long Boom (highest growth scenario)</a:t>
            </a:r>
          </a:p>
          <a:p>
            <a:pPr marL="896938" indent="-534988">
              <a:spcBef>
                <a:spcPct val="20000"/>
              </a:spcBef>
              <a:spcAft>
                <a:spcPts val="600"/>
              </a:spcAft>
              <a:buClr>
                <a:srgbClr val="003F5F"/>
              </a:buClr>
              <a:buFont typeface="Arial" pitchFamily="34" charset="0"/>
              <a:buChar char="•"/>
              <a:defRPr/>
            </a:pPr>
            <a:r>
              <a:rPr lang="en-AU" sz="2000" dirty="0">
                <a:solidFill>
                  <a:prstClr val="black"/>
                </a:solidFill>
              </a:rPr>
              <a:t>Projected job openings (new and replacement jobs) in 2025:</a:t>
            </a:r>
          </a:p>
          <a:p>
            <a:pPr marL="1200150" lvl="2" indent="-285750">
              <a:spcBef>
                <a:spcPct val="20000"/>
              </a:spcBef>
              <a:buClr>
                <a:srgbClr val="1C5A76"/>
              </a:buClr>
              <a:buFont typeface="Arial" charset="0"/>
              <a:buChar char="–"/>
              <a:defRPr/>
            </a:pPr>
            <a:r>
              <a:rPr lang="en-AU" sz="2000" dirty="0">
                <a:solidFill>
                  <a:prstClr val="black"/>
                </a:solidFill>
              </a:rPr>
              <a:t>4.3M in Ring of Fire to</a:t>
            </a:r>
          </a:p>
          <a:p>
            <a:pPr marL="1200150" lvl="2" indent="-285750">
              <a:spcBef>
                <a:spcPct val="20000"/>
              </a:spcBef>
              <a:buClr>
                <a:srgbClr val="1C5A76"/>
              </a:buClr>
              <a:buFont typeface="Arial" charset="0"/>
              <a:buChar char="–"/>
              <a:defRPr/>
            </a:pPr>
            <a:r>
              <a:rPr lang="en-AU" sz="2000" dirty="0">
                <a:solidFill>
                  <a:prstClr val="black"/>
                </a:solidFill>
              </a:rPr>
              <a:t>6.4M in Long Boom </a:t>
            </a:r>
          </a:p>
          <a:p>
            <a:pPr marL="896938" indent="-534988">
              <a:spcBef>
                <a:spcPct val="20000"/>
              </a:spcBef>
              <a:spcAft>
                <a:spcPts val="600"/>
              </a:spcAft>
              <a:buClr>
                <a:srgbClr val="003F5F"/>
              </a:buClr>
              <a:buFont typeface="Arial" pitchFamily="34" charset="0"/>
              <a:buChar char="•"/>
              <a:defRPr/>
            </a:pPr>
            <a:r>
              <a:rPr lang="en-AU" sz="2000" dirty="0">
                <a:solidFill>
                  <a:prstClr val="black"/>
                </a:solidFill>
              </a:rPr>
              <a:t>Highest growth occupations (all scenarios) </a:t>
            </a:r>
          </a:p>
          <a:p>
            <a:pPr marL="1200150" lvl="2" indent="-285750">
              <a:spcBef>
                <a:spcPct val="20000"/>
              </a:spcBef>
              <a:buClr>
                <a:srgbClr val="1C5A76"/>
              </a:buClr>
              <a:buFont typeface="Arial" charset="0"/>
              <a:buChar char="–"/>
              <a:defRPr/>
            </a:pPr>
            <a:r>
              <a:rPr lang="en-AU" sz="2000" dirty="0">
                <a:solidFill>
                  <a:prstClr val="black"/>
                </a:solidFill>
              </a:rPr>
              <a:t>Professionals</a:t>
            </a:r>
          </a:p>
          <a:p>
            <a:pPr marL="1200150" lvl="2" indent="-285750">
              <a:spcBef>
                <a:spcPct val="20000"/>
              </a:spcBef>
              <a:buClr>
                <a:srgbClr val="1C5A76"/>
              </a:buClr>
              <a:buFont typeface="Arial" charset="0"/>
              <a:buChar char="–"/>
              <a:defRPr/>
            </a:pPr>
            <a:r>
              <a:rPr lang="en-AU" sz="2000" dirty="0">
                <a:solidFill>
                  <a:prstClr val="black"/>
                </a:solidFill>
              </a:rPr>
              <a:t>Community &amp; personal service workers</a:t>
            </a:r>
          </a:p>
          <a:p>
            <a:pPr marL="1200150" lvl="2" indent="-285750">
              <a:spcBef>
                <a:spcPct val="20000"/>
              </a:spcBef>
              <a:buClr>
                <a:srgbClr val="1C5A76"/>
              </a:buClr>
              <a:buFont typeface="Arial" charset="0"/>
              <a:buChar char="–"/>
              <a:defRPr/>
            </a:pPr>
            <a:r>
              <a:rPr lang="en-AU" sz="2000" dirty="0">
                <a:solidFill>
                  <a:prstClr val="black"/>
                </a:solidFill>
              </a:rPr>
              <a:t>Managers</a:t>
            </a:r>
          </a:p>
          <a:p>
            <a:pPr marL="896938" indent="-534988">
              <a:spcBef>
                <a:spcPct val="20000"/>
              </a:spcBef>
              <a:spcAft>
                <a:spcPts val="600"/>
              </a:spcAft>
              <a:buClr>
                <a:srgbClr val="003F5F"/>
              </a:buClr>
              <a:buFont typeface="Arial" pitchFamily="34" charset="0"/>
              <a:buChar char="•"/>
              <a:defRPr/>
            </a:pPr>
            <a:r>
              <a:rPr lang="en-AU" sz="2000" dirty="0">
                <a:solidFill>
                  <a:prstClr val="black"/>
                </a:solidFill>
              </a:rPr>
              <a:t>Health care and social assistance strongest employment growth in all scenarios</a:t>
            </a:r>
          </a:p>
        </p:txBody>
      </p:sp>
      <p:sp>
        <p:nvSpPr>
          <p:cNvPr id="70661"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fld id="{319128DC-2FBB-4E03-A8B3-F0826D9415FC}" type="slidenum">
              <a:rPr lang="en-AU">
                <a:solidFill>
                  <a:srgbClr val="000000"/>
                </a:solidFill>
              </a:rPr>
              <a:pPr/>
              <a:t>43</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Autofit/>
          </a:bodyPr>
          <a:lstStyle/>
          <a:p>
            <a:pPr algn="ctr"/>
            <a:r>
              <a:rPr lang="en-AU" sz="4000" dirty="0" smtClean="0">
                <a:latin typeface="+mn-lt"/>
                <a:ea typeface="+mn-ea"/>
                <a:cs typeface="Arial" charset="0"/>
              </a:rPr>
              <a:t>Projected occupational employment growth by scenario</a:t>
            </a:r>
            <a:endParaRPr lang="en-AU" sz="4000" dirty="0">
              <a:latin typeface="+mn-lt"/>
              <a:ea typeface="+mn-ea"/>
              <a:cs typeface="Arial" charset="0"/>
            </a:endParaRPr>
          </a:p>
        </p:txBody>
      </p:sp>
      <p:graphicFrame>
        <p:nvGraphicFramePr>
          <p:cNvPr id="5" name="Content Placeholder 4"/>
          <p:cNvGraphicFramePr>
            <a:graphicFrameLocks noGrp="1"/>
          </p:cNvGraphicFramePr>
          <p:nvPr>
            <p:ph idx="1"/>
          </p:nvPr>
        </p:nvGraphicFramePr>
        <p:xfrm>
          <a:off x="755576" y="1628800"/>
          <a:ext cx="7560840" cy="4749656"/>
        </p:xfrm>
        <a:graphic>
          <a:graphicData uri="http://schemas.openxmlformats.org/drawingml/2006/table">
            <a:tbl>
              <a:tblPr firstRow="1" bandRow="1">
                <a:tableStyleId>{5C22544A-7EE6-4342-B048-85BDC9FD1C3A}</a:tableStyleId>
              </a:tblPr>
              <a:tblGrid>
                <a:gridCol w="2520281"/>
                <a:gridCol w="1296144"/>
                <a:gridCol w="1152128"/>
                <a:gridCol w="1656184"/>
                <a:gridCol w="936103"/>
              </a:tblGrid>
              <a:tr h="551458">
                <a:tc>
                  <a:txBody>
                    <a:bodyPr/>
                    <a:lstStyle/>
                    <a:p>
                      <a:r>
                        <a:rPr lang="en-AU" dirty="0" smtClean="0"/>
                        <a:t>Average annual growth</a:t>
                      </a:r>
                      <a:endParaRPr lang="en-AU" dirty="0"/>
                    </a:p>
                  </a:txBody>
                  <a:tcPr/>
                </a:tc>
                <a:tc>
                  <a:txBody>
                    <a:bodyPr/>
                    <a:lstStyle/>
                    <a:p>
                      <a:r>
                        <a:rPr lang="en-AU" dirty="0" smtClean="0"/>
                        <a:t>Long Boom</a:t>
                      </a:r>
                      <a:endParaRPr lang="en-AU" dirty="0"/>
                    </a:p>
                  </a:txBody>
                  <a:tcPr/>
                </a:tc>
                <a:tc>
                  <a:txBody>
                    <a:bodyPr/>
                    <a:lstStyle/>
                    <a:p>
                      <a:r>
                        <a:rPr lang="en-AU" dirty="0" smtClean="0"/>
                        <a:t>Smart Recovery</a:t>
                      </a:r>
                      <a:endParaRPr lang="en-AU" dirty="0"/>
                    </a:p>
                  </a:txBody>
                  <a:tcPr/>
                </a:tc>
                <a:tc>
                  <a:txBody>
                    <a:bodyPr/>
                    <a:lstStyle/>
                    <a:p>
                      <a:r>
                        <a:rPr lang="en-AU" dirty="0" smtClean="0"/>
                        <a:t>Terms of Trade Shock</a:t>
                      </a:r>
                      <a:endParaRPr lang="en-AU" dirty="0"/>
                    </a:p>
                  </a:txBody>
                  <a:tcPr/>
                </a:tc>
                <a:tc>
                  <a:txBody>
                    <a:bodyPr/>
                    <a:lstStyle/>
                    <a:p>
                      <a:r>
                        <a:rPr lang="en-AU" dirty="0" smtClean="0"/>
                        <a:t>Ring of Fire</a:t>
                      </a:r>
                      <a:endParaRPr lang="en-AU" dirty="0"/>
                    </a:p>
                  </a:txBody>
                  <a:tcPr/>
                </a:tc>
              </a:tr>
              <a:tr h="434608">
                <a:tc>
                  <a:txBody>
                    <a:bodyPr/>
                    <a:lstStyle/>
                    <a:p>
                      <a:r>
                        <a:rPr lang="en-AU" dirty="0" smtClean="0"/>
                        <a:t>Managers</a:t>
                      </a:r>
                      <a:endParaRPr lang="en-AU" dirty="0"/>
                    </a:p>
                  </a:txBody>
                  <a:tcPr/>
                </a:tc>
                <a:tc>
                  <a:txBody>
                    <a:bodyPr/>
                    <a:lstStyle/>
                    <a:p>
                      <a:r>
                        <a:rPr lang="en-AU" dirty="0" smtClean="0"/>
                        <a:t>2.5%</a:t>
                      </a:r>
                      <a:endParaRPr lang="en-AU" dirty="0"/>
                    </a:p>
                  </a:txBody>
                  <a:tcPr/>
                </a:tc>
                <a:tc>
                  <a:txBody>
                    <a:bodyPr/>
                    <a:lstStyle/>
                    <a:p>
                      <a:r>
                        <a:rPr lang="en-AU" dirty="0" smtClean="0"/>
                        <a:t>2.0%</a:t>
                      </a:r>
                      <a:endParaRPr lang="en-AU" dirty="0"/>
                    </a:p>
                  </a:txBody>
                  <a:tcPr/>
                </a:tc>
                <a:tc>
                  <a:txBody>
                    <a:bodyPr/>
                    <a:lstStyle/>
                    <a:p>
                      <a:r>
                        <a:rPr lang="en-AU" dirty="0" smtClean="0"/>
                        <a:t>2.0%</a:t>
                      </a:r>
                      <a:endParaRPr lang="en-AU" dirty="0"/>
                    </a:p>
                  </a:txBody>
                  <a:tcPr/>
                </a:tc>
                <a:tc>
                  <a:txBody>
                    <a:bodyPr/>
                    <a:lstStyle/>
                    <a:p>
                      <a:r>
                        <a:rPr lang="en-AU" dirty="0" smtClean="0"/>
                        <a:t>1.3%</a:t>
                      </a:r>
                      <a:endParaRPr lang="en-AU" dirty="0"/>
                    </a:p>
                  </a:txBody>
                  <a:tcPr/>
                </a:tc>
              </a:tr>
              <a:tr h="315119">
                <a:tc>
                  <a:txBody>
                    <a:bodyPr/>
                    <a:lstStyle/>
                    <a:p>
                      <a:r>
                        <a:rPr lang="en-AU" dirty="0" smtClean="0"/>
                        <a:t>Professionals</a:t>
                      </a:r>
                      <a:endParaRPr lang="en-AU" dirty="0"/>
                    </a:p>
                  </a:txBody>
                  <a:tcPr/>
                </a:tc>
                <a:tc>
                  <a:txBody>
                    <a:bodyPr/>
                    <a:lstStyle/>
                    <a:p>
                      <a:r>
                        <a:rPr lang="en-AU" dirty="0" smtClean="0"/>
                        <a:t>3.1%</a:t>
                      </a:r>
                      <a:endParaRPr lang="en-AU" dirty="0"/>
                    </a:p>
                  </a:txBody>
                  <a:tcPr/>
                </a:tc>
                <a:tc>
                  <a:txBody>
                    <a:bodyPr/>
                    <a:lstStyle/>
                    <a:p>
                      <a:r>
                        <a:rPr lang="en-AU" dirty="0" smtClean="0"/>
                        <a:t>2.6%</a:t>
                      </a:r>
                      <a:endParaRPr lang="en-AU" dirty="0"/>
                    </a:p>
                  </a:txBody>
                  <a:tcPr/>
                </a:tc>
                <a:tc>
                  <a:txBody>
                    <a:bodyPr/>
                    <a:lstStyle/>
                    <a:p>
                      <a:r>
                        <a:rPr lang="en-AU" dirty="0" smtClean="0"/>
                        <a:t>2.7%</a:t>
                      </a:r>
                      <a:endParaRPr lang="en-AU" dirty="0"/>
                    </a:p>
                  </a:txBody>
                  <a:tcPr/>
                </a:tc>
                <a:tc>
                  <a:txBody>
                    <a:bodyPr/>
                    <a:lstStyle/>
                    <a:p>
                      <a:r>
                        <a:rPr lang="en-AU" dirty="0" smtClean="0"/>
                        <a:t>1.6%</a:t>
                      </a:r>
                      <a:endParaRPr lang="en-AU" dirty="0"/>
                    </a:p>
                  </a:txBody>
                  <a:tcPr/>
                </a:tc>
              </a:tr>
              <a:tr h="551458">
                <a:tc>
                  <a:txBody>
                    <a:bodyPr/>
                    <a:lstStyle/>
                    <a:p>
                      <a:r>
                        <a:rPr lang="en-AU" dirty="0" smtClean="0"/>
                        <a:t>Technicians</a:t>
                      </a:r>
                      <a:r>
                        <a:rPr lang="en-AU" baseline="0" dirty="0" smtClean="0"/>
                        <a:t> &amp; trade workers</a:t>
                      </a:r>
                      <a:endParaRPr lang="en-AU" dirty="0"/>
                    </a:p>
                  </a:txBody>
                  <a:tcPr/>
                </a:tc>
                <a:tc>
                  <a:txBody>
                    <a:bodyPr/>
                    <a:lstStyle/>
                    <a:p>
                      <a:r>
                        <a:rPr lang="en-AU" dirty="0" smtClean="0"/>
                        <a:t>1.3%</a:t>
                      </a:r>
                      <a:endParaRPr lang="en-AU" dirty="0"/>
                    </a:p>
                  </a:txBody>
                  <a:tcPr/>
                </a:tc>
                <a:tc>
                  <a:txBody>
                    <a:bodyPr/>
                    <a:lstStyle/>
                    <a:p>
                      <a:r>
                        <a:rPr lang="en-AU" dirty="0" smtClean="0"/>
                        <a:t>0.9%</a:t>
                      </a:r>
                      <a:endParaRPr lang="en-AU" dirty="0"/>
                    </a:p>
                  </a:txBody>
                  <a:tcPr/>
                </a:tc>
                <a:tc>
                  <a:txBody>
                    <a:bodyPr/>
                    <a:lstStyle/>
                    <a:p>
                      <a:r>
                        <a:rPr lang="en-AU" dirty="0" smtClean="0"/>
                        <a:t>0.5%</a:t>
                      </a:r>
                      <a:endParaRPr lang="en-AU" dirty="0"/>
                    </a:p>
                  </a:txBody>
                  <a:tcPr/>
                </a:tc>
                <a:tc>
                  <a:txBody>
                    <a:bodyPr/>
                    <a:lstStyle/>
                    <a:p>
                      <a:r>
                        <a:rPr lang="en-AU" dirty="0" smtClean="0"/>
                        <a:t>0.2%</a:t>
                      </a:r>
                      <a:endParaRPr lang="en-AU" dirty="0"/>
                    </a:p>
                  </a:txBody>
                  <a:tcPr/>
                </a:tc>
              </a:tr>
              <a:tr h="647184">
                <a:tc>
                  <a:txBody>
                    <a:bodyPr/>
                    <a:lstStyle/>
                    <a:p>
                      <a:r>
                        <a:rPr lang="en-AU" dirty="0" smtClean="0"/>
                        <a:t>Community &amp; personal service workers</a:t>
                      </a:r>
                      <a:endParaRPr lang="en-AU" dirty="0"/>
                    </a:p>
                  </a:txBody>
                  <a:tcPr/>
                </a:tc>
                <a:tc>
                  <a:txBody>
                    <a:bodyPr/>
                    <a:lstStyle/>
                    <a:p>
                      <a:r>
                        <a:rPr lang="en-AU" dirty="0" smtClean="0"/>
                        <a:t>2.9%</a:t>
                      </a:r>
                      <a:endParaRPr lang="en-AU" dirty="0"/>
                    </a:p>
                  </a:txBody>
                  <a:tcPr/>
                </a:tc>
                <a:tc>
                  <a:txBody>
                    <a:bodyPr/>
                    <a:lstStyle/>
                    <a:p>
                      <a:r>
                        <a:rPr lang="en-AU" dirty="0" smtClean="0"/>
                        <a:t>2.4%</a:t>
                      </a:r>
                      <a:endParaRPr lang="en-AU" dirty="0"/>
                    </a:p>
                  </a:txBody>
                  <a:tcPr/>
                </a:tc>
                <a:tc>
                  <a:txBody>
                    <a:bodyPr/>
                    <a:lstStyle/>
                    <a:p>
                      <a:r>
                        <a:rPr lang="en-AU" dirty="0" smtClean="0"/>
                        <a:t>2.9%</a:t>
                      </a:r>
                      <a:endParaRPr lang="en-AU" dirty="0"/>
                    </a:p>
                  </a:txBody>
                  <a:tcPr/>
                </a:tc>
                <a:tc>
                  <a:txBody>
                    <a:bodyPr/>
                    <a:lstStyle/>
                    <a:p>
                      <a:r>
                        <a:rPr lang="en-AU" dirty="0" smtClean="0"/>
                        <a:t>1.6%</a:t>
                      </a:r>
                      <a:endParaRPr lang="en-AU" dirty="0"/>
                    </a:p>
                  </a:txBody>
                  <a:tcPr/>
                </a:tc>
              </a:tr>
              <a:tr h="648072">
                <a:tc>
                  <a:txBody>
                    <a:bodyPr/>
                    <a:lstStyle/>
                    <a:p>
                      <a:r>
                        <a:rPr lang="en-AU" dirty="0" smtClean="0"/>
                        <a:t>Clerical &amp; administrative</a:t>
                      </a:r>
                      <a:r>
                        <a:rPr lang="en-AU" baseline="0" dirty="0" smtClean="0"/>
                        <a:t> workers</a:t>
                      </a:r>
                      <a:endParaRPr lang="en-AU" dirty="0"/>
                    </a:p>
                  </a:txBody>
                  <a:tcPr/>
                </a:tc>
                <a:tc>
                  <a:txBody>
                    <a:bodyPr/>
                    <a:lstStyle/>
                    <a:p>
                      <a:r>
                        <a:rPr lang="en-AU" dirty="0" smtClean="0"/>
                        <a:t>1.4%</a:t>
                      </a:r>
                      <a:endParaRPr lang="en-AU" dirty="0"/>
                    </a:p>
                  </a:txBody>
                  <a:tcPr/>
                </a:tc>
                <a:tc>
                  <a:txBody>
                    <a:bodyPr/>
                    <a:lstStyle/>
                    <a:p>
                      <a:r>
                        <a:rPr lang="en-AU" dirty="0" smtClean="0"/>
                        <a:t>0.9%</a:t>
                      </a:r>
                      <a:endParaRPr lang="en-AU" dirty="0"/>
                    </a:p>
                  </a:txBody>
                  <a:tcPr/>
                </a:tc>
                <a:tc>
                  <a:txBody>
                    <a:bodyPr/>
                    <a:lstStyle/>
                    <a:p>
                      <a:r>
                        <a:rPr lang="en-AU" dirty="0" smtClean="0"/>
                        <a:t>1.0%</a:t>
                      </a:r>
                      <a:endParaRPr lang="en-AU" dirty="0"/>
                    </a:p>
                  </a:txBody>
                  <a:tcPr/>
                </a:tc>
                <a:tc>
                  <a:txBody>
                    <a:bodyPr/>
                    <a:lstStyle/>
                    <a:p>
                      <a:r>
                        <a:rPr lang="en-AU" dirty="0" smtClean="0"/>
                        <a:t>0.1%</a:t>
                      </a:r>
                      <a:endParaRPr lang="en-AU" dirty="0"/>
                    </a:p>
                  </a:txBody>
                  <a:tcPr/>
                </a:tc>
              </a:tr>
              <a:tr h="315119">
                <a:tc>
                  <a:txBody>
                    <a:bodyPr/>
                    <a:lstStyle/>
                    <a:p>
                      <a:r>
                        <a:rPr lang="en-AU" dirty="0" smtClean="0"/>
                        <a:t>Sales workers</a:t>
                      </a:r>
                      <a:endParaRPr lang="en-AU" dirty="0"/>
                    </a:p>
                  </a:txBody>
                  <a:tcPr/>
                </a:tc>
                <a:tc>
                  <a:txBody>
                    <a:bodyPr/>
                    <a:lstStyle/>
                    <a:p>
                      <a:r>
                        <a:rPr lang="en-AU" dirty="0" smtClean="0"/>
                        <a:t>1.2%</a:t>
                      </a:r>
                      <a:endParaRPr lang="en-AU" dirty="0"/>
                    </a:p>
                  </a:txBody>
                  <a:tcPr/>
                </a:tc>
                <a:tc>
                  <a:txBody>
                    <a:bodyPr/>
                    <a:lstStyle/>
                    <a:p>
                      <a:r>
                        <a:rPr lang="en-AU" dirty="0" smtClean="0"/>
                        <a:t>1.0%</a:t>
                      </a:r>
                      <a:endParaRPr lang="en-AU" dirty="0"/>
                    </a:p>
                  </a:txBody>
                  <a:tcPr/>
                </a:tc>
                <a:tc>
                  <a:txBody>
                    <a:bodyPr/>
                    <a:lstStyle/>
                    <a:p>
                      <a:r>
                        <a:rPr lang="en-AU" dirty="0" smtClean="0"/>
                        <a:t>1.1%</a:t>
                      </a:r>
                      <a:endParaRPr lang="en-AU" dirty="0"/>
                    </a:p>
                  </a:txBody>
                  <a:tcPr/>
                </a:tc>
                <a:tc>
                  <a:txBody>
                    <a:bodyPr/>
                    <a:lstStyle/>
                    <a:p>
                      <a:r>
                        <a:rPr lang="en-AU" dirty="0" smtClean="0"/>
                        <a:t>0.3%</a:t>
                      </a:r>
                      <a:endParaRPr lang="en-AU" dirty="0"/>
                    </a:p>
                  </a:txBody>
                  <a:tcPr/>
                </a:tc>
              </a:tr>
              <a:tr h="642352">
                <a:tc>
                  <a:txBody>
                    <a:bodyPr/>
                    <a:lstStyle/>
                    <a:p>
                      <a:r>
                        <a:rPr lang="en-AU" dirty="0" smtClean="0"/>
                        <a:t>Machinery operators &amp; drivers</a:t>
                      </a:r>
                      <a:endParaRPr lang="en-AU" dirty="0"/>
                    </a:p>
                  </a:txBody>
                  <a:tcPr/>
                </a:tc>
                <a:tc>
                  <a:txBody>
                    <a:bodyPr/>
                    <a:lstStyle/>
                    <a:p>
                      <a:r>
                        <a:rPr lang="en-AU" dirty="0" smtClean="0"/>
                        <a:t>0.9%</a:t>
                      </a:r>
                      <a:endParaRPr lang="en-AU" dirty="0"/>
                    </a:p>
                  </a:txBody>
                  <a:tcPr/>
                </a:tc>
                <a:tc>
                  <a:txBody>
                    <a:bodyPr/>
                    <a:lstStyle/>
                    <a:p>
                      <a:r>
                        <a:rPr lang="en-AU" dirty="0" smtClean="0"/>
                        <a:t>0.3%</a:t>
                      </a:r>
                      <a:endParaRPr lang="en-AU" dirty="0"/>
                    </a:p>
                  </a:txBody>
                  <a:tcPr/>
                </a:tc>
                <a:tc>
                  <a:txBody>
                    <a:bodyPr/>
                    <a:lstStyle/>
                    <a:p>
                      <a:r>
                        <a:rPr lang="en-AU" dirty="0" smtClean="0"/>
                        <a:t>0.3%</a:t>
                      </a:r>
                      <a:endParaRPr lang="en-AU" dirty="0"/>
                    </a:p>
                  </a:txBody>
                  <a:tcPr/>
                </a:tc>
                <a:tc>
                  <a:txBody>
                    <a:bodyPr/>
                    <a:lstStyle/>
                    <a:p>
                      <a:r>
                        <a:rPr lang="en-AU" dirty="0" smtClean="0"/>
                        <a:t>-0.2%</a:t>
                      </a:r>
                      <a:endParaRPr lang="en-AU" dirty="0"/>
                    </a:p>
                  </a:txBody>
                  <a:tcPr/>
                </a:tc>
              </a:tr>
              <a:tr h="315119">
                <a:tc>
                  <a:txBody>
                    <a:bodyPr/>
                    <a:lstStyle/>
                    <a:p>
                      <a:r>
                        <a:rPr lang="en-AU" dirty="0" smtClean="0"/>
                        <a:t>Labourers</a:t>
                      </a:r>
                      <a:endParaRPr lang="en-AU" dirty="0"/>
                    </a:p>
                  </a:txBody>
                  <a:tcPr/>
                </a:tc>
                <a:tc>
                  <a:txBody>
                    <a:bodyPr/>
                    <a:lstStyle/>
                    <a:p>
                      <a:r>
                        <a:rPr lang="en-AU" dirty="0" smtClean="0"/>
                        <a:t>1.0%</a:t>
                      </a:r>
                      <a:endParaRPr lang="en-AU" dirty="0"/>
                    </a:p>
                  </a:txBody>
                  <a:tcPr/>
                </a:tc>
                <a:tc>
                  <a:txBody>
                    <a:bodyPr/>
                    <a:lstStyle/>
                    <a:p>
                      <a:r>
                        <a:rPr lang="en-AU" dirty="0" smtClean="0"/>
                        <a:t>0.6%</a:t>
                      </a:r>
                      <a:endParaRPr lang="en-AU" dirty="0"/>
                    </a:p>
                  </a:txBody>
                  <a:tcPr/>
                </a:tc>
                <a:tc>
                  <a:txBody>
                    <a:bodyPr/>
                    <a:lstStyle/>
                    <a:p>
                      <a:r>
                        <a:rPr lang="en-AU" dirty="0" smtClean="0"/>
                        <a:t>0.5%</a:t>
                      </a:r>
                      <a:endParaRPr lang="en-AU" dirty="0"/>
                    </a:p>
                  </a:txBody>
                  <a:tcPr/>
                </a:tc>
                <a:tc>
                  <a:txBody>
                    <a:bodyPr/>
                    <a:lstStyle/>
                    <a:p>
                      <a:r>
                        <a:rPr lang="en-AU" dirty="0" smtClean="0"/>
                        <a:t>-0.1%</a:t>
                      </a:r>
                      <a:endParaRPr lang="en-AU" dirty="0"/>
                    </a:p>
                  </a:txBody>
                  <a:tcPr/>
                </a:tc>
              </a:tr>
            </a:tbl>
          </a:graphicData>
        </a:graphic>
      </p:graphicFrame>
      <p:sp>
        <p:nvSpPr>
          <p:cNvPr id="4"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fld id="{319128DC-2FBB-4E03-A8B3-F0826D9415FC}" type="slidenum">
              <a:rPr lang="en-AU">
                <a:solidFill>
                  <a:srgbClr val="000000"/>
                </a:solidFill>
              </a:rPr>
              <a:pPr/>
              <a:t>44</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11"/>
          <p:cNvSpPr>
            <a:spLocks noChangeArrowheads="1"/>
          </p:cNvSpPr>
          <p:nvPr/>
        </p:nvSpPr>
        <p:spPr bwMode="auto">
          <a:xfrm>
            <a:off x="879137" y="404664"/>
            <a:ext cx="7306360" cy="707886"/>
          </a:xfrm>
          <a:prstGeom prst="rect">
            <a:avLst/>
          </a:prstGeom>
          <a:noFill/>
          <a:ln w="9525">
            <a:noFill/>
            <a:miter lim="800000"/>
            <a:headEnd/>
            <a:tailEnd/>
          </a:ln>
        </p:spPr>
        <p:txBody>
          <a:bodyPr wrap="none">
            <a:spAutoFit/>
          </a:bodyPr>
          <a:lstStyle/>
          <a:p>
            <a:pPr algn="ctr">
              <a:defRPr/>
            </a:pPr>
            <a:r>
              <a:rPr lang="en-AU" sz="4000" b="1" dirty="0" smtClean="0">
                <a:solidFill>
                  <a:srgbClr val="003A57"/>
                </a:solidFill>
                <a:cs typeface="Arial" charset="0"/>
              </a:rPr>
              <a:t>Education qualifications forecasts</a:t>
            </a:r>
            <a:endParaRPr lang="en-AU" sz="4000" b="1" dirty="0">
              <a:solidFill>
                <a:srgbClr val="003A57"/>
              </a:solidFill>
              <a:cs typeface="Arial" charset="0"/>
            </a:endParaRPr>
          </a:p>
        </p:txBody>
      </p:sp>
      <p:sp>
        <p:nvSpPr>
          <p:cNvPr id="115715" name="Rectangle 3"/>
          <p:cNvSpPr>
            <a:spLocks noChangeArrowheads="1"/>
          </p:cNvSpPr>
          <p:nvPr/>
        </p:nvSpPr>
        <p:spPr bwMode="auto">
          <a:xfrm>
            <a:off x="2843808" y="6237312"/>
            <a:ext cx="51125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lang="en-AU" sz="1000" b="1" dirty="0" smtClean="0">
                <a:solidFill>
                  <a:srgbClr val="000000"/>
                </a:solidFill>
                <a:ea typeface="Calibri" pitchFamily="34" charset="0"/>
              </a:rPr>
              <a:t>Source: </a:t>
            </a:r>
            <a:r>
              <a:rPr lang="en-AU" sz="1000" dirty="0" smtClean="0">
                <a:solidFill>
                  <a:srgbClr val="000000"/>
                </a:solidFill>
                <a:ea typeface="Calibri" pitchFamily="34" charset="0"/>
              </a:rPr>
              <a:t>Deloitte Access Economics (2012) ‘Economic modelling of skills demand and supply’ -</a:t>
            </a:r>
            <a:r>
              <a:rPr lang="en-AU" sz="1000" dirty="0" smtClean="0">
                <a:solidFill>
                  <a:srgbClr val="7030A0"/>
                </a:solidFill>
                <a:ea typeface="Calibri" pitchFamily="34" charset="0"/>
              </a:rPr>
              <a:t> </a:t>
            </a:r>
            <a:r>
              <a:rPr lang="en-AU" sz="1000" dirty="0" smtClean="0">
                <a:solidFill>
                  <a:srgbClr val="000000"/>
                </a:solidFill>
                <a:ea typeface="Calibri" pitchFamily="34" charset="0"/>
              </a:rPr>
              <a:t>derived from </a:t>
            </a:r>
            <a:r>
              <a:rPr lang="en-AU" sz="1000" dirty="0" err="1" smtClean="0">
                <a:solidFill>
                  <a:srgbClr val="000000"/>
                </a:solidFill>
                <a:ea typeface="Calibri" pitchFamily="34" charset="0"/>
              </a:rPr>
              <a:t>p.iv</a:t>
            </a:r>
            <a:r>
              <a:rPr lang="en-AU" sz="1000" dirty="0" smtClean="0">
                <a:solidFill>
                  <a:srgbClr val="000000"/>
                </a:solidFill>
                <a:ea typeface="Calibri" pitchFamily="34" charset="0"/>
              </a:rPr>
              <a:t> and tables 5.18-5.21</a:t>
            </a:r>
          </a:p>
        </p:txBody>
      </p:sp>
      <p:graphicFrame>
        <p:nvGraphicFramePr>
          <p:cNvPr id="7" name="Table 6"/>
          <p:cNvGraphicFramePr>
            <a:graphicFrameLocks noGrp="1"/>
          </p:cNvGraphicFramePr>
          <p:nvPr/>
        </p:nvGraphicFramePr>
        <p:xfrm>
          <a:off x="899592" y="2060848"/>
          <a:ext cx="7992889" cy="3168353"/>
        </p:xfrm>
        <a:graphic>
          <a:graphicData uri="http://schemas.openxmlformats.org/drawingml/2006/table">
            <a:tbl>
              <a:tblPr/>
              <a:tblGrid>
                <a:gridCol w="2946093"/>
                <a:gridCol w="1261699"/>
                <a:gridCol w="1261699"/>
                <a:gridCol w="1261699"/>
                <a:gridCol w="1261699"/>
              </a:tblGrid>
              <a:tr h="979985">
                <a:tc>
                  <a:txBody>
                    <a:bodyPr/>
                    <a:lstStyle/>
                    <a:p>
                      <a:pPr algn="ctr">
                        <a:lnSpc>
                          <a:spcPts val="1380"/>
                        </a:lnSpc>
                        <a:spcAft>
                          <a:spcPts val="0"/>
                        </a:spcAft>
                      </a:pPr>
                      <a:endParaRPr lang="en-AU" sz="1800" dirty="0">
                        <a:latin typeface="Calibri"/>
                        <a:ea typeface="Calibri"/>
                      </a:endParaRPr>
                    </a:p>
                  </a:txBody>
                  <a:tcPr marL="68580" marR="68580"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algn="ctr">
                        <a:lnSpc>
                          <a:spcPts val="1380"/>
                        </a:lnSpc>
                        <a:spcAft>
                          <a:spcPts val="0"/>
                        </a:spcAft>
                      </a:pPr>
                      <a:r>
                        <a:rPr lang="en-AU" sz="1800" b="1" dirty="0">
                          <a:solidFill>
                            <a:srgbClr val="4F81BD"/>
                          </a:solidFill>
                          <a:latin typeface="Calibri"/>
                          <a:ea typeface="Calibri"/>
                        </a:rPr>
                        <a:t>Long Boom</a:t>
                      </a:r>
                      <a:endParaRPr lang="en-AU" sz="1800" dirty="0">
                        <a:latin typeface="Calibri"/>
                        <a:ea typeface="Calibri"/>
                      </a:endParaRPr>
                    </a:p>
                  </a:txBody>
                  <a:tcPr marL="68580" marR="68580"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algn="ctr">
                        <a:lnSpc>
                          <a:spcPts val="1380"/>
                        </a:lnSpc>
                        <a:spcAft>
                          <a:spcPts val="0"/>
                        </a:spcAft>
                      </a:pPr>
                      <a:r>
                        <a:rPr lang="en-AU" sz="1800" b="1">
                          <a:solidFill>
                            <a:srgbClr val="4F81BD"/>
                          </a:solidFill>
                          <a:latin typeface="Calibri"/>
                          <a:ea typeface="Calibri"/>
                        </a:rPr>
                        <a:t>Smart Recovery</a:t>
                      </a:r>
                      <a:endParaRPr lang="en-AU" sz="1800">
                        <a:latin typeface="Calibri"/>
                        <a:ea typeface="Calibri"/>
                      </a:endParaRPr>
                    </a:p>
                  </a:txBody>
                  <a:tcPr marL="68580" marR="68580"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algn="ctr">
                        <a:lnSpc>
                          <a:spcPts val="1380"/>
                        </a:lnSpc>
                        <a:spcAft>
                          <a:spcPts val="0"/>
                        </a:spcAft>
                      </a:pPr>
                      <a:r>
                        <a:rPr lang="en-AU" sz="1800" b="1" dirty="0">
                          <a:solidFill>
                            <a:srgbClr val="4F81BD"/>
                          </a:solidFill>
                          <a:latin typeface="Calibri"/>
                          <a:ea typeface="Calibri"/>
                        </a:rPr>
                        <a:t>Terms of Trade Shock</a:t>
                      </a:r>
                      <a:endParaRPr lang="en-AU" sz="1800" dirty="0">
                        <a:latin typeface="Calibri"/>
                        <a:ea typeface="Calibri"/>
                      </a:endParaRPr>
                    </a:p>
                  </a:txBody>
                  <a:tcPr marL="68580" marR="68580"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algn="ctr">
                        <a:lnSpc>
                          <a:spcPts val="1380"/>
                        </a:lnSpc>
                        <a:spcAft>
                          <a:spcPts val="0"/>
                        </a:spcAft>
                      </a:pPr>
                      <a:r>
                        <a:rPr lang="en-AU" sz="1800" b="1">
                          <a:solidFill>
                            <a:srgbClr val="4F81BD"/>
                          </a:solidFill>
                          <a:latin typeface="Calibri"/>
                          <a:ea typeface="Calibri"/>
                        </a:rPr>
                        <a:t>Ring of Fire</a:t>
                      </a:r>
                      <a:endParaRPr lang="en-AU" sz="1800">
                        <a:latin typeface="Calibri"/>
                        <a:ea typeface="Calibri"/>
                      </a:endParaRPr>
                    </a:p>
                  </a:txBody>
                  <a:tcPr marL="68580" marR="68580"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r>
              <a:tr h="1085653">
                <a:tc>
                  <a:txBody>
                    <a:bodyPr/>
                    <a:lstStyle/>
                    <a:p>
                      <a:pPr>
                        <a:lnSpc>
                          <a:spcPct val="115000"/>
                        </a:lnSpc>
                        <a:spcAft>
                          <a:spcPts val="0"/>
                        </a:spcAft>
                      </a:pPr>
                      <a:r>
                        <a:rPr lang="en-AU" sz="1800" b="1" dirty="0">
                          <a:solidFill>
                            <a:srgbClr val="4F81BD"/>
                          </a:solidFill>
                          <a:latin typeface="Calibri"/>
                          <a:ea typeface="Calibri"/>
                        </a:rPr>
                        <a:t>Proportion with post school qualifications</a:t>
                      </a:r>
                      <a:endParaRPr lang="en-AU" sz="1800" dirty="0">
                        <a:latin typeface="Calibri"/>
                        <a:ea typeface="Calibri"/>
                      </a:endParaRPr>
                    </a:p>
                  </a:txBody>
                  <a:tcPr marL="68580" marR="68580" marT="0" marB="0">
                    <a:lnL>
                      <a:noFill/>
                    </a:lnL>
                    <a:lnR>
                      <a:noFill/>
                    </a:lnR>
                    <a:lnT w="12700" cap="flat" cmpd="sng" algn="ctr">
                      <a:solidFill>
                        <a:srgbClr val="1F497D"/>
                      </a:solidFill>
                      <a:prstDash val="solid"/>
                      <a:round/>
                      <a:headEnd type="none" w="med" len="med"/>
                      <a:tailEnd type="none" w="med" len="med"/>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AU" sz="1800" dirty="0">
                          <a:solidFill>
                            <a:schemeClr val="tx1"/>
                          </a:solidFill>
                          <a:latin typeface="Calibri"/>
                          <a:ea typeface="Calibri"/>
                        </a:rPr>
                        <a:t>75.4%</a:t>
                      </a:r>
                    </a:p>
                  </a:txBody>
                  <a:tcPr marL="68580" marR="68580"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AU" sz="1800" dirty="0">
                          <a:solidFill>
                            <a:schemeClr val="tx1"/>
                          </a:solidFill>
                          <a:latin typeface="Calibri"/>
                          <a:ea typeface="Calibri"/>
                        </a:rPr>
                        <a:t>70.3%</a:t>
                      </a:r>
                    </a:p>
                  </a:txBody>
                  <a:tcPr marL="68580" marR="68580"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AU" sz="1800">
                          <a:solidFill>
                            <a:schemeClr val="tx1"/>
                          </a:solidFill>
                          <a:latin typeface="Calibri"/>
                          <a:ea typeface="Calibri"/>
                        </a:rPr>
                        <a:t>73.7%</a:t>
                      </a:r>
                    </a:p>
                  </a:txBody>
                  <a:tcPr marL="68580" marR="68580"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AU" sz="1800">
                          <a:solidFill>
                            <a:schemeClr val="tx1"/>
                          </a:solidFill>
                          <a:latin typeface="Calibri"/>
                          <a:ea typeface="Calibri"/>
                        </a:rPr>
                        <a:t>65.0%</a:t>
                      </a:r>
                    </a:p>
                  </a:txBody>
                  <a:tcPr marL="68580" marR="68580" marT="0" marB="0" anchor="ctr">
                    <a:lnL>
                      <a:noFill/>
                    </a:lnL>
                    <a:lnR>
                      <a:noFill/>
                    </a:lnR>
                    <a:lnT w="12700" cap="flat" cmpd="sng" algn="ctr">
                      <a:solidFill>
                        <a:srgbClr val="1F497D"/>
                      </a:solidFill>
                      <a:prstDash val="solid"/>
                      <a:round/>
                      <a:headEnd type="none" w="med" len="med"/>
                      <a:tailEnd type="none" w="med" len="med"/>
                    </a:lnT>
                    <a:lnB w="12700" cap="flat" cmpd="sng" algn="ctr">
                      <a:solidFill>
                        <a:srgbClr val="4F81BD"/>
                      </a:solidFill>
                      <a:prstDash val="dot"/>
                      <a:round/>
                      <a:headEnd type="none" w="med" len="med"/>
                      <a:tailEnd type="none" w="med" len="med"/>
                    </a:lnB>
                  </a:tcPr>
                </a:tc>
              </a:tr>
              <a:tr h="1102715">
                <a:tc>
                  <a:txBody>
                    <a:bodyPr/>
                    <a:lstStyle/>
                    <a:p>
                      <a:pPr>
                        <a:lnSpc>
                          <a:spcPct val="115000"/>
                        </a:lnSpc>
                        <a:spcAft>
                          <a:spcPts val="0"/>
                        </a:spcAft>
                      </a:pPr>
                      <a:r>
                        <a:rPr lang="en-AU" sz="1800" b="1" dirty="0">
                          <a:solidFill>
                            <a:srgbClr val="4F81BD"/>
                          </a:solidFill>
                          <a:latin typeface="Calibri"/>
                          <a:ea typeface="Calibri"/>
                        </a:rPr>
                        <a:t>Annual number of additional qualifications required to 2025</a:t>
                      </a:r>
                      <a:endParaRPr lang="en-AU" sz="1800" dirty="0">
                        <a:latin typeface="Calibri"/>
                        <a:ea typeface="Calibri"/>
                      </a:endParaRPr>
                    </a:p>
                  </a:txBody>
                  <a:tcPr marL="68580" marR="68580" marT="0" marB="0">
                    <a:lnL>
                      <a:noFill/>
                    </a:lnL>
                    <a:lnR>
                      <a:noFill/>
                    </a:lnR>
                    <a:lnT w="12700" cap="flat" cmpd="sng" algn="ctr">
                      <a:solidFill>
                        <a:srgbClr val="4F81B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800">
                          <a:solidFill>
                            <a:schemeClr val="tx1"/>
                          </a:solidFill>
                          <a:latin typeface="Calibri"/>
                          <a:ea typeface="Calibri"/>
                        </a:rPr>
                        <a:t>831,900</a:t>
                      </a:r>
                    </a:p>
                  </a:txBody>
                  <a:tcPr marL="68580" marR="68580" marT="0" marB="0" anchor="ctr">
                    <a:lnL>
                      <a:noFill/>
                    </a:lnL>
                    <a:lnR>
                      <a:noFill/>
                    </a:lnR>
                    <a:lnT w="12700" cap="flat" cmpd="sng" algn="ctr">
                      <a:solidFill>
                        <a:srgbClr val="4F81B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800" dirty="0">
                          <a:solidFill>
                            <a:schemeClr val="tx1"/>
                          </a:solidFill>
                          <a:latin typeface="Calibri"/>
                          <a:ea typeface="Calibri"/>
                        </a:rPr>
                        <a:t>643,800</a:t>
                      </a:r>
                    </a:p>
                  </a:txBody>
                  <a:tcPr marL="68580" marR="68580" marT="0" marB="0" anchor="ctr">
                    <a:lnL>
                      <a:noFill/>
                    </a:lnL>
                    <a:lnR>
                      <a:noFill/>
                    </a:lnR>
                    <a:lnT w="12700" cap="flat" cmpd="sng" algn="ctr">
                      <a:solidFill>
                        <a:srgbClr val="4F81B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800" dirty="0">
                          <a:solidFill>
                            <a:schemeClr val="tx1"/>
                          </a:solidFill>
                          <a:latin typeface="Calibri"/>
                          <a:ea typeface="Calibri"/>
                        </a:rPr>
                        <a:t>726,100</a:t>
                      </a:r>
                    </a:p>
                  </a:txBody>
                  <a:tcPr marL="68580" marR="68580" marT="0" marB="0" anchor="ctr">
                    <a:lnL>
                      <a:noFill/>
                    </a:lnL>
                    <a:lnR>
                      <a:noFill/>
                    </a:lnR>
                    <a:lnT w="12700" cap="flat" cmpd="sng" algn="ctr">
                      <a:solidFill>
                        <a:srgbClr val="4F81B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800" dirty="0">
                          <a:solidFill>
                            <a:schemeClr val="tx1"/>
                          </a:solidFill>
                          <a:latin typeface="Calibri"/>
                          <a:ea typeface="Calibri"/>
                        </a:rPr>
                        <a:t>411,500</a:t>
                      </a:r>
                    </a:p>
                  </a:txBody>
                  <a:tcPr marL="68580" marR="68580" marT="0" marB="0" anchor="ctr">
                    <a:lnL>
                      <a:noFill/>
                    </a:lnL>
                    <a:lnR>
                      <a:noFill/>
                    </a:lnR>
                    <a:lnT w="12700" cap="flat" cmpd="sng" algn="ctr">
                      <a:solidFill>
                        <a:srgbClr val="4F81B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971600" y="1556792"/>
            <a:ext cx="7488832" cy="369332"/>
          </a:xfrm>
          <a:prstGeom prst="rect">
            <a:avLst/>
          </a:prstGeom>
        </p:spPr>
        <p:txBody>
          <a:bodyPr wrap="square">
            <a:spAutoFit/>
          </a:bodyPr>
          <a:lstStyle/>
          <a:p>
            <a:pPr eaLnBrk="0" hangingPunct="0"/>
            <a:r>
              <a:rPr lang="en-AU" b="1" dirty="0" smtClean="0">
                <a:solidFill>
                  <a:srgbClr val="003A57"/>
                </a:solidFill>
                <a:ea typeface="Calibri" pitchFamily="34" charset="0"/>
              </a:rPr>
              <a:t>Share of those employed with post-school qualifications, by 2025</a:t>
            </a:r>
            <a:endParaRPr lang="en-AU" sz="800" dirty="0" smtClean="0">
              <a:solidFill>
                <a:srgbClr val="003A57"/>
              </a:solidFill>
            </a:endParaRPr>
          </a:p>
        </p:txBody>
      </p:sp>
      <p:sp>
        <p:nvSpPr>
          <p:cNvPr id="10" name="TextBox 9"/>
          <p:cNvSpPr txBox="1"/>
          <p:nvPr/>
        </p:nvSpPr>
        <p:spPr>
          <a:xfrm>
            <a:off x="1979712" y="5517232"/>
            <a:ext cx="5760640" cy="646331"/>
          </a:xfrm>
          <a:prstGeom prst="rect">
            <a:avLst/>
          </a:prstGeom>
          <a:noFill/>
        </p:spPr>
        <p:txBody>
          <a:bodyPr wrap="square" rtlCol="0">
            <a:spAutoFit/>
          </a:bodyPr>
          <a:lstStyle/>
          <a:p>
            <a:r>
              <a:rPr lang="en-AU" b="1" dirty="0" smtClean="0">
                <a:solidFill>
                  <a:srgbClr val="003A57"/>
                </a:solidFill>
                <a:ea typeface="Calibri"/>
              </a:rPr>
              <a:t>In 2011 the share of employed persons with a post-school qualification was 59.8%</a:t>
            </a:r>
            <a:endParaRPr lang="en-AU" b="1" dirty="0">
              <a:solidFill>
                <a:srgbClr val="003A57"/>
              </a:solidFill>
              <a:ea typeface="Calibri"/>
            </a:endParaRPr>
          </a:p>
        </p:txBody>
      </p:sp>
      <p:sp>
        <p:nvSpPr>
          <p:cNvPr id="8"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fld id="{319128DC-2FBB-4E03-A8B3-F0826D9415FC}" type="slidenum">
              <a:rPr lang="en-AU">
                <a:solidFill>
                  <a:srgbClr val="000000"/>
                </a:solidFill>
              </a:rPr>
              <a:pPr/>
              <a:t>45</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11"/>
          <p:cNvSpPr>
            <a:spLocks noChangeArrowheads="1"/>
          </p:cNvSpPr>
          <p:nvPr/>
        </p:nvSpPr>
        <p:spPr bwMode="auto">
          <a:xfrm>
            <a:off x="2032148" y="404664"/>
            <a:ext cx="5000343" cy="707886"/>
          </a:xfrm>
          <a:prstGeom prst="rect">
            <a:avLst/>
          </a:prstGeom>
          <a:noFill/>
          <a:ln w="9525">
            <a:noFill/>
            <a:miter lim="800000"/>
            <a:headEnd/>
            <a:tailEnd/>
          </a:ln>
        </p:spPr>
        <p:txBody>
          <a:bodyPr wrap="none">
            <a:spAutoFit/>
          </a:bodyPr>
          <a:lstStyle/>
          <a:p>
            <a:pPr algn="ctr">
              <a:defRPr/>
            </a:pPr>
            <a:r>
              <a:rPr lang="en-AU" sz="4000" b="1" dirty="0" smtClean="0">
                <a:solidFill>
                  <a:srgbClr val="003A57"/>
                </a:solidFill>
                <a:cs typeface="Arial" charset="0"/>
              </a:rPr>
              <a:t>Qualifications demand</a:t>
            </a:r>
            <a:endParaRPr lang="en-AU" sz="4000" b="1" dirty="0">
              <a:solidFill>
                <a:srgbClr val="003A57"/>
              </a:solidFill>
              <a:cs typeface="Arial" charset="0"/>
            </a:endParaRPr>
          </a:p>
        </p:txBody>
      </p:sp>
      <p:sp>
        <p:nvSpPr>
          <p:cNvPr id="115715" name="Rectangle 3"/>
          <p:cNvSpPr>
            <a:spLocks noChangeArrowheads="1"/>
          </p:cNvSpPr>
          <p:nvPr/>
        </p:nvSpPr>
        <p:spPr bwMode="auto">
          <a:xfrm>
            <a:off x="1475656" y="5797569"/>
            <a:ext cx="676875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tabLst>
                <a:tab pos="539750" algn="l"/>
              </a:tabLst>
            </a:pPr>
            <a:r>
              <a:rPr lang="en-GB" sz="1000" b="1" dirty="0" smtClean="0">
                <a:solidFill>
                  <a:srgbClr val="000000"/>
                </a:solidFill>
                <a:ea typeface="Times New Roman" pitchFamily="18" charset="0"/>
                <a:cs typeface="Calibri" pitchFamily="34" charset="0"/>
              </a:rPr>
              <a:t>Source: </a:t>
            </a:r>
            <a:r>
              <a:rPr lang="en-GB" sz="1000" dirty="0" smtClean="0">
                <a:solidFill>
                  <a:srgbClr val="000000"/>
                </a:solidFill>
                <a:ea typeface="Times New Roman" pitchFamily="18" charset="0"/>
                <a:cs typeface="Calibri" pitchFamily="34" charset="0"/>
              </a:rPr>
              <a:t>Deloitte Access Economics (2012) ‘Economic modelling of skills demand and supply’ - derived from tables 5.6 -5.9</a:t>
            </a:r>
          </a:p>
        </p:txBody>
      </p:sp>
      <p:sp>
        <p:nvSpPr>
          <p:cNvPr id="6" name="TextBox 5"/>
          <p:cNvSpPr txBox="1"/>
          <p:nvPr/>
        </p:nvSpPr>
        <p:spPr>
          <a:xfrm>
            <a:off x="1835696" y="1844824"/>
            <a:ext cx="4608512" cy="369332"/>
          </a:xfrm>
          <a:prstGeom prst="rect">
            <a:avLst/>
          </a:prstGeom>
          <a:noFill/>
        </p:spPr>
        <p:txBody>
          <a:bodyPr wrap="square" rtlCol="0">
            <a:spAutoFit/>
          </a:bodyPr>
          <a:lstStyle/>
          <a:p>
            <a:endParaRPr lang="en-AU" dirty="0">
              <a:solidFill>
                <a:prstClr val="black"/>
              </a:solidFill>
            </a:endParaRPr>
          </a:p>
        </p:txBody>
      </p:sp>
      <p:graphicFrame>
        <p:nvGraphicFramePr>
          <p:cNvPr id="7" name="Table 6"/>
          <p:cNvGraphicFramePr>
            <a:graphicFrameLocks noGrp="1"/>
          </p:cNvGraphicFramePr>
          <p:nvPr/>
        </p:nvGraphicFramePr>
        <p:xfrm>
          <a:off x="755576" y="1772816"/>
          <a:ext cx="7848873" cy="3600399"/>
        </p:xfrm>
        <a:graphic>
          <a:graphicData uri="http://schemas.openxmlformats.org/drawingml/2006/table">
            <a:tbl>
              <a:tblPr/>
              <a:tblGrid>
                <a:gridCol w="2264349"/>
                <a:gridCol w="1395897"/>
                <a:gridCol w="1395897"/>
                <a:gridCol w="1395897"/>
                <a:gridCol w="1396833"/>
              </a:tblGrid>
              <a:tr h="816506">
                <a:tc>
                  <a:txBody>
                    <a:bodyPr/>
                    <a:lstStyle/>
                    <a:p>
                      <a:pPr algn="ctr">
                        <a:lnSpc>
                          <a:spcPts val="1380"/>
                        </a:lnSpc>
                        <a:spcAft>
                          <a:spcPts val="0"/>
                        </a:spcAft>
                      </a:pPr>
                      <a:r>
                        <a:rPr lang="en-GB" sz="1600" b="1" dirty="0">
                          <a:solidFill>
                            <a:srgbClr val="005295"/>
                          </a:solidFill>
                          <a:latin typeface="Calibri"/>
                          <a:ea typeface="Calibri"/>
                          <a:cs typeface="Times New Roman"/>
                        </a:rPr>
                        <a:t>Qualification</a:t>
                      </a:r>
                      <a:endParaRPr lang="en-AU" sz="1600" dirty="0">
                        <a:solidFill>
                          <a:srgbClr val="005295"/>
                        </a:solidFill>
                        <a:latin typeface="Calibri"/>
                        <a:ea typeface="Times New Roman"/>
                        <a:cs typeface="Times New Roman"/>
                      </a:endParaRPr>
                    </a:p>
                  </a:txBody>
                  <a:tcPr marL="68580" marR="68580" marT="0" marB="0" anchor="ctr">
                    <a:lnL>
                      <a:noFill/>
                    </a:lnL>
                    <a:lnR>
                      <a:noFill/>
                    </a:lnR>
                    <a:lnT w="12700" cap="flat" cmpd="sng" algn="ctr">
                      <a:solidFill>
                        <a:srgbClr val="002776"/>
                      </a:solidFill>
                      <a:prstDash val="solid"/>
                      <a:round/>
                      <a:headEnd type="none" w="med" len="med"/>
                      <a:tailEnd type="none" w="med" len="med"/>
                    </a:lnT>
                    <a:lnB w="12700" cap="flat" cmpd="sng" algn="ctr">
                      <a:solidFill>
                        <a:srgbClr val="002776"/>
                      </a:solidFill>
                      <a:prstDash val="solid"/>
                      <a:round/>
                      <a:headEnd type="none" w="med" len="med"/>
                      <a:tailEnd type="none" w="med" len="med"/>
                    </a:lnB>
                    <a:solidFill>
                      <a:srgbClr val="005295">
                        <a:alpha val="20000"/>
                      </a:srgbClr>
                    </a:solidFill>
                  </a:tcPr>
                </a:tc>
                <a:tc>
                  <a:txBody>
                    <a:bodyPr/>
                    <a:lstStyle/>
                    <a:p>
                      <a:pPr algn="ctr">
                        <a:lnSpc>
                          <a:spcPts val="1380"/>
                        </a:lnSpc>
                        <a:spcAft>
                          <a:spcPts val="0"/>
                        </a:spcAft>
                      </a:pPr>
                      <a:r>
                        <a:rPr lang="en-GB" sz="1600" b="1" dirty="0">
                          <a:solidFill>
                            <a:srgbClr val="005295"/>
                          </a:solidFill>
                          <a:latin typeface="Calibri"/>
                          <a:ea typeface="Calibri"/>
                          <a:cs typeface="Times New Roman"/>
                        </a:rPr>
                        <a:t>Long </a:t>
                      </a:r>
                      <a:br>
                        <a:rPr lang="en-GB" sz="1600" b="1" dirty="0">
                          <a:solidFill>
                            <a:srgbClr val="005295"/>
                          </a:solidFill>
                          <a:latin typeface="Calibri"/>
                          <a:ea typeface="Calibri"/>
                          <a:cs typeface="Times New Roman"/>
                        </a:rPr>
                      </a:br>
                      <a:r>
                        <a:rPr lang="en-GB" sz="1600" b="1" dirty="0">
                          <a:solidFill>
                            <a:srgbClr val="005295"/>
                          </a:solidFill>
                          <a:latin typeface="Calibri"/>
                          <a:ea typeface="Calibri"/>
                          <a:cs typeface="Times New Roman"/>
                        </a:rPr>
                        <a:t>Boom</a:t>
                      </a:r>
                      <a:endParaRPr lang="en-AU" sz="1600" dirty="0">
                        <a:solidFill>
                          <a:srgbClr val="005295"/>
                        </a:solidFill>
                        <a:latin typeface="Calibri"/>
                        <a:ea typeface="Times New Roman"/>
                        <a:cs typeface="Times New Roman"/>
                      </a:endParaRPr>
                    </a:p>
                  </a:txBody>
                  <a:tcPr marL="68580" marR="68580" marT="0" marB="0" anchor="ctr">
                    <a:lnL>
                      <a:noFill/>
                    </a:lnL>
                    <a:lnR>
                      <a:noFill/>
                    </a:lnR>
                    <a:lnT w="12700" cap="flat" cmpd="sng" algn="ctr">
                      <a:solidFill>
                        <a:srgbClr val="002776"/>
                      </a:solidFill>
                      <a:prstDash val="solid"/>
                      <a:round/>
                      <a:headEnd type="none" w="med" len="med"/>
                      <a:tailEnd type="none" w="med" len="med"/>
                    </a:lnT>
                    <a:lnB w="12700" cap="flat" cmpd="sng" algn="ctr">
                      <a:solidFill>
                        <a:srgbClr val="002776"/>
                      </a:solidFill>
                      <a:prstDash val="solid"/>
                      <a:round/>
                      <a:headEnd type="none" w="med" len="med"/>
                      <a:tailEnd type="none" w="med" len="med"/>
                    </a:lnB>
                    <a:solidFill>
                      <a:srgbClr val="005295">
                        <a:alpha val="20000"/>
                      </a:srgbClr>
                    </a:solidFill>
                  </a:tcPr>
                </a:tc>
                <a:tc>
                  <a:txBody>
                    <a:bodyPr/>
                    <a:lstStyle/>
                    <a:p>
                      <a:pPr algn="ctr">
                        <a:lnSpc>
                          <a:spcPts val="1380"/>
                        </a:lnSpc>
                        <a:spcAft>
                          <a:spcPts val="0"/>
                        </a:spcAft>
                      </a:pPr>
                      <a:r>
                        <a:rPr lang="en-GB" sz="1600" b="1" dirty="0">
                          <a:solidFill>
                            <a:srgbClr val="005295"/>
                          </a:solidFill>
                          <a:latin typeface="Calibri"/>
                          <a:ea typeface="Calibri"/>
                          <a:cs typeface="Times New Roman"/>
                        </a:rPr>
                        <a:t>Smart Recovery</a:t>
                      </a:r>
                      <a:endParaRPr lang="en-AU" sz="1600" dirty="0">
                        <a:solidFill>
                          <a:srgbClr val="005295"/>
                        </a:solidFill>
                        <a:latin typeface="Calibri"/>
                        <a:ea typeface="Times New Roman"/>
                        <a:cs typeface="Times New Roman"/>
                      </a:endParaRPr>
                    </a:p>
                  </a:txBody>
                  <a:tcPr marL="68580" marR="68580" marT="0" marB="0" anchor="ctr">
                    <a:lnL>
                      <a:noFill/>
                    </a:lnL>
                    <a:lnR>
                      <a:noFill/>
                    </a:lnR>
                    <a:lnT w="12700" cap="flat" cmpd="sng" algn="ctr">
                      <a:solidFill>
                        <a:srgbClr val="002776"/>
                      </a:solidFill>
                      <a:prstDash val="solid"/>
                      <a:round/>
                      <a:headEnd type="none" w="med" len="med"/>
                      <a:tailEnd type="none" w="med" len="med"/>
                    </a:lnT>
                    <a:lnB w="12700" cap="flat" cmpd="sng" algn="ctr">
                      <a:solidFill>
                        <a:srgbClr val="002776"/>
                      </a:solidFill>
                      <a:prstDash val="solid"/>
                      <a:round/>
                      <a:headEnd type="none" w="med" len="med"/>
                      <a:tailEnd type="none" w="med" len="med"/>
                    </a:lnB>
                    <a:solidFill>
                      <a:srgbClr val="005295">
                        <a:alpha val="20000"/>
                      </a:srgbClr>
                    </a:solidFill>
                  </a:tcPr>
                </a:tc>
                <a:tc>
                  <a:txBody>
                    <a:bodyPr/>
                    <a:lstStyle/>
                    <a:p>
                      <a:pPr algn="ctr">
                        <a:lnSpc>
                          <a:spcPts val="1380"/>
                        </a:lnSpc>
                        <a:spcAft>
                          <a:spcPts val="0"/>
                        </a:spcAft>
                      </a:pPr>
                      <a:r>
                        <a:rPr lang="en-GB" sz="1600" b="1" dirty="0">
                          <a:solidFill>
                            <a:srgbClr val="005295"/>
                          </a:solidFill>
                          <a:latin typeface="Calibri"/>
                          <a:ea typeface="Calibri"/>
                          <a:cs typeface="Times New Roman"/>
                        </a:rPr>
                        <a:t>Terms of Trade Shock</a:t>
                      </a:r>
                      <a:endParaRPr lang="en-AU" sz="1600" dirty="0">
                        <a:solidFill>
                          <a:srgbClr val="005295"/>
                        </a:solidFill>
                        <a:latin typeface="Calibri"/>
                        <a:ea typeface="Times New Roman"/>
                        <a:cs typeface="Times New Roman"/>
                      </a:endParaRPr>
                    </a:p>
                  </a:txBody>
                  <a:tcPr marL="68580" marR="68580" marT="0" marB="0" anchor="ctr">
                    <a:lnL>
                      <a:noFill/>
                    </a:lnL>
                    <a:lnR>
                      <a:noFill/>
                    </a:lnR>
                    <a:lnT w="12700" cap="flat" cmpd="sng" algn="ctr">
                      <a:solidFill>
                        <a:srgbClr val="002776"/>
                      </a:solidFill>
                      <a:prstDash val="solid"/>
                      <a:round/>
                      <a:headEnd type="none" w="med" len="med"/>
                      <a:tailEnd type="none" w="med" len="med"/>
                    </a:lnT>
                    <a:lnB w="12700" cap="flat" cmpd="sng" algn="ctr">
                      <a:solidFill>
                        <a:srgbClr val="002776"/>
                      </a:solidFill>
                      <a:prstDash val="solid"/>
                      <a:round/>
                      <a:headEnd type="none" w="med" len="med"/>
                      <a:tailEnd type="none" w="med" len="med"/>
                    </a:lnB>
                    <a:solidFill>
                      <a:srgbClr val="005295">
                        <a:alpha val="20000"/>
                      </a:srgbClr>
                    </a:solidFill>
                  </a:tcPr>
                </a:tc>
                <a:tc>
                  <a:txBody>
                    <a:bodyPr/>
                    <a:lstStyle/>
                    <a:p>
                      <a:pPr algn="ctr">
                        <a:lnSpc>
                          <a:spcPts val="1380"/>
                        </a:lnSpc>
                        <a:spcAft>
                          <a:spcPts val="0"/>
                        </a:spcAft>
                      </a:pPr>
                      <a:r>
                        <a:rPr lang="en-GB" sz="1600" b="1" dirty="0">
                          <a:solidFill>
                            <a:srgbClr val="005295"/>
                          </a:solidFill>
                          <a:latin typeface="Calibri"/>
                          <a:ea typeface="Calibri"/>
                          <a:cs typeface="Times New Roman"/>
                        </a:rPr>
                        <a:t>Ring of </a:t>
                      </a:r>
                      <a:br>
                        <a:rPr lang="en-GB" sz="1600" b="1" dirty="0">
                          <a:solidFill>
                            <a:srgbClr val="005295"/>
                          </a:solidFill>
                          <a:latin typeface="Calibri"/>
                          <a:ea typeface="Calibri"/>
                          <a:cs typeface="Times New Roman"/>
                        </a:rPr>
                      </a:br>
                      <a:r>
                        <a:rPr lang="en-GB" sz="1600" b="1" dirty="0">
                          <a:solidFill>
                            <a:srgbClr val="005295"/>
                          </a:solidFill>
                          <a:latin typeface="Calibri"/>
                          <a:ea typeface="Calibri"/>
                          <a:cs typeface="Times New Roman"/>
                        </a:rPr>
                        <a:t>Fire</a:t>
                      </a:r>
                      <a:endParaRPr lang="en-AU" sz="1600" dirty="0">
                        <a:solidFill>
                          <a:srgbClr val="005295"/>
                        </a:solidFill>
                        <a:latin typeface="Calibri"/>
                        <a:ea typeface="Times New Roman"/>
                        <a:cs typeface="Times New Roman"/>
                      </a:endParaRPr>
                    </a:p>
                  </a:txBody>
                  <a:tcPr marL="68580" marR="68580" marT="0" marB="0" anchor="ctr">
                    <a:lnL>
                      <a:noFill/>
                    </a:lnL>
                    <a:lnR>
                      <a:noFill/>
                    </a:lnR>
                    <a:lnT w="12700" cap="flat" cmpd="sng" algn="ctr">
                      <a:solidFill>
                        <a:srgbClr val="002776"/>
                      </a:solidFill>
                      <a:prstDash val="solid"/>
                      <a:round/>
                      <a:headEnd type="none" w="med" len="med"/>
                      <a:tailEnd type="none" w="med" len="med"/>
                    </a:lnT>
                    <a:lnB w="12700" cap="flat" cmpd="sng" algn="ctr">
                      <a:solidFill>
                        <a:srgbClr val="002776"/>
                      </a:solidFill>
                      <a:prstDash val="solid"/>
                      <a:round/>
                      <a:headEnd type="none" w="med" len="med"/>
                      <a:tailEnd type="none" w="med" len="med"/>
                    </a:lnB>
                    <a:solidFill>
                      <a:srgbClr val="005295">
                        <a:alpha val="20000"/>
                      </a:srgbClr>
                    </a:solidFill>
                  </a:tcPr>
                </a:tc>
              </a:tr>
              <a:tr h="408254">
                <a:tc>
                  <a:txBody>
                    <a:bodyPr/>
                    <a:lstStyle/>
                    <a:p>
                      <a:pPr>
                        <a:lnSpc>
                          <a:spcPct val="115000"/>
                        </a:lnSpc>
                        <a:spcAft>
                          <a:spcPts val="0"/>
                        </a:spcAft>
                      </a:pPr>
                      <a:r>
                        <a:rPr lang="en-GB" sz="1600" dirty="0">
                          <a:solidFill>
                            <a:srgbClr val="003A57"/>
                          </a:solidFill>
                          <a:latin typeface="Calibri"/>
                          <a:ea typeface="Times New Roman"/>
                          <a:cs typeface="Calibri"/>
                        </a:rPr>
                        <a:t>Postgraduate</a:t>
                      </a:r>
                      <a:endParaRPr lang="en-AU" sz="1600" dirty="0">
                        <a:solidFill>
                          <a:srgbClr val="003A57"/>
                        </a:solidFill>
                        <a:latin typeface="Calibri"/>
                        <a:ea typeface="Times New Roman"/>
                        <a:cs typeface="Times New Roman"/>
                      </a:endParaRPr>
                    </a:p>
                  </a:txBody>
                  <a:tcPr marL="68580" marR="68580" marT="0" marB="0" anchor="b">
                    <a:lnL>
                      <a:noFill/>
                    </a:lnL>
                    <a:lnR>
                      <a:noFill/>
                    </a:lnR>
                    <a:lnT w="12700" cap="flat" cmpd="sng" algn="ctr">
                      <a:solidFill>
                        <a:srgbClr val="002776"/>
                      </a:solidFill>
                      <a:prstDash val="solid"/>
                      <a:round/>
                      <a:headEnd type="none" w="med" len="med"/>
                      <a:tailEnd type="none" w="med" len="med"/>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5.2</a:t>
                      </a:r>
                      <a:endParaRPr lang="en-AU" sz="1600" dirty="0">
                        <a:solidFill>
                          <a:srgbClr val="003A57"/>
                        </a:solidFill>
                        <a:latin typeface="Calibri"/>
                        <a:ea typeface="Times New Roman"/>
                        <a:cs typeface="Times New Roman"/>
                      </a:endParaRPr>
                    </a:p>
                  </a:txBody>
                  <a:tcPr marL="68580" marR="68580" marT="0" marB="0" anchor="b">
                    <a:lnL>
                      <a:noFill/>
                    </a:lnL>
                    <a:lnR>
                      <a:noFill/>
                    </a:lnR>
                    <a:lnT w="12700" cap="flat" cmpd="sng" algn="ctr">
                      <a:solidFill>
                        <a:srgbClr val="002776"/>
                      </a:solidFill>
                      <a:prstDash val="solid"/>
                      <a:round/>
                      <a:headEnd type="none" w="med" len="med"/>
                      <a:tailEnd type="none" w="med" len="med"/>
                    </a:lnT>
                    <a:lnB>
                      <a:noFill/>
                    </a:lnB>
                  </a:tcPr>
                </a:tc>
                <a:tc>
                  <a:txBody>
                    <a:bodyPr/>
                    <a:lstStyle/>
                    <a:p>
                      <a:pPr algn="ctr">
                        <a:lnSpc>
                          <a:spcPct val="115000"/>
                        </a:lnSpc>
                        <a:spcAft>
                          <a:spcPts val="0"/>
                        </a:spcAft>
                      </a:pPr>
                      <a:r>
                        <a:rPr lang="en-GB" sz="1600">
                          <a:solidFill>
                            <a:srgbClr val="003A57"/>
                          </a:solidFill>
                          <a:latin typeface="Calibri"/>
                          <a:ea typeface="Times New Roman"/>
                          <a:cs typeface="Times New Roman"/>
                        </a:rPr>
                        <a:t>4.1</a:t>
                      </a:r>
                      <a:endParaRPr lang="en-AU" sz="1600">
                        <a:solidFill>
                          <a:srgbClr val="003A57"/>
                        </a:solidFill>
                        <a:latin typeface="Calibri"/>
                        <a:ea typeface="Times New Roman"/>
                        <a:cs typeface="Times New Roman"/>
                      </a:endParaRPr>
                    </a:p>
                  </a:txBody>
                  <a:tcPr marL="68580" marR="68580" marT="0" marB="0" anchor="b">
                    <a:lnL>
                      <a:noFill/>
                    </a:lnL>
                    <a:lnR>
                      <a:noFill/>
                    </a:lnR>
                    <a:lnT w="12700" cap="flat" cmpd="sng" algn="ctr">
                      <a:solidFill>
                        <a:srgbClr val="002776"/>
                      </a:solidFill>
                      <a:prstDash val="solid"/>
                      <a:round/>
                      <a:headEnd type="none" w="med" len="med"/>
                      <a:tailEnd type="none" w="med" len="med"/>
                    </a:lnT>
                    <a:lnB>
                      <a:noFill/>
                    </a:lnB>
                  </a:tcPr>
                </a:tc>
                <a:tc>
                  <a:txBody>
                    <a:bodyPr/>
                    <a:lstStyle/>
                    <a:p>
                      <a:pPr algn="ctr">
                        <a:lnSpc>
                          <a:spcPct val="115000"/>
                        </a:lnSpc>
                        <a:spcAft>
                          <a:spcPts val="0"/>
                        </a:spcAft>
                      </a:pPr>
                      <a:r>
                        <a:rPr lang="en-GB" sz="1600">
                          <a:solidFill>
                            <a:srgbClr val="003A57"/>
                          </a:solidFill>
                          <a:latin typeface="Calibri"/>
                          <a:ea typeface="Times New Roman"/>
                          <a:cs typeface="Times New Roman"/>
                        </a:rPr>
                        <a:t>4.6</a:t>
                      </a:r>
                      <a:endParaRPr lang="en-AU" sz="1600">
                        <a:solidFill>
                          <a:srgbClr val="003A57"/>
                        </a:solidFill>
                        <a:latin typeface="Calibri"/>
                        <a:ea typeface="Times New Roman"/>
                        <a:cs typeface="Times New Roman"/>
                      </a:endParaRPr>
                    </a:p>
                  </a:txBody>
                  <a:tcPr marL="68580" marR="68580" marT="0" marB="0" anchor="b">
                    <a:lnL>
                      <a:noFill/>
                    </a:lnL>
                    <a:lnR>
                      <a:noFill/>
                    </a:lnR>
                    <a:lnT w="12700" cap="flat" cmpd="sng" algn="ctr">
                      <a:solidFill>
                        <a:srgbClr val="002776"/>
                      </a:solidFill>
                      <a:prstDash val="solid"/>
                      <a:round/>
                      <a:headEnd type="none" w="med" len="med"/>
                      <a:tailEnd type="none" w="med" len="med"/>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2.1</a:t>
                      </a:r>
                      <a:endParaRPr lang="en-AU" sz="1600" dirty="0">
                        <a:solidFill>
                          <a:srgbClr val="003A57"/>
                        </a:solidFill>
                        <a:latin typeface="Calibri"/>
                        <a:ea typeface="Times New Roman"/>
                        <a:cs typeface="Times New Roman"/>
                      </a:endParaRPr>
                    </a:p>
                  </a:txBody>
                  <a:tcPr marL="68580" marR="68580" marT="0" marB="0" anchor="b">
                    <a:lnL>
                      <a:noFill/>
                    </a:lnL>
                    <a:lnR>
                      <a:noFill/>
                    </a:lnR>
                    <a:lnT w="12700" cap="flat" cmpd="sng" algn="ctr">
                      <a:solidFill>
                        <a:srgbClr val="002776"/>
                      </a:solidFill>
                      <a:prstDash val="solid"/>
                      <a:round/>
                      <a:headEnd type="none" w="med" len="med"/>
                      <a:tailEnd type="none" w="med" len="med"/>
                    </a:lnT>
                    <a:lnB>
                      <a:noFill/>
                    </a:lnB>
                  </a:tcPr>
                </a:tc>
              </a:tr>
              <a:tr h="393477">
                <a:tc>
                  <a:txBody>
                    <a:bodyPr/>
                    <a:lstStyle/>
                    <a:p>
                      <a:pPr>
                        <a:lnSpc>
                          <a:spcPct val="115000"/>
                        </a:lnSpc>
                        <a:spcAft>
                          <a:spcPts val="0"/>
                        </a:spcAft>
                      </a:pPr>
                      <a:r>
                        <a:rPr lang="en-GB" sz="1600" dirty="0">
                          <a:solidFill>
                            <a:srgbClr val="003A57"/>
                          </a:solidFill>
                          <a:latin typeface="Calibri"/>
                          <a:ea typeface="Times New Roman"/>
                          <a:cs typeface="Calibri"/>
                        </a:rPr>
                        <a:t>Undergraduate</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3.9</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3.1</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3A57"/>
                          </a:solidFill>
                          <a:latin typeface="Calibri"/>
                          <a:ea typeface="Times New Roman"/>
                          <a:cs typeface="Times New Roman"/>
                        </a:rPr>
                        <a:t>3.4</a:t>
                      </a:r>
                      <a:endParaRPr lang="en-AU" sz="160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1.6</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r>
              <a:tr h="393477">
                <a:tc>
                  <a:txBody>
                    <a:bodyPr/>
                    <a:lstStyle/>
                    <a:p>
                      <a:pPr>
                        <a:lnSpc>
                          <a:spcPct val="115000"/>
                        </a:lnSpc>
                        <a:spcAft>
                          <a:spcPts val="0"/>
                        </a:spcAft>
                      </a:pPr>
                      <a:r>
                        <a:rPr lang="en-GB" sz="1600" dirty="0">
                          <a:solidFill>
                            <a:srgbClr val="003A57"/>
                          </a:solidFill>
                          <a:latin typeface="Calibri"/>
                          <a:ea typeface="Times New Roman"/>
                          <a:cs typeface="Calibri"/>
                        </a:rPr>
                        <a:t>Adv diploma / Diploma</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2.7</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2.1</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3A57"/>
                          </a:solidFill>
                          <a:latin typeface="Calibri"/>
                          <a:ea typeface="Times New Roman"/>
                          <a:cs typeface="Times New Roman"/>
                        </a:rPr>
                        <a:t>2.3</a:t>
                      </a:r>
                      <a:endParaRPr lang="en-AU" sz="160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1.1</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r>
              <a:tr h="393477">
                <a:tc>
                  <a:txBody>
                    <a:bodyPr/>
                    <a:lstStyle/>
                    <a:p>
                      <a:pPr>
                        <a:lnSpc>
                          <a:spcPct val="115000"/>
                        </a:lnSpc>
                        <a:spcAft>
                          <a:spcPts val="0"/>
                        </a:spcAft>
                      </a:pPr>
                      <a:r>
                        <a:rPr lang="en-GB" sz="1600" dirty="0">
                          <a:solidFill>
                            <a:srgbClr val="003A57"/>
                          </a:solidFill>
                          <a:latin typeface="Calibri"/>
                          <a:ea typeface="Times New Roman"/>
                          <a:cs typeface="Calibri"/>
                        </a:rPr>
                        <a:t>Certificate III / IV</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4.3</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2.9</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3.5</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1.4</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a:noFill/>
                    </a:lnB>
                  </a:tcPr>
                </a:tc>
              </a:tr>
              <a:tr h="393477">
                <a:tc>
                  <a:txBody>
                    <a:bodyPr/>
                    <a:lstStyle/>
                    <a:p>
                      <a:pPr>
                        <a:lnSpc>
                          <a:spcPct val="115000"/>
                        </a:lnSpc>
                        <a:spcAft>
                          <a:spcPts val="0"/>
                        </a:spcAft>
                      </a:pPr>
                      <a:r>
                        <a:rPr lang="en-GB" sz="1600" dirty="0">
                          <a:solidFill>
                            <a:srgbClr val="003A57"/>
                          </a:solidFill>
                          <a:latin typeface="Calibri"/>
                          <a:ea typeface="Times New Roman"/>
                          <a:cs typeface="Calibri"/>
                        </a:rPr>
                        <a:t>Certificate I / II</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GB" sz="1600">
                          <a:solidFill>
                            <a:srgbClr val="003A57"/>
                          </a:solidFill>
                          <a:latin typeface="Calibri"/>
                          <a:ea typeface="Times New Roman"/>
                          <a:cs typeface="Times New Roman"/>
                        </a:rPr>
                        <a:t>-3.8</a:t>
                      </a:r>
                      <a:endParaRPr lang="en-AU" sz="1600">
                        <a:solidFill>
                          <a:srgbClr val="003A57"/>
                        </a:solidFill>
                        <a:latin typeface="Calibri"/>
                        <a:ea typeface="Times New Roman"/>
                        <a:cs typeface="Times New Roman"/>
                      </a:endParaRPr>
                    </a:p>
                  </a:txBody>
                  <a:tcPr marL="68580" marR="68580" marT="0" marB="0" anchor="b">
                    <a:lnL>
                      <a:noFill/>
                    </a:lnL>
                    <a:lnR>
                      <a:noFill/>
                    </a:lnR>
                    <a:lnT>
                      <a:noFill/>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-2.4</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-3.5</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GB" sz="1600" dirty="0">
                          <a:solidFill>
                            <a:srgbClr val="003A57"/>
                          </a:solidFill>
                          <a:latin typeface="Calibri"/>
                          <a:ea typeface="Times New Roman"/>
                          <a:cs typeface="Times New Roman"/>
                        </a:rPr>
                        <a:t>-1.1</a:t>
                      </a:r>
                      <a:endParaRPr lang="en-AU" sz="1600" dirty="0">
                        <a:solidFill>
                          <a:srgbClr val="003A57"/>
                        </a:solidFill>
                        <a:latin typeface="Calibri"/>
                        <a:ea typeface="Times New Roman"/>
                        <a:cs typeface="Times New Roman"/>
                      </a:endParaRPr>
                    </a:p>
                  </a:txBody>
                  <a:tcPr marL="68580" marR="68580" marT="0" marB="0" anchor="b">
                    <a:lnL>
                      <a:noFill/>
                    </a:lnL>
                    <a:lnR>
                      <a:noFill/>
                    </a:lnR>
                    <a:lnT>
                      <a:noFill/>
                    </a:lnT>
                    <a:lnB w="12700" cap="flat" cmpd="sng" algn="ctr">
                      <a:solidFill>
                        <a:srgbClr val="4F81BD"/>
                      </a:solidFill>
                      <a:prstDash val="dot"/>
                      <a:round/>
                      <a:headEnd type="none" w="med" len="med"/>
                      <a:tailEnd type="none" w="med" len="med"/>
                    </a:lnB>
                  </a:tcPr>
                </a:tc>
              </a:tr>
              <a:tr h="393477">
                <a:tc>
                  <a:txBody>
                    <a:bodyPr/>
                    <a:lstStyle/>
                    <a:p>
                      <a:pPr>
                        <a:lnSpc>
                          <a:spcPct val="115000"/>
                        </a:lnSpc>
                        <a:spcAft>
                          <a:spcPts val="0"/>
                        </a:spcAft>
                      </a:pPr>
                      <a:r>
                        <a:rPr lang="en-GB" sz="1600" b="1" dirty="0">
                          <a:solidFill>
                            <a:srgbClr val="005295"/>
                          </a:solidFill>
                          <a:latin typeface="Calibri"/>
                          <a:ea typeface="Calibri"/>
                          <a:cs typeface="Calibri"/>
                        </a:rPr>
                        <a:t>Total post school </a:t>
                      </a:r>
                      <a:r>
                        <a:rPr lang="en-GB" sz="1600" b="1" dirty="0" err="1">
                          <a:solidFill>
                            <a:srgbClr val="005295"/>
                          </a:solidFill>
                          <a:latin typeface="Calibri"/>
                          <a:ea typeface="Calibri"/>
                          <a:cs typeface="Calibri"/>
                        </a:rPr>
                        <a:t>quals</a:t>
                      </a:r>
                      <a:endParaRPr lang="en-AU" sz="1600" dirty="0">
                        <a:solidFill>
                          <a:srgbClr val="005295"/>
                        </a:solidFill>
                        <a:latin typeface="Calibri"/>
                        <a:ea typeface="Times New Roman"/>
                        <a:cs typeface="Times New Roman"/>
                      </a:endParaRPr>
                    </a:p>
                  </a:txBody>
                  <a:tcPr marL="68580" marR="68580" marT="0" marB="0" anchor="b">
                    <a:lnL>
                      <a:noFill/>
                    </a:lnL>
                    <a:lnR>
                      <a:noFill/>
                    </a:lnR>
                    <a:lnT w="12700" cap="flat" cmpd="sng" algn="ctr">
                      <a:solidFill>
                        <a:srgbClr val="4F81BD"/>
                      </a:solidFill>
                      <a:prstDash val="dot"/>
                      <a:round/>
                      <a:headEnd type="none" w="med" len="med"/>
                      <a:tailEnd type="none" w="med" len="med"/>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GB" sz="1600" b="1">
                          <a:solidFill>
                            <a:srgbClr val="005295"/>
                          </a:solidFill>
                          <a:latin typeface="Calibri"/>
                          <a:ea typeface="Calibri"/>
                          <a:cs typeface="Calibri"/>
                        </a:rPr>
                        <a:t>3.8</a:t>
                      </a:r>
                      <a:endParaRPr lang="en-AU" sz="1600">
                        <a:solidFill>
                          <a:srgbClr val="005295"/>
                        </a:solidFill>
                        <a:latin typeface="Calibri"/>
                        <a:ea typeface="Times New Roman"/>
                        <a:cs typeface="Times New Roman"/>
                      </a:endParaRPr>
                    </a:p>
                  </a:txBody>
                  <a:tcPr marL="68580" marR="68580" marT="0" marB="0" anchor="b">
                    <a:lnL>
                      <a:noFill/>
                    </a:lnL>
                    <a:lnR>
                      <a:noFill/>
                    </a:lnR>
                    <a:lnT w="12700" cap="flat" cmpd="sng" algn="ctr">
                      <a:solidFill>
                        <a:srgbClr val="4F81BD"/>
                      </a:solidFill>
                      <a:prstDash val="dot"/>
                      <a:round/>
                      <a:headEnd type="none" w="med" len="med"/>
                      <a:tailEnd type="none" w="med" len="med"/>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GB" sz="1600" b="1" dirty="0">
                          <a:solidFill>
                            <a:srgbClr val="005295"/>
                          </a:solidFill>
                          <a:latin typeface="Calibri"/>
                          <a:ea typeface="Calibri"/>
                          <a:cs typeface="Calibri"/>
                        </a:rPr>
                        <a:t>2.8</a:t>
                      </a:r>
                      <a:endParaRPr lang="en-AU" sz="1600" dirty="0">
                        <a:solidFill>
                          <a:srgbClr val="005295"/>
                        </a:solidFill>
                        <a:latin typeface="Calibri"/>
                        <a:ea typeface="Times New Roman"/>
                        <a:cs typeface="Times New Roman"/>
                      </a:endParaRPr>
                    </a:p>
                  </a:txBody>
                  <a:tcPr marL="68580" marR="68580" marT="0" marB="0" anchor="b">
                    <a:lnL>
                      <a:noFill/>
                    </a:lnL>
                    <a:lnR>
                      <a:noFill/>
                    </a:lnR>
                    <a:lnT w="12700" cap="flat" cmpd="sng" algn="ctr">
                      <a:solidFill>
                        <a:srgbClr val="4F81BD"/>
                      </a:solidFill>
                      <a:prstDash val="dot"/>
                      <a:round/>
                      <a:headEnd type="none" w="med" len="med"/>
                      <a:tailEnd type="none" w="med" len="med"/>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GB" sz="1600" b="1" dirty="0">
                          <a:solidFill>
                            <a:srgbClr val="005295"/>
                          </a:solidFill>
                          <a:latin typeface="Calibri"/>
                          <a:ea typeface="Calibri"/>
                          <a:cs typeface="Calibri"/>
                        </a:rPr>
                        <a:t>3.2</a:t>
                      </a:r>
                      <a:endParaRPr lang="en-AU" sz="1600" dirty="0">
                        <a:solidFill>
                          <a:srgbClr val="005295"/>
                        </a:solidFill>
                        <a:latin typeface="Calibri"/>
                        <a:ea typeface="Times New Roman"/>
                        <a:cs typeface="Times New Roman"/>
                      </a:endParaRPr>
                    </a:p>
                  </a:txBody>
                  <a:tcPr marL="68580" marR="68580" marT="0" marB="0" anchor="b">
                    <a:lnL>
                      <a:noFill/>
                    </a:lnL>
                    <a:lnR>
                      <a:noFill/>
                    </a:lnR>
                    <a:lnT w="12700" cap="flat" cmpd="sng" algn="ctr">
                      <a:solidFill>
                        <a:srgbClr val="4F81BD"/>
                      </a:solidFill>
                      <a:prstDash val="dot"/>
                      <a:round/>
                      <a:headEnd type="none" w="med" len="med"/>
                      <a:tailEnd type="none" w="med" len="med"/>
                    </a:lnT>
                    <a:lnB w="12700" cap="flat" cmpd="sng" algn="ctr">
                      <a:solidFill>
                        <a:srgbClr val="4F81BD"/>
                      </a:solidFill>
                      <a:prstDash val="dot"/>
                      <a:round/>
                      <a:headEnd type="none" w="med" len="med"/>
                      <a:tailEnd type="none" w="med" len="med"/>
                    </a:lnB>
                  </a:tcPr>
                </a:tc>
                <a:tc>
                  <a:txBody>
                    <a:bodyPr/>
                    <a:lstStyle/>
                    <a:p>
                      <a:pPr algn="ctr">
                        <a:lnSpc>
                          <a:spcPct val="115000"/>
                        </a:lnSpc>
                        <a:spcAft>
                          <a:spcPts val="0"/>
                        </a:spcAft>
                      </a:pPr>
                      <a:r>
                        <a:rPr lang="en-GB" sz="1600" b="1" dirty="0">
                          <a:solidFill>
                            <a:srgbClr val="005295"/>
                          </a:solidFill>
                          <a:latin typeface="Calibri"/>
                          <a:ea typeface="Calibri"/>
                          <a:cs typeface="Calibri"/>
                        </a:rPr>
                        <a:t>1.4</a:t>
                      </a:r>
                      <a:endParaRPr lang="en-AU" sz="1600" dirty="0">
                        <a:solidFill>
                          <a:srgbClr val="005295"/>
                        </a:solidFill>
                        <a:latin typeface="Calibri"/>
                        <a:ea typeface="Times New Roman"/>
                        <a:cs typeface="Times New Roman"/>
                      </a:endParaRPr>
                    </a:p>
                  </a:txBody>
                  <a:tcPr marL="68580" marR="68580" marT="0" marB="0" anchor="b">
                    <a:lnL>
                      <a:noFill/>
                    </a:lnL>
                    <a:lnR>
                      <a:noFill/>
                    </a:lnR>
                    <a:lnT w="12700" cap="flat" cmpd="sng" algn="ctr">
                      <a:solidFill>
                        <a:srgbClr val="4F81BD"/>
                      </a:solidFill>
                      <a:prstDash val="dot"/>
                      <a:round/>
                      <a:headEnd type="none" w="med" len="med"/>
                      <a:tailEnd type="none" w="med" len="med"/>
                    </a:lnT>
                    <a:lnB w="12700" cap="flat" cmpd="sng" algn="ctr">
                      <a:solidFill>
                        <a:srgbClr val="4F81BD"/>
                      </a:solidFill>
                      <a:prstDash val="dot"/>
                      <a:round/>
                      <a:headEnd type="none" w="med" len="med"/>
                      <a:tailEnd type="none" w="med" len="med"/>
                    </a:lnB>
                  </a:tcPr>
                </a:tc>
              </a:tr>
              <a:tr h="408254">
                <a:tc>
                  <a:txBody>
                    <a:bodyPr/>
                    <a:lstStyle/>
                    <a:p>
                      <a:pPr>
                        <a:lnSpc>
                          <a:spcPct val="115000"/>
                        </a:lnSpc>
                        <a:spcAft>
                          <a:spcPts val="0"/>
                        </a:spcAft>
                      </a:pPr>
                      <a:r>
                        <a:rPr lang="en-GB" sz="1600" b="1" dirty="0">
                          <a:solidFill>
                            <a:srgbClr val="005295"/>
                          </a:solidFill>
                          <a:latin typeface="Calibri"/>
                          <a:ea typeface="Calibri"/>
                          <a:cs typeface="Calibri"/>
                        </a:rPr>
                        <a:t>Cert III and above</a:t>
                      </a:r>
                      <a:endParaRPr lang="en-AU" sz="1600" dirty="0">
                        <a:solidFill>
                          <a:srgbClr val="005295"/>
                        </a:solidFill>
                        <a:latin typeface="Calibri"/>
                        <a:ea typeface="Times New Roman"/>
                        <a:cs typeface="Times New Roman"/>
                      </a:endParaRPr>
                    </a:p>
                  </a:txBody>
                  <a:tcPr marL="68580" marR="68580" marT="0" marB="0" anchor="b">
                    <a:lnL>
                      <a:noFill/>
                    </a:lnL>
                    <a:lnR>
                      <a:noFill/>
                    </a:lnR>
                    <a:lnT w="12700" cap="flat" cmpd="sng" algn="ctr">
                      <a:solidFill>
                        <a:srgbClr val="4F81BD"/>
                      </a:solidFill>
                      <a:prstDash val="dot"/>
                      <a:round/>
                      <a:headEnd type="none" w="med" len="med"/>
                      <a:tailEnd type="none" w="med" len="med"/>
                    </a:lnT>
                    <a:lnB w="12700" cap="flat" cmpd="sng" algn="ctr">
                      <a:solidFill>
                        <a:srgbClr val="002776"/>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005295"/>
                          </a:solidFill>
                          <a:latin typeface="Calibri"/>
                          <a:ea typeface="Calibri"/>
                          <a:cs typeface="Calibri"/>
                        </a:rPr>
                        <a:t>4.0</a:t>
                      </a:r>
                      <a:endParaRPr lang="en-AU" sz="1600" dirty="0">
                        <a:solidFill>
                          <a:srgbClr val="005295"/>
                        </a:solidFill>
                        <a:latin typeface="Calibri"/>
                        <a:ea typeface="Times New Roman"/>
                        <a:cs typeface="Times New Roman"/>
                      </a:endParaRPr>
                    </a:p>
                  </a:txBody>
                  <a:tcPr marL="68580" marR="68580" marT="0" marB="0" anchor="b">
                    <a:lnL>
                      <a:noFill/>
                    </a:lnL>
                    <a:lnR>
                      <a:noFill/>
                    </a:lnR>
                    <a:lnT w="12700" cap="flat" cmpd="sng" algn="ctr">
                      <a:solidFill>
                        <a:srgbClr val="4F81BD"/>
                      </a:solidFill>
                      <a:prstDash val="dot"/>
                      <a:round/>
                      <a:headEnd type="none" w="med" len="med"/>
                      <a:tailEnd type="none" w="med" len="med"/>
                    </a:lnT>
                    <a:lnB w="12700" cap="flat" cmpd="sng" algn="ctr">
                      <a:solidFill>
                        <a:srgbClr val="002776"/>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005295"/>
                          </a:solidFill>
                          <a:latin typeface="Calibri"/>
                          <a:ea typeface="Calibri"/>
                          <a:cs typeface="Calibri"/>
                        </a:rPr>
                        <a:t>3.0</a:t>
                      </a:r>
                      <a:endParaRPr lang="en-AU" sz="1600" dirty="0">
                        <a:solidFill>
                          <a:srgbClr val="005295"/>
                        </a:solidFill>
                        <a:latin typeface="Calibri"/>
                        <a:ea typeface="Times New Roman"/>
                        <a:cs typeface="Times New Roman"/>
                      </a:endParaRPr>
                    </a:p>
                  </a:txBody>
                  <a:tcPr marL="68580" marR="68580" marT="0" marB="0" anchor="b">
                    <a:lnL>
                      <a:noFill/>
                    </a:lnL>
                    <a:lnR>
                      <a:noFill/>
                    </a:lnR>
                    <a:lnT w="12700" cap="flat" cmpd="sng" algn="ctr">
                      <a:solidFill>
                        <a:srgbClr val="4F81BD"/>
                      </a:solidFill>
                      <a:prstDash val="dot"/>
                      <a:round/>
                      <a:headEnd type="none" w="med" len="med"/>
                      <a:tailEnd type="none" w="med" len="med"/>
                    </a:lnT>
                    <a:lnB w="12700" cap="flat" cmpd="sng" algn="ctr">
                      <a:solidFill>
                        <a:srgbClr val="002776"/>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005295"/>
                          </a:solidFill>
                          <a:latin typeface="Calibri"/>
                          <a:ea typeface="Calibri"/>
                          <a:cs typeface="Calibri"/>
                        </a:rPr>
                        <a:t>3.4</a:t>
                      </a:r>
                      <a:endParaRPr lang="en-AU" sz="1600" dirty="0">
                        <a:solidFill>
                          <a:srgbClr val="005295"/>
                        </a:solidFill>
                        <a:latin typeface="Calibri"/>
                        <a:ea typeface="Times New Roman"/>
                        <a:cs typeface="Times New Roman"/>
                      </a:endParaRPr>
                    </a:p>
                  </a:txBody>
                  <a:tcPr marL="68580" marR="68580" marT="0" marB="0" anchor="b">
                    <a:lnL>
                      <a:noFill/>
                    </a:lnL>
                    <a:lnR>
                      <a:noFill/>
                    </a:lnR>
                    <a:lnT w="12700" cap="flat" cmpd="sng" algn="ctr">
                      <a:solidFill>
                        <a:srgbClr val="4F81BD"/>
                      </a:solidFill>
                      <a:prstDash val="dot"/>
                      <a:round/>
                      <a:headEnd type="none" w="med" len="med"/>
                      <a:tailEnd type="none" w="med" len="med"/>
                    </a:lnT>
                    <a:lnB w="12700" cap="flat" cmpd="sng" algn="ctr">
                      <a:solidFill>
                        <a:srgbClr val="002776"/>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005295"/>
                          </a:solidFill>
                          <a:latin typeface="Calibri"/>
                          <a:ea typeface="Calibri"/>
                          <a:cs typeface="Calibri"/>
                        </a:rPr>
                        <a:t>1.5</a:t>
                      </a:r>
                      <a:endParaRPr lang="en-AU" sz="1600" dirty="0">
                        <a:solidFill>
                          <a:srgbClr val="005295"/>
                        </a:solidFill>
                        <a:latin typeface="Calibri"/>
                        <a:ea typeface="Times New Roman"/>
                        <a:cs typeface="Times New Roman"/>
                      </a:endParaRPr>
                    </a:p>
                  </a:txBody>
                  <a:tcPr marL="68580" marR="68580" marT="0" marB="0" anchor="b">
                    <a:lnL>
                      <a:noFill/>
                    </a:lnL>
                    <a:lnR>
                      <a:noFill/>
                    </a:lnR>
                    <a:lnT w="12700" cap="flat" cmpd="sng" algn="ctr">
                      <a:solidFill>
                        <a:srgbClr val="4F81BD"/>
                      </a:solidFill>
                      <a:prstDash val="dot"/>
                      <a:round/>
                      <a:headEnd type="none" w="med" len="med"/>
                      <a:tailEnd type="none" w="med" len="med"/>
                    </a:lnT>
                    <a:lnB w="12700" cap="flat" cmpd="sng" algn="ctr">
                      <a:solidFill>
                        <a:srgbClr val="002776"/>
                      </a:solidFill>
                      <a:prstDash val="solid"/>
                      <a:round/>
                      <a:headEnd type="none" w="med" len="med"/>
                      <a:tailEnd type="none" w="med" len="med"/>
                    </a:lnB>
                  </a:tcPr>
                </a:tc>
              </a:tr>
            </a:tbl>
          </a:graphicData>
        </a:graphic>
      </p:graphicFrame>
      <p:sp>
        <p:nvSpPr>
          <p:cNvPr id="20481" name="Rectangle 1"/>
          <p:cNvSpPr>
            <a:spLocks noChangeArrowheads="1"/>
          </p:cNvSpPr>
          <p:nvPr/>
        </p:nvSpPr>
        <p:spPr bwMode="auto">
          <a:xfrm>
            <a:off x="971600" y="1302296"/>
            <a:ext cx="73448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539750" algn="l"/>
              </a:tabLst>
            </a:pPr>
            <a:r>
              <a:rPr lang="en-GB" sz="1600" b="1" dirty="0" smtClean="0">
                <a:solidFill>
                  <a:srgbClr val="005295"/>
                </a:solidFill>
                <a:ea typeface="Calibri" pitchFamily="34" charset="0"/>
                <a:cs typeface="Times New Roman" pitchFamily="18" charset="0"/>
              </a:rPr>
              <a:t>Annual change in employed persons by highest level qualification, 2011-2025 (%)</a:t>
            </a:r>
            <a:endParaRPr lang="en-AU" sz="1600" dirty="0" smtClean="0">
              <a:solidFill>
                <a:srgbClr val="005295"/>
              </a:solidFill>
              <a:latin typeface="Arial" pitchFamily="34" charset="0"/>
              <a:cs typeface="Arial" pitchFamily="34" charset="0"/>
            </a:endParaRPr>
          </a:p>
        </p:txBody>
      </p:sp>
      <p:sp>
        <p:nvSpPr>
          <p:cNvPr id="8"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fld id="{319128DC-2FBB-4E03-A8B3-F0826D9415FC}" type="slidenum">
              <a:rPr lang="en-AU">
                <a:solidFill>
                  <a:srgbClr val="000000"/>
                </a:solidFill>
              </a:rPr>
              <a:pPr/>
              <a:t>46</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368152"/>
          </a:xfrm>
        </p:spPr>
        <p:txBody>
          <a:bodyPr>
            <a:noAutofit/>
          </a:bodyPr>
          <a:lstStyle/>
          <a:p>
            <a:pPr algn="ctr"/>
            <a:r>
              <a:rPr lang="en-AU" sz="3000" dirty="0" smtClean="0">
                <a:latin typeface="+mn-lt"/>
                <a:ea typeface="+mn-ea"/>
                <a:cs typeface="Arial" charset="0"/>
              </a:rPr>
              <a:t>Projected qualification supply less demand (based on labour force) annual average 5 years to 2025</a:t>
            </a:r>
            <a:endParaRPr lang="en-AU" sz="3000" dirty="0">
              <a:latin typeface="+mn-lt"/>
              <a:ea typeface="+mn-ea"/>
              <a:cs typeface="Arial" charset="0"/>
            </a:endParaRPr>
          </a:p>
        </p:txBody>
      </p:sp>
      <p:graphicFrame>
        <p:nvGraphicFramePr>
          <p:cNvPr id="5" name="Content Placeholder 4"/>
          <p:cNvGraphicFramePr>
            <a:graphicFrameLocks noGrp="1"/>
          </p:cNvGraphicFramePr>
          <p:nvPr>
            <p:ph idx="1"/>
          </p:nvPr>
        </p:nvGraphicFramePr>
        <p:xfrm>
          <a:off x="539552" y="1916832"/>
          <a:ext cx="8229600" cy="3207752"/>
        </p:xfrm>
        <a:graphic>
          <a:graphicData uri="http://schemas.openxmlformats.org/drawingml/2006/table">
            <a:tbl>
              <a:tblPr firstRow="1" bandRow="1">
                <a:tableStyleId>{5C22544A-7EE6-4342-B048-85BDC9FD1C3A}</a:tableStyleId>
              </a:tblPr>
              <a:tblGrid>
                <a:gridCol w="1810544"/>
                <a:gridCol w="1481296"/>
                <a:gridCol w="1645920"/>
                <a:gridCol w="1645920"/>
                <a:gridCol w="1645920"/>
              </a:tblGrid>
              <a:tr h="370840">
                <a:tc>
                  <a:txBody>
                    <a:bodyPr/>
                    <a:lstStyle/>
                    <a:p>
                      <a:r>
                        <a:rPr lang="en-AU" dirty="0" smtClean="0"/>
                        <a:t>Qualification</a:t>
                      </a:r>
                      <a:endParaRPr lang="en-AU" dirty="0"/>
                    </a:p>
                  </a:txBody>
                  <a:tcPr/>
                </a:tc>
                <a:tc>
                  <a:txBody>
                    <a:bodyPr/>
                    <a:lstStyle/>
                    <a:p>
                      <a:r>
                        <a:rPr lang="en-AU" dirty="0" smtClean="0"/>
                        <a:t>Long Boom</a:t>
                      </a:r>
                      <a:endParaRPr lang="en-AU" dirty="0"/>
                    </a:p>
                  </a:txBody>
                  <a:tcPr/>
                </a:tc>
                <a:tc>
                  <a:txBody>
                    <a:bodyPr/>
                    <a:lstStyle/>
                    <a:p>
                      <a:r>
                        <a:rPr lang="en-AU" dirty="0" smtClean="0"/>
                        <a:t>Smart Recovery</a:t>
                      </a:r>
                      <a:endParaRPr lang="en-AU" dirty="0"/>
                    </a:p>
                  </a:txBody>
                  <a:tcPr/>
                </a:tc>
                <a:tc>
                  <a:txBody>
                    <a:bodyPr/>
                    <a:lstStyle/>
                    <a:p>
                      <a:r>
                        <a:rPr lang="en-AU" dirty="0" smtClean="0"/>
                        <a:t>Terms of Trade</a:t>
                      </a:r>
                      <a:r>
                        <a:rPr lang="en-AU" baseline="0" dirty="0" smtClean="0"/>
                        <a:t> Shock</a:t>
                      </a:r>
                      <a:endParaRPr lang="en-AU" dirty="0"/>
                    </a:p>
                  </a:txBody>
                  <a:tcPr/>
                </a:tc>
                <a:tc>
                  <a:txBody>
                    <a:bodyPr/>
                    <a:lstStyle/>
                    <a:p>
                      <a:r>
                        <a:rPr lang="en-AU" dirty="0" smtClean="0"/>
                        <a:t>Ring of Fire</a:t>
                      </a:r>
                      <a:endParaRPr lang="en-AU" dirty="0"/>
                    </a:p>
                  </a:txBody>
                  <a:tcPr/>
                </a:tc>
              </a:tr>
              <a:tr h="370840">
                <a:tc>
                  <a:txBody>
                    <a:bodyPr/>
                    <a:lstStyle/>
                    <a:p>
                      <a:r>
                        <a:rPr lang="en-AU" dirty="0" smtClean="0"/>
                        <a:t>Postgraduate</a:t>
                      </a:r>
                      <a:endParaRPr lang="en-AU" dirty="0"/>
                    </a:p>
                  </a:txBody>
                  <a:tcPr/>
                </a:tc>
                <a:tc>
                  <a:txBody>
                    <a:bodyPr/>
                    <a:lstStyle/>
                    <a:p>
                      <a:pPr algn="r">
                        <a:lnSpc>
                          <a:spcPct val="115000"/>
                        </a:lnSpc>
                        <a:spcAft>
                          <a:spcPts val="0"/>
                        </a:spcAft>
                      </a:pPr>
                      <a:r>
                        <a:rPr lang="en-AU" sz="1800" dirty="0" smtClean="0">
                          <a:solidFill>
                            <a:srgbClr val="000000"/>
                          </a:solidFill>
                          <a:latin typeface="Calibri"/>
                          <a:ea typeface="Calibri"/>
                          <a:cs typeface="Calibri"/>
                        </a:rPr>
                        <a:t>-71,180</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-43,579</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-57,939</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-725</a:t>
                      </a:r>
                      <a:endParaRPr lang="en-AU" sz="1800" dirty="0">
                        <a:latin typeface="Calibri"/>
                        <a:ea typeface="Calibri"/>
                        <a:cs typeface="Times New Roman"/>
                      </a:endParaRPr>
                    </a:p>
                  </a:txBody>
                  <a:tcPr marL="68580" marR="68580" marT="0" marB="0"/>
                </a:tc>
              </a:tr>
              <a:tr h="370840">
                <a:tc>
                  <a:txBody>
                    <a:bodyPr/>
                    <a:lstStyle/>
                    <a:p>
                      <a:r>
                        <a:rPr lang="en-AU" dirty="0" smtClean="0"/>
                        <a:t>Undergraduate</a:t>
                      </a:r>
                      <a:endParaRPr lang="en-AU" dirty="0"/>
                    </a:p>
                  </a:txBody>
                  <a:tcPr/>
                </a:tc>
                <a:tc>
                  <a:txBody>
                    <a:bodyPr/>
                    <a:lstStyle/>
                    <a:p>
                      <a:pPr algn="r">
                        <a:lnSpc>
                          <a:spcPct val="115000"/>
                        </a:lnSpc>
                        <a:spcAft>
                          <a:spcPts val="0"/>
                        </a:spcAft>
                      </a:pPr>
                      <a:r>
                        <a:rPr lang="en-AU" sz="1800" dirty="0">
                          <a:solidFill>
                            <a:srgbClr val="000000"/>
                          </a:solidFill>
                          <a:latin typeface="Calibri"/>
                          <a:ea typeface="Calibri"/>
                          <a:cs typeface="Calibri"/>
                        </a:rPr>
                        <a:t>-</a:t>
                      </a:r>
                      <a:r>
                        <a:rPr lang="en-AU" sz="1800" dirty="0" smtClean="0">
                          <a:solidFill>
                            <a:srgbClr val="000000"/>
                          </a:solidFill>
                          <a:latin typeface="Calibri"/>
                          <a:ea typeface="Calibri"/>
                          <a:cs typeface="Calibri"/>
                        </a:rPr>
                        <a:t>106,109</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-65,394</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-90,628</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-2,458</a:t>
                      </a:r>
                      <a:endParaRPr lang="en-AU" sz="1800" dirty="0">
                        <a:latin typeface="Calibri"/>
                        <a:ea typeface="Calibri"/>
                        <a:cs typeface="Times New Roman"/>
                      </a:endParaRPr>
                    </a:p>
                  </a:txBody>
                  <a:tcPr marL="68580" marR="68580" marT="0" marB="0"/>
                </a:tc>
              </a:tr>
              <a:tr h="370840">
                <a:tc>
                  <a:txBody>
                    <a:bodyPr/>
                    <a:lstStyle/>
                    <a:p>
                      <a:r>
                        <a:rPr lang="en-AU" dirty="0" smtClean="0"/>
                        <a:t>Adv. Diploma/ Diploma</a:t>
                      </a:r>
                      <a:endParaRPr lang="en-AU" dirty="0"/>
                    </a:p>
                  </a:txBody>
                  <a:tcPr/>
                </a:tc>
                <a:tc>
                  <a:txBody>
                    <a:bodyPr/>
                    <a:lstStyle/>
                    <a:p>
                      <a:pPr algn="r">
                        <a:lnSpc>
                          <a:spcPct val="115000"/>
                        </a:lnSpc>
                        <a:spcAft>
                          <a:spcPts val="0"/>
                        </a:spcAft>
                      </a:pPr>
                      <a:r>
                        <a:rPr lang="en-AU" sz="1800" dirty="0" smtClean="0">
                          <a:solidFill>
                            <a:srgbClr val="000000"/>
                          </a:solidFill>
                          <a:latin typeface="Calibri"/>
                          <a:ea typeface="Calibri"/>
                          <a:cs typeface="Calibri"/>
                        </a:rPr>
                        <a:t>-61,180</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-49,539</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-55,818</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a:solidFill>
                            <a:srgbClr val="000000"/>
                          </a:solidFill>
                          <a:latin typeface="Calibri"/>
                          <a:ea typeface="Calibri"/>
                          <a:cs typeface="Calibri"/>
                        </a:rPr>
                        <a:t>-</a:t>
                      </a:r>
                      <a:r>
                        <a:rPr lang="en-AU" sz="1800" dirty="0" smtClean="0">
                          <a:solidFill>
                            <a:srgbClr val="000000"/>
                          </a:solidFill>
                          <a:latin typeface="Calibri"/>
                          <a:ea typeface="Calibri"/>
                          <a:cs typeface="Calibri"/>
                        </a:rPr>
                        <a:t>23,290</a:t>
                      </a:r>
                      <a:endParaRPr lang="en-AU" sz="1800" dirty="0">
                        <a:latin typeface="Calibri"/>
                        <a:ea typeface="Calibri"/>
                        <a:cs typeface="Times New Roman"/>
                      </a:endParaRPr>
                    </a:p>
                  </a:txBody>
                  <a:tcPr marL="68580" marR="68580" marT="0" marB="0"/>
                </a:tc>
              </a:tr>
              <a:tr h="370840">
                <a:tc>
                  <a:txBody>
                    <a:bodyPr/>
                    <a:lstStyle/>
                    <a:p>
                      <a:r>
                        <a:rPr lang="en-AU" dirty="0" smtClean="0"/>
                        <a:t>Certificate III/IV</a:t>
                      </a:r>
                      <a:endParaRPr lang="en-AU" dirty="0"/>
                    </a:p>
                  </a:txBody>
                  <a:tcPr/>
                </a:tc>
                <a:tc>
                  <a:txBody>
                    <a:bodyPr/>
                    <a:lstStyle/>
                    <a:p>
                      <a:pPr algn="r">
                        <a:lnSpc>
                          <a:spcPct val="115000"/>
                        </a:lnSpc>
                        <a:spcAft>
                          <a:spcPts val="0"/>
                        </a:spcAft>
                      </a:pPr>
                      <a:r>
                        <a:rPr lang="en-AU" sz="1800" dirty="0" smtClean="0">
                          <a:solidFill>
                            <a:srgbClr val="000000"/>
                          </a:solidFill>
                          <a:latin typeface="Calibri"/>
                          <a:ea typeface="Calibri"/>
                          <a:cs typeface="Calibri"/>
                        </a:rPr>
                        <a:t>9,004</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38,111</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22,909</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59,311</a:t>
                      </a:r>
                      <a:endParaRPr lang="en-AU" sz="1800" dirty="0">
                        <a:latin typeface="Calibri"/>
                        <a:ea typeface="Calibri"/>
                        <a:cs typeface="Times New Roman"/>
                      </a:endParaRPr>
                    </a:p>
                  </a:txBody>
                  <a:tcPr marL="68580" marR="68580" marT="0" marB="0"/>
                </a:tc>
              </a:tr>
              <a:tr h="444232">
                <a:tc>
                  <a:txBody>
                    <a:bodyPr/>
                    <a:lstStyle/>
                    <a:p>
                      <a:r>
                        <a:rPr lang="en-AU" dirty="0" smtClean="0"/>
                        <a:t>Certificate I/II</a:t>
                      </a:r>
                      <a:endParaRPr lang="en-AU" dirty="0"/>
                    </a:p>
                  </a:txBody>
                  <a:tcPr/>
                </a:tc>
                <a:tc>
                  <a:txBody>
                    <a:bodyPr/>
                    <a:lstStyle/>
                    <a:p>
                      <a:pPr algn="r">
                        <a:lnSpc>
                          <a:spcPct val="115000"/>
                        </a:lnSpc>
                        <a:spcAft>
                          <a:spcPts val="0"/>
                        </a:spcAft>
                      </a:pPr>
                      <a:r>
                        <a:rPr lang="en-AU" sz="1800" dirty="0" smtClean="0">
                          <a:latin typeface="Calibri"/>
                          <a:ea typeface="Calibri"/>
                          <a:cs typeface="Times New Roman"/>
                        </a:rPr>
                        <a:t>64,236</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66,657</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65,493</a:t>
                      </a:r>
                      <a:endParaRPr lang="en-AU" sz="1800" dirty="0">
                        <a:latin typeface="Calibri"/>
                        <a:ea typeface="Calibri"/>
                        <a:cs typeface="Times New Roman"/>
                      </a:endParaRPr>
                    </a:p>
                  </a:txBody>
                  <a:tcPr marL="68580" marR="68580" marT="0" marB="0"/>
                </a:tc>
                <a:tc>
                  <a:txBody>
                    <a:bodyPr/>
                    <a:lstStyle/>
                    <a:p>
                      <a:pPr algn="r">
                        <a:lnSpc>
                          <a:spcPct val="115000"/>
                        </a:lnSpc>
                        <a:spcAft>
                          <a:spcPts val="0"/>
                        </a:spcAft>
                      </a:pPr>
                      <a:r>
                        <a:rPr lang="en-AU" sz="1800" dirty="0" smtClean="0">
                          <a:solidFill>
                            <a:srgbClr val="000000"/>
                          </a:solidFill>
                          <a:latin typeface="Calibri"/>
                          <a:ea typeface="Calibri"/>
                          <a:cs typeface="Calibri"/>
                        </a:rPr>
                        <a:t>64,351</a:t>
                      </a:r>
                      <a:endParaRPr lang="en-AU" sz="1800" dirty="0">
                        <a:latin typeface="Calibri"/>
                        <a:ea typeface="Calibri"/>
                        <a:cs typeface="Times New Roman"/>
                      </a:endParaRPr>
                    </a:p>
                  </a:txBody>
                  <a:tcPr marL="68580" marR="68580" marT="0" marB="0"/>
                </a:tc>
              </a:tr>
              <a:tr h="370840">
                <a:tc>
                  <a:txBody>
                    <a:bodyPr/>
                    <a:lstStyle/>
                    <a:p>
                      <a:pPr>
                        <a:lnSpc>
                          <a:spcPct val="115000"/>
                        </a:lnSpc>
                        <a:spcAft>
                          <a:spcPts val="600"/>
                        </a:spcAft>
                      </a:pPr>
                      <a:r>
                        <a:rPr lang="en-AU" sz="1800" b="1" dirty="0">
                          <a:solidFill>
                            <a:srgbClr val="4F81BD"/>
                          </a:solidFill>
                          <a:latin typeface="Calibri"/>
                          <a:ea typeface="Calibri"/>
                          <a:cs typeface="Times New Roman"/>
                        </a:rPr>
                        <a:t>Total</a:t>
                      </a:r>
                      <a:endParaRPr lang="en-AU" sz="1800" dirty="0">
                        <a:latin typeface="Calibri"/>
                        <a:ea typeface="Calibri"/>
                        <a:cs typeface="Times New Roman"/>
                      </a:endParaRPr>
                    </a:p>
                  </a:txBody>
                  <a:tcPr marL="68580" marR="68580" marT="0" marB="0"/>
                </a:tc>
                <a:tc>
                  <a:txBody>
                    <a:bodyPr/>
                    <a:lstStyle/>
                    <a:p>
                      <a:pPr algn="r">
                        <a:lnSpc>
                          <a:spcPct val="115000"/>
                        </a:lnSpc>
                        <a:spcAft>
                          <a:spcPts val="600"/>
                        </a:spcAft>
                      </a:pPr>
                      <a:r>
                        <a:rPr lang="en-AU" sz="1800" b="1" dirty="0" smtClean="0">
                          <a:solidFill>
                            <a:srgbClr val="4F81BD"/>
                          </a:solidFill>
                          <a:latin typeface="Calibri"/>
                          <a:ea typeface="Calibri"/>
                          <a:cs typeface="Times New Roman"/>
                        </a:rPr>
                        <a:t>-165,</a:t>
                      </a:r>
                      <a:r>
                        <a:rPr lang="en-AU" sz="1800" b="1" baseline="0" dirty="0" smtClean="0">
                          <a:solidFill>
                            <a:srgbClr val="4F81BD"/>
                          </a:solidFill>
                          <a:latin typeface="Calibri"/>
                          <a:ea typeface="Calibri"/>
                          <a:cs typeface="Times New Roman"/>
                        </a:rPr>
                        <a:t> 229</a:t>
                      </a:r>
                      <a:endParaRPr lang="en-AU" sz="1800" dirty="0">
                        <a:latin typeface="Calibri"/>
                        <a:ea typeface="Calibri"/>
                        <a:cs typeface="Times New Roman"/>
                      </a:endParaRPr>
                    </a:p>
                  </a:txBody>
                  <a:tcPr marL="68580" marR="68580" marT="0" marB="0"/>
                </a:tc>
                <a:tc>
                  <a:txBody>
                    <a:bodyPr/>
                    <a:lstStyle/>
                    <a:p>
                      <a:pPr algn="r">
                        <a:lnSpc>
                          <a:spcPct val="115000"/>
                        </a:lnSpc>
                        <a:spcAft>
                          <a:spcPts val="600"/>
                        </a:spcAft>
                      </a:pPr>
                      <a:r>
                        <a:rPr lang="en-AU" sz="1800" b="1" dirty="0" smtClean="0">
                          <a:solidFill>
                            <a:srgbClr val="4F81BD"/>
                          </a:solidFill>
                          <a:latin typeface="Calibri"/>
                          <a:ea typeface="Calibri"/>
                          <a:cs typeface="Times New Roman"/>
                        </a:rPr>
                        <a:t>-54,745</a:t>
                      </a:r>
                      <a:endParaRPr lang="en-AU" sz="1800" dirty="0">
                        <a:latin typeface="Calibri"/>
                        <a:ea typeface="Calibri"/>
                        <a:cs typeface="Times New Roman"/>
                      </a:endParaRPr>
                    </a:p>
                  </a:txBody>
                  <a:tcPr marL="68580" marR="68580" marT="0" marB="0"/>
                </a:tc>
                <a:tc>
                  <a:txBody>
                    <a:bodyPr/>
                    <a:lstStyle/>
                    <a:p>
                      <a:pPr algn="r">
                        <a:lnSpc>
                          <a:spcPct val="115000"/>
                        </a:lnSpc>
                        <a:spcAft>
                          <a:spcPts val="600"/>
                        </a:spcAft>
                      </a:pPr>
                      <a:r>
                        <a:rPr lang="en-AU" sz="1800" b="1" dirty="0" smtClean="0">
                          <a:solidFill>
                            <a:srgbClr val="4F81BD"/>
                          </a:solidFill>
                          <a:latin typeface="Calibri"/>
                          <a:ea typeface="Calibri"/>
                          <a:cs typeface="Times New Roman"/>
                        </a:rPr>
                        <a:t>-115,982</a:t>
                      </a:r>
                      <a:endParaRPr lang="en-AU" sz="1800" dirty="0">
                        <a:latin typeface="Calibri"/>
                        <a:ea typeface="Calibri"/>
                        <a:cs typeface="Times New Roman"/>
                      </a:endParaRPr>
                    </a:p>
                  </a:txBody>
                  <a:tcPr marL="68580" marR="68580" marT="0" marB="0"/>
                </a:tc>
                <a:tc>
                  <a:txBody>
                    <a:bodyPr/>
                    <a:lstStyle/>
                    <a:p>
                      <a:pPr algn="r">
                        <a:lnSpc>
                          <a:spcPct val="115000"/>
                        </a:lnSpc>
                        <a:spcAft>
                          <a:spcPts val="600"/>
                        </a:spcAft>
                      </a:pPr>
                      <a:r>
                        <a:rPr lang="en-AU" sz="1800" b="1" dirty="0" smtClean="0">
                          <a:solidFill>
                            <a:srgbClr val="4F81BD"/>
                          </a:solidFill>
                          <a:latin typeface="Calibri"/>
                          <a:ea typeface="Calibri"/>
                          <a:cs typeface="Times New Roman"/>
                        </a:rPr>
                        <a:t>97,189</a:t>
                      </a:r>
                      <a:endParaRPr lang="en-AU" sz="1800" dirty="0">
                        <a:latin typeface="Calibri"/>
                        <a:ea typeface="Calibri"/>
                        <a:cs typeface="Times New Roman"/>
                      </a:endParaRPr>
                    </a:p>
                  </a:txBody>
                  <a:tcPr marL="68580" marR="68580" marT="0" marB="0"/>
                </a:tc>
              </a:tr>
            </a:tbl>
          </a:graphicData>
        </a:graphic>
      </p:graphicFrame>
      <p:sp>
        <p:nvSpPr>
          <p:cNvPr id="4"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fld id="{319128DC-2FBB-4E03-A8B3-F0826D9415FC}" type="slidenum">
              <a:rPr lang="en-AU">
                <a:solidFill>
                  <a:srgbClr val="000000"/>
                </a:solidFill>
              </a:rPr>
              <a:pPr/>
              <a:t>47</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4294967295"/>
          </p:nvPr>
        </p:nvSpPr>
        <p:spPr bwMode="auto">
          <a:xfrm>
            <a:off x="0" y="2276872"/>
            <a:ext cx="9144000" cy="2881313"/>
          </a:xfrm>
          <a:prstGeom prst="rect">
            <a:avLst/>
          </a:prstGeom>
          <a:noFill/>
          <a:ln>
            <a:miter lim="800000"/>
            <a:headEnd/>
            <a:tailEnd/>
          </a:ln>
        </p:spPr>
        <p:txBody>
          <a:bodyPr/>
          <a:lstStyle/>
          <a:p>
            <a:pPr algn="ctr" eaLnBrk="1" hangingPunct="1">
              <a:spcBef>
                <a:spcPct val="0"/>
              </a:spcBef>
              <a:buFont typeface="Arial" charset="0"/>
              <a:buNone/>
            </a:pPr>
            <a:r>
              <a:rPr lang="en-AU" sz="5000" b="1" dirty="0" smtClean="0">
                <a:solidFill>
                  <a:schemeClr val="bg1"/>
                </a:solidFill>
              </a:rPr>
              <a:t>Contribution of participation on education</a:t>
            </a:r>
          </a:p>
          <a:p>
            <a:pPr algn="ctr" eaLnBrk="1" hangingPunct="1">
              <a:buFont typeface="Arial" charset="0"/>
              <a:buNone/>
            </a:pPr>
            <a:endParaRPr lang="en-AU" sz="5000"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Rectangle 11"/>
          <p:cNvSpPr>
            <a:spLocks noChangeArrowheads="1"/>
          </p:cNvSpPr>
          <p:nvPr/>
        </p:nvSpPr>
        <p:spPr bwMode="auto">
          <a:xfrm>
            <a:off x="615761" y="404664"/>
            <a:ext cx="7833106" cy="738664"/>
          </a:xfrm>
          <a:prstGeom prst="rect">
            <a:avLst/>
          </a:prstGeom>
          <a:noFill/>
          <a:ln w="9525">
            <a:noFill/>
            <a:miter lim="800000"/>
            <a:headEnd/>
            <a:tailEnd/>
          </a:ln>
        </p:spPr>
        <p:txBody>
          <a:bodyPr wrap="none">
            <a:spAutoFit/>
          </a:bodyPr>
          <a:lstStyle/>
          <a:p>
            <a:pPr algn="ctr">
              <a:defRPr/>
            </a:pPr>
            <a:r>
              <a:rPr lang="en-AU" sz="4200" b="1" dirty="0" smtClean="0">
                <a:solidFill>
                  <a:srgbClr val="003A57"/>
                </a:solidFill>
                <a:latin typeface="+mj-lt"/>
                <a:ea typeface="+mj-ea"/>
                <a:cs typeface="+mj-cs"/>
              </a:rPr>
              <a:t>Education matters to participation</a:t>
            </a:r>
            <a:endParaRPr lang="en-AU" sz="4200" b="1" dirty="0">
              <a:solidFill>
                <a:srgbClr val="003A57"/>
              </a:solidFill>
              <a:latin typeface="+mj-lt"/>
              <a:ea typeface="+mj-ea"/>
              <a:cs typeface="+mj-cs"/>
            </a:endParaRPr>
          </a:p>
        </p:txBody>
      </p:sp>
      <p:sp>
        <p:nvSpPr>
          <p:cNvPr id="8" name="Rectangle 7"/>
          <p:cNvSpPr/>
          <p:nvPr/>
        </p:nvSpPr>
        <p:spPr>
          <a:xfrm>
            <a:off x="539552" y="1772816"/>
            <a:ext cx="2232248" cy="3391698"/>
          </a:xfrm>
          <a:prstGeom prst="rect">
            <a:avLst/>
          </a:prstGeom>
          <a:ln>
            <a:solidFill>
              <a:schemeClr val="tx1"/>
            </a:solidFill>
          </a:ln>
        </p:spPr>
        <p:txBody>
          <a:bodyPr wrap="square">
            <a:spAutoFit/>
          </a:bodyPr>
          <a:lstStyle/>
          <a:p>
            <a:pPr>
              <a:spcBef>
                <a:spcPts val="600"/>
              </a:spcBef>
            </a:pPr>
            <a:r>
              <a:rPr lang="en-AU" sz="1400" b="1" dirty="0" smtClean="0">
                <a:solidFill>
                  <a:srgbClr val="003A57"/>
                </a:solidFill>
                <a:latin typeface="+mn-lt"/>
              </a:rPr>
              <a:t>Older workers</a:t>
            </a:r>
          </a:p>
          <a:p>
            <a:pPr marL="447675" indent="-266700">
              <a:spcBef>
                <a:spcPct val="20000"/>
              </a:spcBef>
              <a:spcAft>
                <a:spcPts val="600"/>
              </a:spcAft>
              <a:buClr>
                <a:srgbClr val="003F5F"/>
              </a:buClr>
              <a:buFont typeface="Wingdings" pitchFamily="2" charset="2"/>
              <a:buChar char="Ø"/>
            </a:pPr>
            <a:r>
              <a:rPr lang="en-GB" sz="1400" i="1" dirty="0" smtClean="0">
                <a:solidFill>
                  <a:srgbClr val="003F5F"/>
                </a:solidFill>
              </a:rPr>
              <a:t>Increasingly, mature-aged people are participating in work, particularly in professional occupations. </a:t>
            </a:r>
          </a:p>
          <a:p>
            <a:pPr marL="447675" indent="-447675">
              <a:spcBef>
                <a:spcPct val="20000"/>
              </a:spcBef>
              <a:spcAft>
                <a:spcPts val="600"/>
              </a:spcAft>
              <a:buClr>
                <a:srgbClr val="003F5F"/>
              </a:buClr>
            </a:pPr>
            <a:r>
              <a:rPr lang="en-AU" sz="1400" b="1" dirty="0" smtClean="0">
                <a:solidFill>
                  <a:srgbClr val="003A57"/>
                </a:solidFill>
                <a:latin typeface="+mn-lt"/>
              </a:rPr>
              <a:t>Young workers</a:t>
            </a:r>
          </a:p>
          <a:p>
            <a:pPr marL="447675" indent="-266700">
              <a:spcBef>
                <a:spcPct val="20000"/>
              </a:spcBef>
              <a:spcAft>
                <a:spcPts val="600"/>
              </a:spcAft>
              <a:buClr>
                <a:srgbClr val="003F5F"/>
              </a:buClr>
              <a:buFont typeface="Wingdings" pitchFamily="2" charset="2"/>
              <a:buChar char="Ø"/>
            </a:pPr>
            <a:r>
              <a:rPr lang="en-AU" sz="1400" i="1" dirty="0" smtClean="0">
                <a:solidFill>
                  <a:srgbClr val="003F5F"/>
                </a:solidFill>
              </a:rPr>
              <a:t>In January 2012, 26.8% of teenagers of working age were neither working nor engaged in full-time learning.</a:t>
            </a:r>
            <a:endParaRPr lang="en-AU" sz="1400" i="1" dirty="0">
              <a:solidFill>
                <a:srgbClr val="003F5F"/>
              </a:solidFill>
            </a:endParaRPr>
          </a:p>
        </p:txBody>
      </p:sp>
      <p:graphicFrame>
        <p:nvGraphicFramePr>
          <p:cNvPr id="9" name="Chart 8"/>
          <p:cNvGraphicFramePr/>
          <p:nvPr/>
        </p:nvGraphicFramePr>
        <p:xfrm>
          <a:off x="2915816" y="1196752"/>
          <a:ext cx="5688632"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635896" y="5949280"/>
            <a:ext cx="4608512" cy="246221"/>
          </a:xfrm>
          <a:prstGeom prst="rect">
            <a:avLst/>
          </a:prstGeom>
          <a:noFill/>
        </p:spPr>
        <p:txBody>
          <a:bodyPr wrap="square" rtlCol="0">
            <a:spAutoFit/>
          </a:bodyPr>
          <a:lstStyle/>
          <a:p>
            <a:r>
              <a:rPr lang="en-AU" sz="1000" b="1" dirty="0" smtClean="0"/>
              <a:t>Source: </a:t>
            </a:r>
            <a:r>
              <a:rPr lang="en-GB" sz="1000" dirty="0" smtClean="0"/>
              <a:t>ABS 6227.0 Education and Work, Australia, May 2011 (aged 15-64 years).</a:t>
            </a:r>
            <a:endParaRPr lang="en-AU" sz="1000" dirty="0"/>
          </a:p>
        </p:txBody>
      </p:sp>
      <p:sp>
        <p:nvSpPr>
          <p:cNvPr id="10"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49</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AU" dirty="0" smtClean="0"/>
              <a:t>The Agency’s Focus</a:t>
            </a:r>
            <a:endParaRPr lang="en-AU" dirty="0"/>
          </a:p>
        </p:txBody>
      </p:sp>
      <p:graphicFrame>
        <p:nvGraphicFramePr>
          <p:cNvPr id="5" name="Content Placeholder 4"/>
          <p:cNvGraphicFramePr>
            <a:graphicFrameLocks noGrp="1"/>
          </p:cNvGraphicFramePr>
          <p:nvPr>
            <p:ph idx="1"/>
          </p:nvPr>
        </p:nvGraphicFramePr>
        <p:xfrm>
          <a:off x="457200"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5</a:t>
            </a:fld>
            <a:endParaRPr lang="en-AU" dirty="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p:txBody>
          <a:bodyPr>
            <a:normAutofit/>
          </a:bodyPr>
          <a:lstStyle/>
          <a:p>
            <a:pPr>
              <a:defRPr/>
            </a:pPr>
            <a:r>
              <a:rPr lang="en-AU" sz="4000" b="1" dirty="0" smtClean="0">
                <a:latin typeface="Calibri" pitchFamily="34" charset="0"/>
                <a:cs typeface="Calibri" pitchFamily="34" charset="0"/>
              </a:rPr>
              <a:t>The pay-off from investment</a:t>
            </a:r>
          </a:p>
        </p:txBody>
      </p:sp>
      <p:sp>
        <p:nvSpPr>
          <p:cNvPr id="20483" name="Content Placeholder 9"/>
          <p:cNvSpPr>
            <a:spLocks noGrp="1"/>
          </p:cNvSpPr>
          <p:nvPr>
            <p:ph idx="1"/>
          </p:nvPr>
        </p:nvSpPr>
        <p:spPr>
          <a:xfrm>
            <a:off x="684082" y="1412776"/>
            <a:ext cx="8459918" cy="4525963"/>
          </a:xfrm>
        </p:spPr>
        <p:txBody>
          <a:bodyPr/>
          <a:lstStyle/>
          <a:p>
            <a:pPr>
              <a:buClr>
                <a:srgbClr val="003A57"/>
              </a:buClr>
            </a:pPr>
            <a:r>
              <a:rPr lang="en-AU" sz="1800" dirty="0" smtClean="0">
                <a:solidFill>
                  <a:schemeClr val="tx1"/>
                </a:solidFill>
                <a:latin typeface="Arial" charset="0"/>
                <a:cs typeface="Arial" charset="0"/>
              </a:rPr>
              <a:t>An  investment of an additional 3% per annum in Tertiary Education can achieve a workforce  participation rate of 69% by 2025 compared to the IGR projected rate of 64%</a:t>
            </a:r>
            <a:r>
              <a:rPr lang="en-AU" sz="1000" dirty="0" smtClean="0">
                <a:solidFill>
                  <a:schemeClr val="tx1"/>
                </a:solidFill>
                <a:latin typeface="Arial" charset="0"/>
                <a:cs typeface="Arial" charset="0"/>
              </a:rPr>
              <a:t>(1)</a:t>
            </a:r>
          </a:p>
          <a:p>
            <a:pPr lvl="1">
              <a:buClr>
                <a:srgbClr val="003A57"/>
              </a:buClr>
            </a:pPr>
            <a:r>
              <a:rPr lang="en-AU" sz="1800" dirty="0" smtClean="0">
                <a:solidFill>
                  <a:schemeClr val="tx1"/>
                </a:solidFill>
                <a:latin typeface="Arial" charset="0"/>
                <a:cs typeface="Arial" charset="0"/>
              </a:rPr>
              <a:t>69% is consistent with increased access to employability skills and experience overseas</a:t>
            </a:r>
          </a:p>
          <a:p>
            <a:pPr lvl="1">
              <a:buClr>
                <a:srgbClr val="003A57"/>
              </a:buClr>
            </a:pPr>
            <a:endParaRPr lang="en-AU" sz="1800" dirty="0" smtClean="0">
              <a:solidFill>
                <a:schemeClr val="tx1"/>
              </a:solidFill>
              <a:latin typeface="Arial" charset="0"/>
              <a:cs typeface="Arial" charset="0"/>
            </a:endParaRPr>
          </a:p>
          <a:p>
            <a:pPr>
              <a:buClr>
                <a:srgbClr val="003A57"/>
              </a:buClr>
            </a:pPr>
            <a:r>
              <a:rPr lang="en-AU" sz="1800" dirty="0" smtClean="0">
                <a:solidFill>
                  <a:schemeClr val="tx1"/>
                </a:solidFill>
                <a:latin typeface="Arial" charset="0"/>
                <a:cs typeface="Arial" charset="0"/>
              </a:rPr>
              <a:t>A participation rate of 69% will  halve the projected age-dependency ratio and improve government budgets.</a:t>
            </a:r>
          </a:p>
          <a:p>
            <a:pPr>
              <a:buClr>
                <a:srgbClr val="003A57"/>
              </a:buClr>
            </a:pPr>
            <a:endParaRPr lang="en-AU" sz="1800" dirty="0" smtClean="0">
              <a:solidFill>
                <a:schemeClr val="tx1"/>
              </a:solidFill>
              <a:latin typeface="Arial" charset="0"/>
              <a:cs typeface="Arial" charset="0"/>
            </a:endParaRPr>
          </a:p>
          <a:p>
            <a:pPr>
              <a:buClr>
                <a:srgbClr val="003A57"/>
              </a:buClr>
            </a:pPr>
            <a:r>
              <a:rPr lang="en-AU" sz="1800" dirty="0" smtClean="0">
                <a:solidFill>
                  <a:schemeClr val="tx1"/>
                </a:solidFill>
                <a:latin typeface="Arial" charset="0"/>
                <a:cs typeface="Arial" charset="0"/>
              </a:rPr>
              <a:t>Approximate estimates (Productivity Commission methodology) show an annual improvement in the operating balance of Australian governments of around $24 billion (05/06 dollars)</a:t>
            </a:r>
            <a:r>
              <a:rPr lang="en-AU" sz="1000" dirty="0" smtClean="0">
                <a:solidFill>
                  <a:schemeClr val="tx1"/>
                </a:solidFill>
                <a:latin typeface="Arial" charset="0"/>
                <a:cs typeface="Arial" charset="0"/>
              </a:rPr>
              <a:t>(2)</a:t>
            </a:r>
          </a:p>
          <a:p>
            <a:pPr>
              <a:buClr>
                <a:srgbClr val="003A57"/>
              </a:buClr>
            </a:pPr>
            <a:endParaRPr lang="en-AU" sz="1800" dirty="0" smtClean="0">
              <a:solidFill>
                <a:schemeClr val="tx1"/>
              </a:solidFill>
              <a:latin typeface="Arial" charset="0"/>
              <a:cs typeface="Arial" charset="0"/>
            </a:endParaRPr>
          </a:p>
          <a:p>
            <a:pPr>
              <a:buClr>
                <a:srgbClr val="003A57"/>
              </a:buClr>
            </a:pPr>
            <a:r>
              <a:rPr lang="en-AU" sz="1800" dirty="0" smtClean="0">
                <a:solidFill>
                  <a:schemeClr val="tx1"/>
                </a:solidFill>
                <a:latin typeface="Arial" charset="0"/>
                <a:cs typeface="Arial" charset="0"/>
              </a:rPr>
              <a:t>In addition there would be improvements in productivity through </a:t>
            </a:r>
            <a:r>
              <a:rPr lang="en-AU" sz="1800" dirty="0" err="1" smtClean="0">
                <a:solidFill>
                  <a:schemeClr val="tx1"/>
                </a:solidFill>
                <a:latin typeface="Arial" charset="0"/>
                <a:cs typeface="Arial" charset="0"/>
              </a:rPr>
              <a:t>upskilling</a:t>
            </a:r>
            <a:r>
              <a:rPr lang="en-AU" sz="1800" dirty="0" smtClean="0">
                <a:solidFill>
                  <a:schemeClr val="tx1"/>
                </a:solidFill>
                <a:latin typeface="Arial" charset="0"/>
                <a:cs typeface="Arial" charset="0"/>
              </a:rPr>
              <a:t>.</a:t>
            </a:r>
          </a:p>
          <a:p>
            <a:pPr>
              <a:buClr>
                <a:srgbClr val="003A57"/>
              </a:buClr>
            </a:pPr>
            <a:endParaRPr lang="en-AU" sz="1800" dirty="0" smtClean="0">
              <a:solidFill>
                <a:schemeClr val="tx1"/>
              </a:solidFill>
              <a:latin typeface="Arial" charset="0"/>
              <a:cs typeface="Arial" charset="0"/>
            </a:endParaRPr>
          </a:p>
          <a:p>
            <a:pPr>
              <a:buClr>
                <a:srgbClr val="003A57"/>
              </a:buClr>
            </a:pPr>
            <a:endParaRPr lang="en-AU" sz="1800" dirty="0" smtClean="0">
              <a:solidFill>
                <a:schemeClr val="tx1"/>
              </a:solidFill>
              <a:latin typeface="Arial" charset="0"/>
              <a:cs typeface="Arial" charset="0"/>
            </a:endParaRPr>
          </a:p>
          <a:p>
            <a:pPr>
              <a:buClr>
                <a:srgbClr val="003A57"/>
              </a:buClr>
            </a:pPr>
            <a:endParaRPr lang="en-AU" sz="1800" dirty="0" smtClean="0">
              <a:solidFill>
                <a:schemeClr val="tx1"/>
              </a:solidFill>
              <a:latin typeface="Arial" charset="0"/>
              <a:cs typeface="Arial" charset="0"/>
            </a:endParaRPr>
          </a:p>
          <a:p>
            <a:pPr>
              <a:buClr>
                <a:srgbClr val="003A57"/>
              </a:buClr>
            </a:pPr>
            <a:endParaRPr lang="en-AU" sz="1800" dirty="0" smtClean="0">
              <a:solidFill>
                <a:schemeClr val="tx1"/>
              </a:solidFill>
              <a:latin typeface="Arial" charset="0"/>
              <a:cs typeface="Arial" charset="0"/>
            </a:endParaRPr>
          </a:p>
        </p:txBody>
      </p:sp>
      <p:sp>
        <p:nvSpPr>
          <p:cNvPr id="6" name="TextBox 5"/>
          <p:cNvSpPr txBox="1"/>
          <p:nvPr/>
        </p:nvSpPr>
        <p:spPr>
          <a:xfrm>
            <a:off x="2123728" y="6093297"/>
            <a:ext cx="3960440" cy="246221"/>
          </a:xfrm>
          <a:prstGeom prst="rect">
            <a:avLst/>
          </a:prstGeom>
          <a:noFill/>
        </p:spPr>
        <p:txBody>
          <a:bodyPr wrap="square" rtlCol="0">
            <a:spAutoFit/>
          </a:bodyPr>
          <a:lstStyle/>
          <a:p>
            <a:r>
              <a:rPr lang="en-AU" sz="1000" b="1" dirty="0" smtClean="0">
                <a:solidFill>
                  <a:prstClr val="black"/>
                </a:solidFill>
              </a:rPr>
              <a:t>Source: </a:t>
            </a:r>
            <a:r>
              <a:rPr lang="en-AU" sz="1000" dirty="0" smtClean="0">
                <a:solidFill>
                  <a:prstClr val="black"/>
                </a:solidFill>
              </a:rPr>
              <a:t>(1)(2) Skills Australia (2012), </a:t>
            </a:r>
            <a:r>
              <a:rPr lang="en-AU" sz="1000" i="1" dirty="0" smtClean="0">
                <a:solidFill>
                  <a:prstClr val="black"/>
                </a:solidFill>
              </a:rPr>
              <a:t>Australian Workforce Futures</a:t>
            </a:r>
            <a:endParaRPr lang="en-AU" sz="1000" i="1" dirty="0">
              <a:solidFill>
                <a:prstClr val="black"/>
              </a:solidFill>
            </a:endParaRPr>
          </a:p>
        </p:txBody>
      </p:sp>
      <p:sp>
        <p:nvSpPr>
          <p:cNvPr id="5"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50</a:t>
            </a:fld>
            <a:endParaRPr lang="en-AU" dirty="0">
              <a:solidFill>
                <a:srgbClr val="000000"/>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txBox="1">
            <a:spLocks/>
          </p:cNvSpPr>
          <p:nvPr/>
        </p:nvSpPr>
        <p:spPr>
          <a:xfrm>
            <a:off x="0" y="2708920"/>
            <a:ext cx="9144000" cy="1143000"/>
          </a:xfrm>
          <a:prstGeom prst="rect">
            <a:avLst/>
          </a:prstGeom>
        </p:spPr>
        <p:txBody>
          <a:bodyPr/>
          <a:lstStyle/>
          <a:p>
            <a:pPr algn="ctr">
              <a:spcBef>
                <a:spcPct val="0"/>
              </a:spcBef>
              <a:defRPr/>
            </a:pPr>
            <a:r>
              <a:rPr lang="en-AU" sz="4400" b="1" dirty="0">
                <a:solidFill>
                  <a:prstClr val="white"/>
                </a:solidFill>
                <a:cs typeface="Arial" charset="0"/>
              </a:rPr>
              <a:t>Implications for </a:t>
            </a:r>
            <a:r>
              <a:rPr lang="en-AU" sz="4400" b="1" dirty="0" smtClean="0">
                <a:solidFill>
                  <a:prstClr val="white"/>
                </a:solidFill>
                <a:cs typeface="Arial" charset="0"/>
              </a:rPr>
              <a:t>post compulsory education</a:t>
            </a:r>
            <a:endParaRPr lang="en-AU" sz="4400" b="1" dirty="0">
              <a:solidFill>
                <a:prstClr val="white"/>
              </a:solidFill>
              <a:cs typeface="Arial" charset="0"/>
            </a:endParaRP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467544" y="0"/>
            <a:ext cx="8229600" cy="1143000"/>
          </a:xfrm>
        </p:spPr>
        <p:txBody>
          <a:bodyPr/>
          <a:lstStyle/>
          <a:p>
            <a:r>
              <a:rPr lang="en-AU" sz="4000" dirty="0" smtClean="0">
                <a:solidFill>
                  <a:srgbClr val="003F54"/>
                </a:solidFill>
                <a:ea typeface="+mn-ea"/>
                <a:cs typeface="+mn-cs"/>
              </a:rPr>
              <a:t>Opportunities for VET</a:t>
            </a:r>
          </a:p>
        </p:txBody>
      </p:sp>
      <p:sp>
        <p:nvSpPr>
          <p:cNvPr id="44035" name="Content Placeholder 4"/>
          <p:cNvSpPr>
            <a:spLocks noGrp="1"/>
          </p:cNvSpPr>
          <p:nvPr>
            <p:ph idx="1"/>
          </p:nvPr>
        </p:nvSpPr>
        <p:spPr bwMode="auto">
          <a:xfrm>
            <a:off x="755650" y="1196974"/>
            <a:ext cx="8208963" cy="4896321"/>
          </a:xfrm>
          <a:noFill/>
          <a:ln>
            <a:miter lim="800000"/>
            <a:headEnd/>
            <a:tailEnd/>
          </a:ln>
        </p:spPr>
        <p:txBody>
          <a:bodyPr vert="horz" wrap="square" lIns="91440" tIns="45720" rIns="91440" bIns="45720" numCol="1" anchor="t" anchorCtr="0" compatLnSpc="1">
            <a:prstTxWarp prst="textNoShape">
              <a:avLst/>
            </a:prstTxWarp>
          </a:bodyPr>
          <a:lstStyle/>
          <a:p>
            <a:pPr>
              <a:buClr>
                <a:srgbClr val="003A57"/>
              </a:buClr>
            </a:pPr>
            <a:r>
              <a:rPr lang="en-AU" sz="2400" dirty="0" smtClean="0"/>
              <a:t>The strength of the Australian economy means there are “once in a generation” opportunities for tertiary providers on the demand side.</a:t>
            </a:r>
          </a:p>
          <a:p>
            <a:pPr>
              <a:buClr>
                <a:srgbClr val="003A57"/>
              </a:buClr>
            </a:pPr>
            <a:r>
              <a:rPr lang="en-AU" sz="2400" dirty="0" smtClean="0"/>
              <a:t>There are opportunities for growth with the shift to demand led funding  - publicly funded VET enrolments increased by 4.6% between 2010 and 2011 to almost </a:t>
            </a:r>
            <a:r>
              <a:rPr lang="en-AU" sz="2400" dirty="0" err="1" smtClean="0"/>
              <a:t>1.9m</a:t>
            </a:r>
            <a:r>
              <a:rPr lang="en-AU" sz="2400" dirty="0" smtClean="0"/>
              <a:t>.</a:t>
            </a:r>
          </a:p>
          <a:p>
            <a:pPr>
              <a:buClr>
                <a:srgbClr val="003A57"/>
              </a:buClr>
            </a:pPr>
            <a:r>
              <a:rPr lang="en-AU" sz="2400" dirty="0" smtClean="0"/>
              <a:t>However, challenges for public providers – e.g. 56.4% increase in the number of publicly funded students choosing private providers between 2010 and 2011.</a:t>
            </a:r>
          </a:p>
          <a:p>
            <a:pPr>
              <a:buClr>
                <a:srgbClr val="003A57"/>
              </a:buClr>
            </a:pPr>
            <a:r>
              <a:rPr lang="en-AU" sz="2400" dirty="0" err="1" smtClean="0"/>
              <a:t>TDA</a:t>
            </a:r>
            <a:r>
              <a:rPr lang="en-AU" sz="2400" dirty="0" smtClean="0"/>
              <a:t> recently issued a National Charter for TAFE with principles for effective operations in an increasingly contestable environment.</a:t>
            </a:r>
          </a:p>
          <a:p>
            <a:pPr>
              <a:buClr>
                <a:srgbClr val="003A57"/>
              </a:buClr>
              <a:buFont typeface="Arial" charset="0"/>
              <a:buNone/>
            </a:pPr>
            <a:r>
              <a:rPr lang="en-AU" sz="2200" dirty="0" smtClean="0"/>
              <a:t>                                                      </a:t>
            </a:r>
          </a:p>
          <a:p>
            <a:pPr>
              <a:buClr>
                <a:srgbClr val="003A57"/>
              </a:buClr>
              <a:buFont typeface="Arial" charset="0"/>
              <a:buNone/>
            </a:pPr>
            <a:endParaRPr lang="en-AU" sz="2400" dirty="0" smtClean="0"/>
          </a:p>
        </p:txBody>
      </p:sp>
      <p:sp>
        <p:nvSpPr>
          <p:cNvPr id="5" name="TextBox 4"/>
          <p:cNvSpPr txBox="1"/>
          <p:nvPr/>
        </p:nvSpPr>
        <p:spPr>
          <a:xfrm>
            <a:off x="2987824" y="6237312"/>
            <a:ext cx="2491388" cy="246221"/>
          </a:xfrm>
          <a:prstGeom prst="rect">
            <a:avLst/>
          </a:prstGeom>
          <a:noFill/>
        </p:spPr>
        <p:txBody>
          <a:bodyPr wrap="none">
            <a:spAutoFit/>
          </a:bodyPr>
          <a:lstStyle/>
          <a:p>
            <a:pPr fontAlgn="base">
              <a:spcBef>
                <a:spcPct val="0"/>
              </a:spcBef>
              <a:spcAft>
                <a:spcPct val="0"/>
              </a:spcAft>
              <a:defRPr/>
            </a:pPr>
            <a:r>
              <a:rPr lang="en-AU" sz="1000" b="1" dirty="0">
                <a:solidFill>
                  <a:prstClr val="black"/>
                </a:solidFill>
                <a:cs typeface="Arial" charset="0"/>
              </a:rPr>
              <a:t>Source: </a:t>
            </a:r>
            <a:r>
              <a:rPr lang="en-AU" sz="1000" dirty="0" err="1" smtClean="0">
                <a:solidFill>
                  <a:prstClr val="black"/>
                </a:solidFill>
                <a:cs typeface="Arial" charset="0"/>
              </a:rPr>
              <a:t>NCVER</a:t>
            </a:r>
            <a:r>
              <a:rPr lang="en-AU" sz="1000" dirty="0" smtClean="0">
                <a:solidFill>
                  <a:prstClr val="black"/>
                </a:solidFill>
                <a:cs typeface="Arial" charset="0"/>
              </a:rPr>
              <a:t>, 2011, </a:t>
            </a:r>
            <a:r>
              <a:rPr lang="en-AU" sz="1000" i="1" dirty="0" smtClean="0">
                <a:solidFill>
                  <a:prstClr val="black"/>
                </a:solidFill>
                <a:cs typeface="Arial" charset="0"/>
              </a:rPr>
              <a:t>Students </a:t>
            </a:r>
            <a:r>
              <a:rPr lang="en-AU" sz="1000" i="1" dirty="0">
                <a:solidFill>
                  <a:prstClr val="black"/>
                </a:solidFill>
                <a:cs typeface="Arial" charset="0"/>
              </a:rPr>
              <a:t>and courses </a:t>
            </a:r>
          </a:p>
        </p:txBody>
      </p:sp>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A62B5BBF-57CE-4FEA-9C49-7B4AD92953F2}" type="slidenum">
              <a:rPr lang="en-AU">
                <a:solidFill>
                  <a:srgbClr val="000000"/>
                </a:solidFill>
              </a:rPr>
              <a:pPr defTabSz="457200"/>
              <a:t>52</a:t>
            </a:fld>
            <a:endParaRPr lang="en-AU" dirty="0">
              <a:solidFill>
                <a:srgbClr val="000000"/>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2400" dirty="0" smtClean="0"/>
              <a:t>Opportunities and Challenges  for Adult and Community Education</a:t>
            </a:r>
            <a:endParaRPr lang="en-AU" sz="2400" dirty="0"/>
          </a:p>
        </p:txBody>
      </p:sp>
      <p:sp>
        <p:nvSpPr>
          <p:cNvPr id="5" name="Content Placeholder 4"/>
          <p:cNvSpPr>
            <a:spLocks noGrp="1"/>
          </p:cNvSpPr>
          <p:nvPr>
            <p:ph sz="half" idx="1"/>
          </p:nvPr>
        </p:nvSpPr>
        <p:spPr/>
        <p:txBody>
          <a:bodyPr/>
          <a:lstStyle/>
          <a:p>
            <a:pPr>
              <a:buNone/>
            </a:pPr>
            <a:r>
              <a:rPr lang="en-AU" sz="1800" b="1" dirty="0" smtClean="0"/>
              <a:t>Trends for public funding:</a:t>
            </a:r>
          </a:p>
          <a:p>
            <a:endParaRPr lang="en-AU" sz="1800" dirty="0" smtClean="0"/>
          </a:p>
          <a:p>
            <a:pPr>
              <a:buFont typeface="Wingdings" pitchFamily="2" charset="2"/>
              <a:buChar char="Ø"/>
            </a:pPr>
            <a:r>
              <a:rPr lang="en-AU" sz="1800" dirty="0" smtClean="0"/>
              <a:t>Demand –led</a:t>
            </a:r>
          </a:p>
          <a:p>
            <a:pPr>
              <a:buFont typeface="Wingdings" pitchFamily="2" charset="2"/>
              <a:buChar char="Ø"/>
            </a:pPr>
            <a:r>
              <a:rPr lang="en-AU" sz="1800" dirty="0" smtClean="0"/>
              <a:t>For accredited training</a:t>
            </a:r>
          </a:p>
          <a:p>
            <a:pPr>
              <a:buFont typeface="Wingdings" pitchFamily="2" charset="2"/>
              <a:buChar char="Ø"/>
            </a:pPr>
            <a:r>
              <a:rPr lang="en-AU" sz="1800" dirty="0" smtClean="0"/>
              <a:t>For whole qualifications</a:t>
            </a:r>
          </a:p>
          <a:p>
            <a:pPr>
              <a:buFont typeface="Wingdings" pitchFamily="2" charset="2"/>
              <a:buChar char="Ø"/>
            </a:pPr>
            <a:r>
              <a:rPr lang="en-AU" sz="1800" dirty="0" smtClean="0"/>
              <a:t>Paid on outcomes such as course completions</a:t>
            </a:r>
          </a:p>
          <a:p>
            <a:pPr>
              <a:buFont typeface="Wingdings" pitchFamily="2" charset="2"/>
              <a:buChar char="Ø"/>
            </a:pPr>
            <a:r>
              <a:rPr lang="en-AU" sz="1800" dirty="0" smtClean="0"/>
              <a:t>Lower unit costs</a:t>
            </a:r>
          </a:p>
          <a:p>
            <a:pPr>
              <a:buFont typeface="Wingdings" pitchFamily="2" charset="2"/>
              <a:buChar char="Ø"/>
            </a:pPr>
            <a:r>
              <a:rPr lang="en-AU" sz="1800" dirty="0" smtClean="0"/>
              <a:t>Not recognise support services</a:t>
            </a:r>
          </a:p>
        </p:txBody>
      </p:sp>
      <p:sp>
        <p:nvSpPr>
          <p:cNvPr id="6" name="Content Placeholder 5"/>
          <p:cNvSpPr>
            <a:spLocks noGrp="1"/>
          </p:cNvSpPr>
          <p:nvPr>
            <p:ph sz="half" idx="2"/>
          </p:nvPr>
        </p:nvSpPr>
        <p:spPr/>
        <p:txBody>
          <a:bodyPr/>
          <a:lstStyle/>
          <a:p>
            <a:pPr>
              <a:buNone/>
            </a:pPr>
            <a:r>
              <a:rPr lang="en-AU" sz="1800" b="1" dirty="0" smtClean="0"/>
              <a:t>Challenge – metrics that recognise</a:t>
            </a:r>
          </a:p>
          <a:p>
            <a:pPr>
              <a:buNone/>
            </a:pPr>
            <a:endParaRPr lang="en-AU" sz="1800" dirty="0" smtClean="0"/>
          </a:p>
          <a:p>
            <a:pPr>
              <a:buFont typeface="Wingdings" pitchFamily="2" charset="2"/>
              <a:buChar char="ü"/>
            </a:pPr>
            <a:r>
              <a:rPr lang="en-AU" sz="1800" dirty="0" smtClean="0"/>
              <a:t>Long-term nature of work with most disadvantaged</a:t>
            </a:r>
          </a:p>
          <a:p>
            <a:pPr>
              <a:buFont typeface="Wingdings" pitchFamily="2" charset="2"/>
              <a:buChar char="ü"/>
            </a:pPr>
            <a:r>
              <a:rPr lang="en-AU" sz="1800" dirty="0" smtClean="0"/>
              <a:t>Need for non  direct delivery support services</a:t>
            </a:r>
          </a:p>
          <a:p>
            <a:pPr>
              <a:buNone/>
            </a:pPr>
            <a:endParaRPr lang="en-AU" sz="1800" dirty="0" smtClean="0"/>
          </a:p>
          <a:p>
            <a:pPr>
              <a:buNone/>
            </a:pPr>
            <a:endParaRPr lang="en-A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awpa_cover.png"/>
          <p:cNvPicPr>
            <a:picLocks noChangeAspect="1"/>
          </p:cNvPicPr>
          <p:nvPr/>
        </p:nvPicPr>
        <p:blipFill>
          <a:blip r:embed="rId3" cstate="print"/>
          <a:srcRect/>
          <a:stretch>
            <a:fillRect/>
          </a:stretch>
        </p:blipFill>
        <p:spPr bwMode="auto">
          <a:xfrm>
            <a:off x="-107950" y="-96838"/>
            <a:ext cx="9364663" cy="7040563"/>
          </a:xfrm>
          <a:prstGeom prst="rect">
            <a:avLst/>
          </a:prstGeom>
          <a:noFill/>
          <a:ln w="9525">
            <a:noFill/>
            <a:miter lim="800000"/>
            <a:headEnd/>
            <a:tailEnd/>
          </a:ln>
        </p:spPr>
      </p:pic>
      <p:sp>
        <p:nvSpPr>
          <p:cNvPr id="129027" name="Title 2"/>
          <p:cNvSpPr>
            <a:spLocks noGrp="1"/>
          </p:cNvSpPr>
          <p:nvPr>
            <p:ph type="title"/>
          </p:nvPr>
        </p:nvSpPr>
        <p:spPr>
          <a:xfrm>
            <a:off x="4932363" y="3068638"/>
            <a:ext cx="3889375" cy="2376487"/>
          </a:xfrm>
        </p:spPr>
        <p:txBody>
          <a:bodyPr/>
          <a:lstStyle/>
          <a:p>
            <a:pPr eaLnBrk="1" hangingPunct="1"/>
            <a:r>
              <a:rPr lang="en-AU" sz="4000" b="1" smtClean="0">
                <a:solidFill>
                  <a:schemeClr val="bg1"/>
                </a:solidFill>
              </a:rPr>
              <a:t/>
            </a:r>
            <a:br>
              <a:rPr lang="en-AU" sz="4000" b="1" smtClean="0">
                <a:solidFill>
                  <a:schemeClr val="bg1"/>
                </a:solidFill>
              </a:rPr>
            </a:br>
            <a:r>
              <a:rPr lang="en-AU" sz="4000" b="1" smtClean="0">
                <a:solidFill>
                  <a:schemeClr val="bg1"/>
                </a:solidFill>
              </a:rPr>
              <a:t>THANK YOU</a:t>
            </a:r>
            <a:br>
              <a:rPr lang="en-AU" sz="4000" b="1" smtClean="0">
                <a:solidFill>
                  <a:schemeClr val="bg1"/>
                </a:solidFill>
              </a:rPr>
            </a:br>
            <a:endParaRPr lang="en-AU" sz="4000" b="1" i="1" smtClean="0">
              <a:solidFill>
                <a:schemeClr val="bg1"/>
              </a:solidFill>
            </a:endParaRPr>
          </a:p>
        </p:txBody>
      </p:sp>
      <p:pic>
        <p:nvPicPr>
          <p:cNvPr id="129028" name="Picture 5" descr="http://scm-l3.technorati.com/10/05/10/12671/twitter-logo-5.jpg"/>
          <p:cNvPicPr>
            <a:picLocks noChangeAspect="1" noChangeArrowheads="1"/>
          </p:cNvPicPr>
          <p:nvPr/>
        </p:nvPicPr>
        <p:blipFill>
          <a:blip r:embed="rId4" cstate="print"/>
          <a:srcRect/>
          <a:stretch>
            <a:fillRect/>
          </a:stretch>
        </p:blipFill>
        <p:spPr bwMode="auto">
          <a:xfrm>
            <a:off x="2411413" y="1268413"/>
            <a:ext cx="2598737" cy="1512887"/>
          </a:xfrm>
          <a:prstGeom prst="rect">
            <a:avLst/>
          </a:prstGeom>
          <a:noFill/>
          <a:ln w="9525">
            <a:noFill/>
            <a:miter lim="800000"/>
            <a:headEnd/>
            <a:tailEnd/>
          </a:ln>
        </p:spPr>
      </p:pic>
      <p:sp>
        <p:nvSpPr>
          <p:cNvPr id="129029" name="Rectangle 6"/>
          <p:cNvSpPr>
            <a:spLocks noChangeArrowheads="1"/>
          </p:cNvSpPr>
          <p:nvPr/>
        </p:nvSpPr>
        <p:spPr bwMode="auto">
          <a:xfrm>
            <a:off x="2195513" y="2708275"/>
            <a:ext cx="2927350" cy="307975"/>
          </a:xfrm>
          <a:prstGeom prst="rect">
            <a:avLst/>
          </a:prstGeom>
          <a:noFill/>
          <a:ln w="9525">
            <a:noFill/>
            <a:miter lim="800000"/>
            <a:headEnd/>
            <a:tailEnd/>
          </a:ln>
        </p:spPr>
        <p:txBody>
          <a:bodyPr wrap="none">
            <a:spAutoFit/>
          </a:bodyPr>
          <a:lstStyle/>
          <a:p>
            <a:r>
              <a:rPr lang="en-AU" sz="1400" u="sng" dirty="0">
                <a:hlinkClick r:id="rId5"/>
              </a:rPr>
              <a:t>https://twitter.com/#!/AWP_Agency</a:t>
            </a:r>
            <a:endParaRPr lang="en-AU"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4294967295"/>
          </p:nvPr>
        </p:nvSpPr>
        <p:spPr bwMode="auto">
          <a:xfrm>
            <a:off x="179388" y="2708275"/>
            <a:ext cx="8713787" cy="1441450"/>
          </a:xfrm>
          <a:prstGeom prst="rect">
            <a:avLst/>
          </a:prstGeom>
          <a:noFill/>
          <a:ln>
            <a:miter lim="800000"/>
            <a:headEnd/>
            <a:tailEnd/>
          </a:ln>
        </p:spPr>
        <p:txBody>
          <a:bodyPr/>
          <a:lstStyle/>
          <a:p>
            <a:pPr algn="ctr" eaLnBrk="1" hangingPunct="1">
              <a:spcBef>
                <a:spcPct val="0"/>
              </a:spcBef>
              <a:buFont typeface="Arial" charset="0"/>
              <a:buNone/>
            </a:pPr>
            <a:r>
              <a:rPr lang="en-AU" sz="5000" b="1" dirty="0" smtClean="0">
                <a:solidFill>
                  <a:schemeClr val="bg1"/>
                </a:solidFill>
              </a:rPr>
              <a:t>Why skills are important</a:t>
            </a:r>
          </a:p>
          <a:p>
            <a:pPr algn="ctr" eaLnBrk="1" hangingPunct="1">
              <a:buFont typeface="Arial" charset="0"/>
              <a:buNone/>
            </a:pPr>
            <a:endParaRPr lang="en-AU" sz="50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AU" sz="2400" dirty="0" smtClean="0"/>
              <a:t>The basic argument – Professor Gerald Burke for the Brotherhood of St Lawrence</a:t>
            </a:r>
            <a:br>
              <a:rPr lang="en-AU" sz="2400" dirty="0" smtClean="0"/>
            </a:br>
            <a:endParaRPr lang="en-AU" sz="2400" dirty="0"/>
          </a:p>
        </p:txBody>
      </p:sp>
      <p:sp>
        <p:nvSpPr>
          <p:cNvPr id="3" name="Content Placeholder 2"/>
          <p:cNvSpPr>
            <a:spLocks noGrp="1"/>
          </p:cNvSpPr>
          <p:nvPr>
            <p:ph idx="1"/>
          </p:nvPr>
        </p:nvSpPr>
        <p:spPr>
          <a:xfrm>
            <a:off x="467544" y="1196752"/>
            <a:ext cx="8229600" cy="4525963"/>
          </a:xfrm>
        </p:spPr>
        <p:txBody>
          <a:bodyPr/>
          <a:lstStyle/>
          <a:p>
            <a:pPr>
              <a:buFont typeface="Wingdings" pitchFamily="2" charset="2"/>
              <a:buChar char="ü"/>
            </a:pPr>
            <a:r>
              <a:rPr lang="en-AU" sz="1600" b="1" dirty="0" smtClean="0"/>
              <a:t>Improvements in education and skills can lift the proportion of the population participating in employment and raise the productivity of those employed. </a:t>
            </a:r>
          </a:p>
          <a:p>
            <a:pPr>
              <a:buFont typeface="Wingdings" pitchFamily="2" charset="2"/>
              <a:buChar char="ü"/>
            </a:pPr>
            <a:endParaRPr lang="en-AU" sz="1600" b="1" dirty="0" smtClean="0"/>
          </a:p>
          <a:p>
            <a:pPr>
              <a:buFont typeface="Wingdings" pitchFamily="2" charset="2"/>
              <a:buChar char="ü"/>
            </a:pPr>
            <a:r>
              <a:rPr lang="en-AU" sz="1600" b="1" dirty="0" smtClean="0"/>
              <a:t>Increased participation means a reduction in size in the non-working population and the cost of supporting it.</a:t>
            </a:r>
          </a:p>
          <a:p>
            <a:pPr>
              <a:buFont typeface="Wingdings" pitchFamily="2" charset="2"/>
              <a:buChar char="ü"/>
            </a:pPr>
            <a:endParaRPr lang="en-AU" sz="1600" b="1" dirty="0" smtClean="0"/>
          </a:p>
          <a:p>
            <a:pPr>
              <a:buFont typeface="Wingdings" pitchFamily="2" charset="2"/>
              <a:buChar char="ü"/>
            </a:pPr>
            <a:r>
              <a:rPr lang="en-AU" sz="1600" b="1" dirty="0" smtClean="0"/>
              <a:t> For the least advantaged it means reduced dependency on welfare with benefits in income, health, social engagement and opportunities for their children. </a:t>
            </a:r>
          </a:p>
          <a:p>
            <a:pPr>
              <a:buFont typeface="Wingdings" pitchFamily="2" charset="2"/>
              <a:buChar char="ü"/>
            </a:pPr>
            <a:endParaRPr lang="en-AU" sz="1600" b="1" dirty="0" smtClean="0"/>
          </a:p>
          <a:p>
            <a:pPr>
              <a:buFont typeface="Wingdings" pitchFamily="2" charset="2"/>
              <a:buChar char="ü"/>
            </a:pPr>
            <a:r>
              <a:rPr lang="en-AU" sz="1600" b="1" dirty="0" smtClean="0"/>
              <a:t>While there are costs in lifting the skills of the least advantaged there is overwhelming evidence that the economic and social payoff are considerably greater. </a:t>
            </a:r>
          </a:p>
          <a:p>
            <a:pPr>
              <a:buFont typeface="Wingdings" pitchFamily="2" charset="2"/>
              <a:buChar char="ü"/>
            </a:pPr>
            <a:endParaRPr lang="en-AU" sz="1600" b="1" dirty="0" smtClean="0"/>
          </a:p>
          <a:p>
            <a:pPr>
              <a:buFont typeface="Wingdings" pitchFamily="2" charset="2"/>
              <a:buChar char="ü"/>
            </a:pPr>
            <a:r>
              <a:rPr lang="en-AU" sz="1600" b="1" dirty="0" smtClean="0"/>
              <a:t>The payoff will be greater if the education and training is efficiently and effectively provided. </a:t>
            </a:r>
          </a:p>
          <a:p>
            <a:pPr>
              <a:buFont typeface="Wingdings" pitchFamily="2" charset="2"/>
              <a:buChar char="ü"/>
            </a:pPr>
            <a:endParaRPr lang="en-AU" sz="1600" b="1" dirty="0" smtClean="0"/>
          </a:p>
          <a:p>
            <a:pPr>
              <a:buFont typeface="Wingdings" pitchFamily="2" charset="2"/>
              <a:buChar char="ü"/>
            </a:pPr>
            <a:r>
              <a:rPr lang="en-AU" sz="1600" b="1" dirty="0" smtClean="0"/>
              <a:t>This includes providing skills that facilitate ongoing learning, that meet industry need, that are of high quality and if employers are able to make good use of available skills. </a:t>
            </a:r>
          </a:p>
          <a:p>
            <a:pPr>
              <a:buFont typeface="Wingdings" pitchFamily="2" charset="2"/>
              <a:buChar char="ü"/>
            </a:pPr>
            <a:endParaRPr lang="en-A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p:txBody>
          <a:bodyPr>
            <a:normAutofit/>
          </a:bodyPr>
          <a:lstStyle/>
          <a:p>
            <a:pPr>
              <a:defRPr/>
            </a:pPr>
            <a:r>
              <a:rPr lang="en-AU" sz="4000" b="1" dirty="0" smtClean="0">
                <a:latin typeface="Calibri" pitchFamily="34" charset="0"/>
                <a:cs typeface="Calibri" pitchFamily="34" charset="0"/>
              </a:rPr>
              <a:t>The pay-off from investment</a:t>
            </a:r>
          </a:p>
        </p:txBody>
      </p:sp>
      <p:sp>
        <p:nvSpPr>
          <p:cNvPr id="20483" name="Content Placeholder 9"/>
          <p:cNvSpPr>
            <a:spLocks noGrp="1"/>
          </p:cNvSpPr>
          <p:nvPr>
            <p:ph idx="1"/>
          </p:nvPr>
        </p:nvSpPr>
        <p:spPr>
          <a:xfrm>
            <a:off x="684082" y="1412776"/>
            <a:ext cx="8459918" cy="4525963"/>
          </a:xfrm>
        </p:spPr>
        <p:txBody>
          <a:bodyPr/>
          <a:lstStyle/>
          <a:p>
            <a:pPr>
              <a:buClr>
                <a:srgbClr val="003A57"/>
              </a:buClr>
            </a:pPr>
            <a:r>
              <a:rPr lang="en-AU" sz="1800" dirty="0" smtClean="0">
                <a:solidFill>
                  <a:schemeClr val="tx1"/>
                </a:solidFill>
                <a:latin typeface="Arial" charset="0"/>
                <a:cs typeface="Arial" charset="0"/>
              </a:rPr>
              <a:t>An  investment of an additional 3% per annum in Tertiary Education can achieve a workforce  participation rate of 69% by 2025 compared to the IGR projected rate of 64%</a:t>
            </a:r>
            <a:r>
              <a:rPr lang="en-AU" sz="1000" dirty="0" smtClean="0">
                <a:solidFill>
                  <a:schemeClr val="tx1"/>
                </a:solidFill>
                <a:latin typeface="Arial" charset="0"/>
                <a:cs typeface="Arial" charset="0"/>
              </a:rPr>
              <a:t>(1)</a:t>
            </a:r>
          </a:p>
          <a:p>
            <a:pPr lvl="1">
              <a:buClr>
                <a:srgbClr val="003A57"/>
              </a:buClr>
            </a:pPr>
            <a:r>
              <a:rPr lang="en-AU" sz="1800" dirty="0" smtClean="0">
                <a:solidFill>
                  <a:schemeClr val="tx1"/>
                </a:solidFill>
                <a:latin typeface="Arial" charset="0"/>
                <a:cs typeface="Arial" charset="0"/>
              </a:rPr>
              <a:t>69% is consistent with increased access to employability skills and experience overseas</a:t>
            </a:r>
          </a:p>
          <a:p>
            <a:pPr lvl="1">
              <a:buClr>
                <a:srgbClr val="003A57"/>
              </a:buClr>
            </a:pPr>
            <a:endParaRPr lang="en-AU" sz="1800" dirty="0" smtClean="0">
              <a:solidFill>
                <a:schemeClr val="tx1"/>
              </a:solidFill>
              <a:latin typeface="Arial" charset="0"/>
              <a:cs typeface="Arial" charset="0"/>
            </a:endParaRPr>
          </a:p>
          <a:p>
            <a:pPr>
              <a:buClr>
                <a:srgbClr val="003A57"/>
              </a:buClr>
            </a:pPr>
            <a:r>
              <a:rPr lang="en-AU" sz="1800" dirty="0" smtClean="0">
                <a:solidFill>
                  <a:schemeClr val="tx1"/>
                </a:solidFill>
                <a:latin typeface="Arial" charset="0"/>
                <a:cs typeface="Arial" charset="0"/>
              </a:rPr>
              <a:t>A participation rate of 69% will  halve the projected age-dependency ratio and improve government budgets.</a:t>
            </a:r>
          </a:p>
          <a:p>
            <a:pPr>
              <a:buClr>
                <a:srgbClr val="003A57"/>
              </a:buClr>
            </a:pPr>
            <a:endParaRPr lang="en-AU" sz="1800" dirty="0" smtClean="0">
              <a:solidFill>
                <a:schemeClr val="tx1"/>
              </a:solidFill>
              <a:latin typeface="Arial" charset="0"/>
              <a:cs typeface="Arial" charset="0"/>
            </a:endParaRPr>
          </a:p>
          <a:p>
            <a:pPr>
              <a:buClr>
                <a:srgbClr val="003A57"/>
              </a:buClr>
            </a:pPr>
            <a:r>
              <a:rPr lang="en-AU" sz="1800" dirty="0" smtClean="0">
                <a:solidFill>
                  <a:schemeClr val="tx1"/>
                </a:solidFill>
                <a:latin typeface="Arial" charset="0"/>
                <a:cs typeface="Arial" charset="0"/>
              </a:rPr>
              <a:t>Approximate estimates (Productivity Commission methodology) show an annual improvement in the operating balance of Australian governments of around $24 billion (05/06 dollars)</a:t>
            </a:r>
            <a:r>
              <a:rPr lang="en-AU" sz="1000" dirty="0" smtClean="0">
                <a:solidFill>
                  <a:schemeClr val="tx1"/>
                </a:solidFill>
                <a:latin typeface="Arial" charset="0"/>
                <a:cs typeface="Arial" charset="0"/>
              </a:rPr>
              <a:t>(2)</a:t>
            </a:r>
          </a:p>
          <a:p>
            <a:pPr>
              <a:buClr>
                <a:srgbClr val="003A57"/>
              </a:buClr>
            </a:pPr>
            <a:endParaRPr lang="en-AU" sz="1800" dirty="0" smtClean="0">
              <a:solidFill>
                <a:schemeClr val="tx1"/>
              </a:solidFill>
              <a:latin typeface="Arial" charset="0"/>
              <a:cs typeface="Arial" charset="0"/>
            </a:endParaRPr>
          </a:p>
          <a:p>
            <a:pPr>
              <a:buClr>
                <a:srgbClr val="003A57"/>
              </a:buClr>
            </a:pPr>
            <a:r>
              <a:rPr lang="en-AU" sz="1800" dirty="0" smtClean="0">
                <a:solidFill>
                  <a:schemeClr val="tx1"/>
                </a:solidFill>
                <a:latin typeface="Arial" charset="0"/>
                <a:cs typeface="Arial" charset="0"/>
              </a:rPr>
              <a:t>In addition there would be improvements in productivity through </a:t>
            </a:r>
            <a:r>
              <a:rPr lang="en-AU" sz="1800" dirty="0" err="1" smtClean="0">
                <a:solidFill>
                  <a:schemeClr val="tx1"/>
                </a:solidFill>
                <a:latin typeface="Arial" charset="0"/>
                <a:cs typeface="Arial" charset="0"/>
              </a:rPr>
              <a:t>upskilling</a:t>
            </a:r>
            <a:r>
              <a:rPr lang="en-AU" sz="1800" dirty="0" smtClean="0">
                <a:solidFill>
                  <a:schemeClr val="tx1"/>
                </a:solidFill>
                <a:latin typeface="Arial" charset="0"/>
                <a:cs typeface="Arial" charset="0"/>
              </a:rPr>
              <a:t>.</a:t>
            </a:r>
          </a:p>
          <a:p>
            <a:pPr>
              <a:buClr>
                <a:srgbClr val="003A57"/>
              </a:buClr>
            </a:pPr>
            <a:endParaRPr lang="en-AU" sz="1800" dirty="0" smtClean="0">
              <a:solidFill>
                <a:schemeClr val="tx1"/>
              </a:solidFill>
              <a:latin typeface="Arial" charset="0"/>
              <a:cs typeface="Arial" charset="0"/>
            </a:endParaRPr>
          </a:p>
          <a:p>
            <a:pPr>
              <a:buClr>
                <a:srgbClr val="003A57"/>
              </a:buClr>
            </a:pPr>
            <a:endParaRPr lang="en-AU" sz="1800" dirty="0" smtClean="0">
              <a:solidFill>
                <a:schemeClr val="tx1"/>
              </a:solidFill>
              <a:latin typeface="Arial" charset="0"/>
              <a:cs typeface="Arial" charset="0"/>
            </a:endParaRPr>
          </a:p>
          <a:p>
            <a:pPr>
              <a:buClr>
                <a:srgbClr val="003A57"/>
              </a:buClr>
            </a:pPr>
            <a:endParaRPr lang="en-AU" sz="1800" dirty="0" smtClean="0">
              <a:solidFill>
                <a:schemeClr val="tx1"/>
              </a:solidFill>
              <a:latin typeface="Arial" charset="0"/>
              <a:cs typeface="Arial" charset="0"/>
            </a:endParaRPr>
          </a:p>
          <a:p>
            <a:pPr>
              <a:buClr>
                <a:srgbClr val="003A57"/>
              </a:buClr>
            </a:pPr>
            <a:endParaRPr lang="en-AU" sz="1800" dirty="0" smtClean="0">
              <a:solidFill>
                <a:schemeClr val="tx1"/>
              </a:solidFill>
              <a:latin typeface="Arial" charset="0"/>
              <a:cs typeface="Arial" charset="0"/>
            </a:endParaRPr>
          </a:p>
        </p:txBody>
      </p:sp>
      <p:sp>
        <p:nvSpPr>
          <p:cNvPr id="6" name="TextBox 5"/>
          <p:cNvSpPr txBox="1"/>
          <p:nvPr/>
        </p:nvSpPr>
        <p:spPr>
          <a:xfrm>
            <a:off x="2123728" y="6093297"/>
            <a:ext cx="3960440" cy="246221"/>
          </a:xfrm>
          <a:prstGeom prst="rect">
            <a:avLst/>
          </a:prstGeom>
          <a:noFill/>
        </p:spPr>
        <p:txBody>
          <a:bodyPr wrap="square" rtlCol="0">
            <a:spAutoFit/>
          </a:bodyPr>
          <a:lstStyle/>
          <a:p>
            <a:r>
              <a:rPr lang="en-AU" sz="1000" b="1" dirty="0" smtClean="0">
                <a:solidFill>
                  <a:prstClr val="black"/>
                </a:solidFill>
              </a:rPr>
              <a:t>Source: </a:t>
            </a:r>
            <a:r>
              <a:rPr lang="en-AU" sz="1000" dirty="0" smtClean="0">
                <a:solidFill>
                  <a:prstClr val="black"/>
                </a:solidFill>
              </a:rPr>
              <a:t>(1)(2) Skills Australia (2012), </a:t>
            </a:r>
            <a:r>
              <a:rPr lang="en-AU" sz="1000" i="1" dirty="0" smtClean="0">
                <a:solidFill>
                  <a:prstClr val="black"/>
                </a:solidFill>
              </a:rPr>
              <a:t>Australian Workforce Futures</a:t>
            </a:r>
            <a:endParaRPr lang="en-AU" sz="1000" i="1" dirty="0">
              <a:solidFill>
                <a:prstClr val="black"/>
              </a:solidFill>
            </a:endParaRPr>
          </a:p>
        </p:txBody>
      </p:sp>
      <p:sp>
        <p:nvSpPr>
          <p:cNvPr id="5"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8</a:t>
            </a:fld>
            <a:endParaRPr lang="en-AU" dirty="0">
              <a:solidFill>
                <a:srgbClr val="00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3" cstate="print"/>
          <a:srcRect/>
          <a:stretch>
            <a:fillRect/>
          </a:stretch>
        </p:blipFill>
        <p:spPr bwMode="auto">
          <a:xfrm>
            <a:off x="251520" y="2492896"/>
            <a:ext cx="8589905" cy="3499060"/>
          </a:xfrm>
          <a:prstGeom prst="rect">
            <a:avLst/>
          </a:prstGeom>
          <a:noFill/>
          <a:ln w="9525">
            <a:noFill/>
            <a:miter lim="800000"/>
            <a:headEnd/>
            <a:tailEnd/>
          </a:ln>
        </p:spPr>
      </p:pic>
      <p:sp>
        <p:nvSpPr>
          <p:cNvPr id="3" name="TextBox 2"/>
          <p:cNvSpPr txBox="1"/>
          <p:nvPr/>
        </p:nvSpPr>
        <p:spPr>
          <a:xfrm>
            <a:off x="1331640" y="1844824"/>
            <a:ext cx="6552728" cy="584775"/>
          </a:xfrm>
          <a:prstGeom prst="rect">
            <a:avLst/>
          </a:prstGeom>
          <a:noFill/>
          <a:ln w="9525">
            <a:noFill/>
            <a:miter lim="800000"/>
            <a:headEnd/>
            <a:tailEnd/>
          </a:ln>
        </p:spPr>
        <p:txBody>
          <a:bodyPr>
            <a:spAutoFit/>
          </a:bodyPr>
          <a:lstStyle/>
          <a:p>
            <a:pPr algn="ctr"/>
            <a:r>
              <a:rPr lang="en-AU" sz="1600" b="1" dirty="0" smtClean="0">
                <a:solidFill>
                  <a:srgbClr val="003A57"/>
                </a:solidFill>
                <a:latin typeface="+mj-lt"/>
                <a:ea typeface="+mj-ea"/>
                <a:cs typeface="+mj-cs"/>
              </a:rPr>
              <a:t>Employment by highest qualification, persons 25-64, Australia 2011</a:t>
            </a:r>
          </a:p>
          <a:p>
            <a:pPr algn="ctr"/>
            <a:r>
              <a:rPr lang="en-AU" sz="1600" b="1" dirty="0" smtClean="0">
                <a:solidFill>
                  <a:srgbClr val="003A57"/>
                </a:solidFill>
                <a:latin typeface="+mj-lt"/>
                <a:ea typeface="+mj-ea"/>
                <a:cs typeface="+mj-cs"/>
              </a:rPr>
              <a:t>(% of population in each group)</a:t>
            </a:r>
            <a:endParaRPr lang="en-AU" sz="1600" b="1" dirty="0">
              <a:solidFill>
                <a:srgbClr val="003A57"/>
              </a:solidFill>
              <a:latin typeface="+mj-lt"/>
              <a:ea typeface="+mj-ea"/>
              <a:cs typeface="+mj-cs"/>
            </a:endParaRPr>
          </a:p>
        </p:txBody>
      </p:sp>
      <p:sp>
        <p:nvSpPr>
          <p:cNvPr id="5" name="TextBox 4"/>
          <p:cNvSpPr txBox="1"/>
          <p:nvPr/>
        </p:nvSpPr>
        <p:spPr>
          <a:xfrm>
            <a:off x="539552" y="260648"/>
            <a:ext cx="7992888" cy="1138773"/>
          </a:xfrm>
          <a:prstGeom prst="rect">
            <a:avLst/>
          </a:prstGeom>
          <a:noFill/>
        </p:spPr>
        <p:txBody>
          <a:bodyPr wrap="square" rtlCol="0">
            <a:spAutoFit/>
          </a:bodyPr>
          <a:lstStyle/>
          <a:p>
            <a:pPr algn="ctr"/>
            <a:r>
              <a:rPr lang="en-AU" sz="3400" b="1" dirty="0" smtClean="0">
                <a:solidFill>
                  <a:srgbClr val="003A57"/>
                </a:solidFill>
                <a:latin typeface="+mj-lt"/>
                <a:ea typeface="+mj-ea"/>
                <a:cs typeface="+mj-cs"/>
              </a:rPr>
              <a:t>Achievement in education and training has considerable effect on employment</a:t>
            </a:r>
          </a:p>
        </p:txBody>
      </p:sp>
      <p:sp>
        <p:nvSpPr>
          <p:cNvPr id="6" name="Slide Number Placeholder 1"/>
          <p:cNvSpPr txBox="1">
            <a:spLocks/>
          </p:cNvSpPr>
          <p:nvPr/>
        </p:nvSpPr>
        <p:spPr bwMode="auto">
          <a:xfrm>
            <a:off x="8385175" y="6286500"/>
            <a:ext cx="758825" cy="571500"/>
          </a:xfrm>
          <a:prstGeom prst="rect">
            <a:avLst/>
          </a:prstGeom>
          <a:noFill/>
          <a:ln w="9525">
            <a:noFill/>
            <a:miter lim="800000"/>
            <a:headEnd/>
            <a:tailEnd/>
          </a:ln>
        </p:spPr>
        <p:txBody>
          <a:bodyPr/>
          <a:lstStyle/>
          <a:p>
            <a:pPr defTabSz="457200"/>
            <a:fld id="{9B89F3C8-BECE-41B0-A19A-4F4E2CDE617C}" type="slidenum">
              <a:rPr lang="en-AU">
                <a:solidFill>
                  <a:srgbClr val="000000"/>
                </a:solidFill>
              </a:rPr>
              <a:pPr defTabSz="457200"/>
              <a:t>9</a:t>
            </a:fld>
            <a:endParaRPr lang="en-AU"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WPA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AWPA_PowerPoint_Template</Template>
  <TotalTime>3845</TotalTime>
  <Words>5235</Words>
  <Application>Microsoft Office PowerPoint</Application>
  <PresentationFormat>On-screen Show (4:3)</PresentationFormat>
  <Paragraphs>581</Paragraphs>
  <Slides>54</Slides>
  <Notes>42</Notes>
  <HiddenSlides>0</HiddenSlides>
  <MMClips>0</MMClips>
  <ScaleCrop>false</ScaleCrop>
  <HeadingPairs>
    <vt:vector size="6" baseType="variant">
      <vt:variant>
        <vt:lpstr>Theme</vt:lpstr>
      </vt:variant>
      <vt:variant>
        <vt:i4>29</vt:i4>
      </vt:variant>
      <vt:variant>
        <vt:lpstr>Embedded OLE Servers</vt:lpstr>
      </vt:variant>
      <vt:variant>
        <vt:i4>3</vt:i4>
      </vt:variant>
      <vt:variant>
        <vt:lpstr>Slide Titles</vt:lpstr>
      </vt:variant>
      <vt:variant>
        <vt:i4>54</vt:i4>
      </vt:variant>
    </vt:vector>
  </HeadingPairs>
  <TitlesOfParts>
    <vt:vector size="86" baseType="lpstr">
      <vt:lpstr>AWPA_PowerPoint_Template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1_Edge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Microsoft Office Excel 97-2003 Worksheet</vt:lpstr>
      <vt:lpstr>Image</vt:lpstr>
      <vt:lpstr>Worksheet</vt:lpstr>
      <vt:lpstr>Slide 1</vt:lpstr>
      <vt:lpstr>Slide 2</vt:lpstr>
      <vt:lpstr>Slide 3</vt:lpstr>
      <vt:lpstr>The Agency operates mainly at  the national level...</vt:lpstr>
      <vt:lpstr>The Agency’s Focus</vt:lpstr>
      <vt:lpstr>Slide 6</vt:lpstr>
      <vt:lpstr>The basic argument – Professor Gerald Burke for the Brotherhood of St Lawrence </vt:lpstr>
      <vt:lpstr>The pay-off from investment</vt:lpstr>
      <vt:lpstr>Slide 9</vt:lpstr>
      <vt:lpstr>Slide 10</vt:lpstr>
      <vt:lpstr>Slide 11</vt:lpstr>
      <vt:lpstr>Slide 12</vt:lpstr>
      <vt:lpstr>Slide 13</vt:lpstr>
      <vt:lpstr>Student returns – VET and HE</vt:lpstr>
      <vt:lpstr>Distribution of qualifications within occupations</vt:lpstr>
      <vt:lpstr>Slide 16</vt:lpstr>
      <vt:lpstr>Slide 17</vt:lpstr>
      <vt:lpstr>Slide 18</vt:lpstr>
      <vt:lpstr>Slide 19</vt:lpstr>
      <vt:lpstr>Slide 20</vt:lpstr>
      <vt:lpstr>Slide 21</vt:lpstr>
      <vt:lpstr>Slide 22</vt:lpstr>
      <vt:lpstr>Creating a new world order (or reviving the old one) (Chris Richardson – Deloitte Access Economics)</vt:lpstr>
      <vt:lpstr>Slide 24</vt:lpstr>
      <vt:lpstr>Where are we now?</vt:lpstr>
      <vt:lpstr>Slide 26</vt:lpstr>
      <vt:lpstr>Variable unemployment in Perth metro area</vt:lpstr>
      <vt:lpstr>Slide 28</vt:lpstr>
      <vt:lpstr>Slide 29</vt:lpstr>
      <vt:lpstr>Slide 30</vt:lpstr>
      <vt:lpstr>Future population challenges –  Baby boomers retiring: an ageing workforce </vt:lpstr>
      <vt:lpstr>Slide 32</vt:lpstr>
      <vt:lpstr>Why we need to improve foundation skills</vt:lpstr>
      <vt:lpstr>Slide 34</vt:lpstr>
      <vt:lpstr>Slide 35</vt:lpstr>
      <vt:lpstr>Slide 36</vt:lpstr>
      <vt:lpstr>Our approach: long term view in uncertain times</vt:lpstr>
      <vt:lpstr>Slide 38</vt:lpstr>
      <vt:lpstr>Slide 39</vt:lpstr>
      <vt:lpstr>Slide 40</vt:lpstr>
      <vt:lpstr>Slide 41</vt:lpstr>
      <vt:lpstr>Comparing the scenarios</vt:lpstr>
      <vt:lpstr>Slide 43</vt:lpstr>
      <vt:lpstr>Projected occupational employment growth by scenario</vt:lpstr>
      <vt:lpstr>Slide 45</vt:lpstr>
      <vt:lpstr>Slide 46</vt:lpstr>
      <vt:lpstr>Projected qualification supply less demand (based on labour force) annual average 5 years to 2025</vt:lpstr>
      <vt:lpstr>Slide 48</vt:lpstr>
      <vt:lpstr>Slide 49</vt:lpstr>
      <vt:lpstr>The pay-off from investment</vt:lpstr>
      <vt:lpstr>Slide 51</vt:lpstr>
      <vt:lpstr>Opportunities for VET</vt:lpstr>
      <vt:lpstr>Opportunities and Challenges  for Adult and Community Education</vt:lpstr>
      <vt:lpstr> THANK YOU </vt:lpstr>
    </vt:vector>
  </TitlesOfParts>
  <Company>Australian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Jingning Xue</dc:creator>
  <cp:lastModifiedBy>Robin Shreeve</cp:lastModifiedBy>
  <cp:revision>360</cp:revision>
  <dcterms:created xsi:type="dcterms:W3CDTF">2012-06-28T03:34:41Z</dcterms:created>
  <dcterms:modified xsi:type="dcterms:W3CDTF">2012-10-07T23:21:13Z</dcterms:modified>
</cp:coreProperties>
</file>