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2" r:id="rId3"/>
    <p:sldId id="260" r:id="rId4"/>
    <p:sldId id="262" r:id="rId5"/>
    <p:sldId id="263" r:id="rId6"/>
    <p:sldId id="278" r:id="rId7"/>
    <p:sldId id="271" r:id="rId8"/>
    <p:sldId id="264" r:id="rId9"/>
    <p:sldId id="287" r:id="rId10"/>
    <p:sldId id="288" r:id="rId11"/>
    <p:sldId id="290" r:id="rId12"/>
    <p:sldId id="266" r:id="rId13"/>
    <p:sldId id="293" r:id="rId14"/>
    <p:sldId id="294" r:id="rId15"/>
    <p:sldId id="295" r:id="rId1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D1913-C9AF-4927-920A-082EED672FE9}" type="datetimeFigureOut">
              <a:rPr lang="en-AU" smtClean="0"/>
              <a:pPr/>
              <a:t>25/09/2012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013DB-233C-40F0-9C7B-8EAA2A475DED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02174-80AA-438F-AFE3-D09CF5B4E565}" type="datetimeFigureOut">
              <a:rPr lang="en-AU" smtClean="0"/>
              <a:t>26/09/2012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70963-8A77-4232-8225-55C01DCFFA59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1377F-3100-4681-971C-BC65A64810A6}" type="slidenum">
              <a:rPr lang="en-AU"/>
              <a:pPr/>
              <a:t>14</a:t>
            </a:fld>
            <a:endParaRPr lang="en-AU"/>
          </a:p>
        </p:txBody>
      </p:sp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5199" y="8684699"/>
            <a:ext cx="2971219" cy="45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913658"/>
            <a:fld id="{A6599118-5425-4C4E-9350-94A79180DA45}" type="slidenum">
              <a:rPr lang="en-AU" sz="1200"/>
              <a:pPr algn="r" defTabSz="913658"/>
              <a:t>14</a:t>
            </a:fld>
            <a:endParaRPr lang="en-AU" sz="1200" dirty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5" rIns="91430" bIns="45715"/>
          <a:lstStyle/>
          <a:p>
            <a:pPr>
              <a:lnSpc>
                <a:spcPct val="80000"/>
              </a:lnSpc>
              <a:buFontTx/>
              <a:buChar char="-"/>
            </a:pPr>
            <a:endParaRPr lang="en-US" sz="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54B95-A2BA-429D-95D1-741E08AA8C6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91309-A694-4A9D-8CAD-6667141F806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E41DF-4FA0-4BB1-9938-C07FEC143B9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0FF5E-B523-430A-AE7F-63253CB8324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6E0A4-2A29-41E0-B049-F261857D53B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45464-7B8F-4530-B17B-97CC92FFCEB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C4272-100B-42E9-8AD3-B85FA2805C3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7F81B-3700-40F2-A4A1-F916C9C51F5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31081-5E43-4083-BFEE-DC4FF14B6CA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28AF8-9D07-4B31-B776-F47263E9EE6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CFA2F-7B29-40FE-8967-81E99D1358C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372F6B-7E28-4D53-8D42-CAB1DC1B6E41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23728" y="2420888"/>
            <a:ext cx="4896147" cy="120032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600" dirty="0" smtClean="0"/>
              <a:t>U3A Online: building a virtual community</a:t>
            </a:r>
            <a:endParaRPr lang="en-AU" sz="3600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79512" y="5301208"/>
            <a:ext cx="597693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dirty="0"/>
              <a:t>Dr Rick </a:t>
            </a:r>
            <a:r>
              <a:rPr lang="en-AU" sz="2400" dirty="0" err="1"/>
              <a:t>Swindell</a:t>
            </a:r>
            <a:r>
              <a:rPr lang="en-AU" sz="2400" dirty="0"/>
              <a:t> </a:t>
            </a:r>
            <a:r>
              <a:rPr lang="en-AU" sz="2400" dirty="0" smtClean="0"/>
              <a:t> AM</a:t>
            </a:r>
            <a:endParaRPr lang="en-AU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AU" dirty="0"/>
              <a:t> Founder: Brisbane U3A 1986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AU" dirty="0"/>
              <a:t> Co-founder: U3A Online </a:t>
            </a:r>
            <a:r>
              <a:rPr lang="en-AU" dirty="0" smtClean="0"/>
              <a:t>1998</a:t>
            </a:r>
            <a:endParaRPr lang="en-AU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532813" y="1889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00113" y="404813"/>
            <a:ext cx="3886200" cy="5789612"/>
            <a:chOff x="930" y="391"/>
            <a:chExt cx="2448" cy="3647"/>
          </a:xfrm>
        </p:grpSpPr>
        <p:pic>
          <p:nvPicPr>
            <p:cNvPr id="604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7" y="410"/>
              <a:ext cx="951" cy="3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0" y="391"/>
              <a:ext cx="1377" cy="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716463" y="692150"/>
            <a:ext cx="3240087" cy="2378075"/>
            <a:chOff x="2835" y="300"/>
            <a:chExt cx="2041" cy="1498"/>
          </a:xfrm>
        </p:grpSpPr>
        <p:sp>
          <p:nvSpPr>
            <p:cNvPr id="60422" name="AutoShape 6"/>
            <p:cNvSpPr>
              <a:spLocks noChangeArrowheads="1"/>
            </p:cNvSpPr>
            <p:nvPr/>
          </p:nvSpPr>
          <p:spPr bwMode="auto">
            <a:xfrm>
              <a:off x="3424" y="1253"/>
              <a:ext cx="1270" cy="499"/>
            </a:xfrm>
            <a:prstGeom prst="wedgeRectCallout">
              <a:avLst>
                <a:gd name="adj1" fmla="val -61889"/>
                <a:gd name="adj2" fmla="val -99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b="0"/>
            </a:p>
          </p:txBody>
        </p:sp>
        <p:sp>
          <p:nvSpPr>
            <p:cNvPr id="60423" name="AutoShape 7"/>
            <p:cNvSpPr>
              <a:spLocks/>
            </p:cNvSpPr>
            <p:nvPr/>
          </p:nvSpPr>
          <p:spPr bwMode="auto">
            <a:xfrm>
              <a:off x="2835" y="300"/>
              <a:ext cx="408" cy="1361"/>
            </a:xfrm>
            <a:prstGeom prst="rightBrace">
              <a:avLst>
                <a:gd name="adj1" fmla="val 27798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3379" y="1280"/>
              <a:ext cx="149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b="0"/>
                <a:t>Never used 47%</a:t>
              </a:r>
            </a:p>
          </p:txBody>
        </p:sp>
      </p:grp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219700" y="5157788"/>
            <a:ext cx="367188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Source</a:t>
            </a:r>
            <a:r>
              <a:rPr lang="en-AU" sz="1600"/>
              <a:t> - ACMA 2009: “Australia in the Digital Economy”</a:t>
            </a:r>
          </a:p>
          <a:p>
            <a:pPr>
              <a:spcBef>
                <a:spcPct val="50000"/>
              </a:spcBef>
            </a:pPr>
            <a:r>
              <a:rPr lang="en-AU" sz="1400"/>
              <a:t>Roy Morgan Single Source Database “</a:t>
            </a:r>
            <a:r>
              <a:rPr lang="en-AU" sz="1600" b="0"/>
              <a:t>Non-internet users 12-month period, July 2007–June 2008”.</a:t>
            </a:r>
            <a:endParaRPr lang="en-AU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M_FMP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11" y="1796112"/>
            <a:ext cx="94329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042988" y="3141663"/>
            <a:ext cx="6265862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AU" sz="2400" b="0" dirty="0"/>
              <a:t> $15 million project to install </a:t>
            </a:r>
            <a:r>
              <a:rPr lang="en-AU" sz="2400" b="0" dirty="0" smtClean="0"/>
              <a:t>2000 </a:t>
            </a:r>
            <a:r>
              <a:rPr lang="en-AU" sz="2400" b="0" dirty="0"/>
              <a:t>Internet kiosks for Australian </a:t>
            </a:r>
            <a:r>
              <a:rPr lang="en-AU" sz="2400" b="0" dirty="0" smtClean="0"/>
              <a:t>seniors 2009 - 2011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7596336" y="4725144"/>
            <a:ext cx="2592288" cy="2686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979613" y="2492375"/>
            <a:ext cx="4465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00113" y="333375"/>
            <a:ext cx="7632700" cy="1368425"/>
            <a:chOff x="476" y="3067"/>
            <a:chExt cx="4808" cy="1076"/>
          </a:xfrm>
        </p:grpSpPr>
        <p:pic>
          <p:nvPicPr>
            <p:cNvPr id="47121" name="Picture 0" descr="BBFS-Bann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" y="3067"/>
              <a:ext cx="4808" cy="492"/>
            </a:xfrm>
            <a:prstGeom prst="rect">
              <a:avLst/>
            </a:prstGeom>
            <a:noFill/>
          </p:spPr>
        </p:pic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703" y="3566"/>
              <a:ext cx="4218" cy="577"/>
              <a:chOff x="1581" y="5950"/>
              <a:chExt cx="6127" cy="1111"/>
            </a:xfrm>
          </p:grpSpPr>
          <p:pic>
            <p:nvPicPr>
              <p:cNvPr id="47123" name="Picture 1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15" y="5998"/>
                <a:ext cx="993" cy="990"/>
              </a:xfrm>
              <a:prstGeom prst="rect">
                <a:avLst/>
              </a:prstGeom>
              <a:noFill/>
            </p:spPr>
          </p:pic>
          <p:pic>
            <p:nvPicPr>
              <p:cNvPr id="47124" name="Picture 20" descr="New ASCCA logo Fina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82" y="6452"/>
                <a:ext cx="3547" cy="609"/>
              </a:xfrm>
              <a:prstGeom prst="rect">
                <a:avLst/>
              </a:prstGeom>
              <a:noFill/>
            </p:spPr>
          </p:pic>
          <p:pic>
            <p:nvPicPr>
              <p:cNvPr id="47125" name="Picture 21" descr="ALAlogo_SBP (2)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581" y="5950"/>
                <a:ext cx="839" cy="1038"/>
              </a:xfrm>
              <a:prstGeom prst="rect">
                <a:avLst/>
              </a:prstGeom>
              <a:noFill/>
            </p:spPr>
          </p:pic>
          <p:sp>
            <p:nvSpPr>
              <p:cNvPr id="47126" name="Text Box 22"/>
              <p:cNvSpPr txBox="1">
                <a:spLocks noChangeArrowheads="1"/>
              </p:cNvSpPr>
              <p:nvPr/>
            </p:nvSpPr>
            <p:spPr bwMode="auto">
              <a:xfrm>
                <a:off x="3367" y="5998"/>
                <a:ext cx="2356" cy="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AU" sz="1200"/>
                  <a:t>Consortium partners</a:t>
                </a:r>
                <a:endParaRPr lang="en-AU" b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755576" y="4653136"/>
            <a:ext cx="669674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400" dirty="0" smtClean="0"/>
              <a:t>Plus $10.5 million continuation funding 2011-15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20608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The Broadband For Seniors Program</a:t>
            </a:r>
            <a:endParaRPr lang="en-AU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C Broadband for Seniors - Pauline high 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76250"/>
            <a:ext cx="7489825" cy="4994275"/>
          </a:xfrm>
          <a:prstGeom prst="rect">
            <a:avLst/>
          </a:prstGeo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8313" y="5589588"/>
            <a:ext cx="8208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/>
              <a:t>Pauline Priestley (right), 86, shows May Rush, 102, how to use the internet in a BFS kiosk</a:t>
            </a:r>
            <a:endParaRPr lang="en-A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580063" y="765175"/>
            <a:ext cx="180022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400"/>
              <a:t>1 on 1 peer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7"/>
          <p:cNvSpPr txBox="1">
            <a:spLocks noChangeArrowheads="1"/>
          </p:cNvSpPr>
          <p:nvPr/>
        </p:nvSpPr>
        <p:spPr bwMode="auto">
          <a:xfrm>
            <a:off x="1259632" y="1700808"/>
            <a:ext cx="7343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FF3300"/>
                </a:solidFill>
              </a:rPr>
              <a:t>Approx 1.75 million people in Australia speak a language other than English at home</a:t>
            </a:r>
            <a:endParaRPr lang="en-AU" sz="2400" dirty="0">
              <a:solidFill>
                <a:srgbClr val="FF3300"/>
              </a:solidFill>
            </a:endParaRPr>
          </a:p>
        </p:txBody>
      </p:sp>
      <p:graphicFrame>
        <p:nvGraphicFramePr>
          <p:cNvPr id="3" name="Group 553"/>
          <p:cNvGraphicFramePr>
            <a:graphicFrameLocks noGrp="1"/>
          </p:cNvGraphicFramePr>
          <p:nvPr/>
        </p:nvGraphicFramePr>
        <p:xfrm>
          <a:off x="1763688" y="2780928"/>
          <a:ext cx="5689600" cy="3600452"/>
        </p:xfrm>
        <a:graphic>
          <a:graphicData uri="http://schemas.openxmlformats.org/drawingml/2006/table">
            <a:tbl>
              <a:tblPr/>
              <a:tblGrid>
                <a:gridCol w="2992438"/>
                <a:gridCol w="2697162"/>
              </a:tblGrid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Times New Roman" pitchFamily="18" charset="0"/>
                        </a:rPr>
                        <a:t>Ancestry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Times New Roman" pitchFamily="18" charset="0"/>
                        </a:rPr>
                        <a:t>English not spoken at home (number)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Times New Roman" pitchFamily="18" charset="0"/>
                        </a:rPr>
                        <a:t>Italian     4.6%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03338" algn="dec"/>
                        </a:tabLst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Times New Roman" pitchFamily="18" charset="0"/>
                        </a:rPr>
                        <a:t>375,000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Times New Roman" pitchFamily="18" charset="0"/>
                        </a:rPr>
                        <a:t>German  4.3%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03338" algn="dec"/>
                        </a:tabLst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Times New Roman" pitchFamily="18" charset="0"/>
                        </a:rPr>
                        <a:t>80,000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Times New Roman" pitchFamily="18" charset="0"/>
                        </a:rPr>
                        <a:t>Chinese  3.2%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03338" algn="dec"/>
                        </a:tabLst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Times New Roman" pitchFamily="18" charset="0"/>
                        </a:rPr>
                        <a:t>495,000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Times New Roman" pitchFamily="18" charset="0"/>
                        </a:rPr>
                        <a:t>Greek     2.2%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03338" algn="dec"/>
                        </a:tabLst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Times New Roman" pitchFamily="18" charset="0"/>
                        </a:rPr>
                        <a:t>290,000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PMingLiU" pitchFamily="18" charset="-120"/>
                          <a:cs typeface="Times New Roman" pitchFamily="18" charset="0"/>
                        </a:rPr>
                        <a:t>TOTAL  19.5%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556"/>
          <p:cNvSpPr txBox="1">
            <a:spLocks noChangeArrowheads="1"/>
          </p:cNvSpPr>
          <p:nvPr/>
        </p:nvSpPr>
        <p:spPr bwMode="auto">
          <a:xfrm>
            <a:off x="323850" y="333375"/>
            <a:ext cx="82805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200" dirty="0" smtClean="0"/>
              <a:t>U3A Online for CALD isolated people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ChangeArrowheads="1"/>
          </p:cNvSpPr>
          <p:nvPr/>
        </p:nvSpPr>
        <p:spPr bwMode="auto">
          <a:xfrm>
            <a:off x="2286000" y="31083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119811" name="Text Box 4"/>
          <p:cNvSpPr txBox="1">
            <a:spLocks noChangeArrowheads="1"/>
          </p:cNvSpPr>
          <p:nvPr/>
        </p:nvSpPr>
        <p:spPr bwMode="auto">
          <a:xfrm>
            <a:off x="785813" y="1428750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 b="0">
              <a:solidFill>
                <a:schemeClr val="accent2"/>
              </a:solidFill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785813" y="1428750"/>
            <a:ext cx="785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3200" b="0">
                <a:solidFill>
                  <a:schemeClr val="accent2"/>
                </a:solidFill>
              </a:rPr>
              <a:t>The project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914400" y="2235200"/>
            <a:ext cx="2220913" cy="33543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154800"/>
          <a:lstStyle/>
          <a:p>
            <a:r>
              <a:rPr lang="en-AU"/>
              <a:t>1. Plan</a:t>
            </a:r>
          </a:p>
          <a:p>
            <a:endParaRPr lang="en-AU"/>
          </a:p>
          <a:p>
            <a:r>
              <a:rPr lang="en-AU" b="0"/>
              <a:t>Consult with </a:t>
            </a:r>
          </a:p>
          <a:p>
            <a:r>
              <a:rPr lang="en-AU" b="0"/>
              <a:t>CALD communities</a:t>
            </a:r>
          </a:p>
          <a:p>
            <a:endParaRPr lang="en-AU" b="0"/>
          </a:p>
          <a:p>
            <a:r>
              <a:rPr lang="en-AU" b="0"/>
              <a:t>Language selection</a:t>
            </a:r>
          </a:p>
          <a:p>
            <a:endParaRPr lang="en-AU" b="0"/>
          </a:p>
          <a:p>
            <a:r>
              <a:rPr lang="en-AU" b="0"/>
              <a:t>Subject and </a:t>
            </a:r>
            <a:br>
              <a:rPr lang="en-AU" b="0"/>
            </a:br>
            <a:r>
              <a:rPr lang="en-AU" b="0"/>
              <a:t>media selection</a:t>
            </a:r>
          </a:p>
          <a:p>
            <a:endParaRPr lang="en-AU" b="0"/>
          </a:p>
          <a:p>
            <a:r>
              <a:rPr lang="en-AU" b="0"/>
              <a:t>Technical design</a:t>
            </a:r>
            <a:endParaRPr lang="en-US" b="0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3556000" y="2235200"/>
            <a:ext cx="2220913" cy="33543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154800"/>
          <a:lstStyle/>
          <a:p>
            <a:r>
              <a:rPr lang="en-AU"/>
              <a:t>2. Develop</a:t>
            </a:r>
          </a:p>
          <a:p>
            <a:endParaRPr lang="en-AU"/>
          </a:p>
          <a:p>
            <a:r>
              <a:rPr lang="en-AU" b="0"/>
              <a:t>Site build</a:t>
            </a:r>
          </a:p>
          <a:p>
            <a:endParaRPr lang="en-AU" b="0"/>
          </a:p>
          <a:p>
            <a:r>
              <a:rPr lang="en-AU" b="0"/>
              <a:t>Content </a:t>
            </a:r>
            <a:br>
              <a:rPr lang="en-AU" b="0"/>
            </a:br>
            <a:r>
              <a:rPr lang="en-AU" b="0"/>
              <a:t>development </a:t>
            </a:r>
            <a:br>
              <a:rPr lang="en-AU" b="0"/>
            </a:br>
            <a:r>
              <a:rPr lang="en-AU" b="0"/>
              <a:t>and translation</a:t>
            </a:r>
          </a:p>
          <a:p>
            <a:endParaRPr lang="en-AU" b="0"/>
          </a:p>
          <a:p>
            <a:r>
              <a:rPr lang="en-AU" b="0"/>
              <a:t>Train</a:t>
            </a:r>
            <a:br>
              <a:rPr lang="en-AU" b="0"/>
            </a:br>
            <a:r>
              <a:rPr lang="en-AU" b="0"/>
              <a:t>administrators</a:t>
            </a:r>
            <a:endParaRPr lang="en-US" b="0"/>
          </a:p>
          <a:p>
            <a:endParaRPr lang="en-US" b="0"/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6167438" y="2235200"/>
            <a:ext cx="2220912" cy="33543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154800" anchorCtr="1"/>
          <a:lstStyle/>
          <a:p>
            <a:r>
              <a:rPr lang="en-AU"/>
              <a:t>3. Roll out</a:t>
            </a:r>
          </a:p>
          <a:p>
            <a:endParaRPr lang="en-AU"/>
          </a:p>
          <a:p>
            <a:r>
              <a:rPr lang="en-AU" b="0"/>
              <a:t>Work with selected </a:t>
            </a:r>
            <a:br>
              <a:rPr lang="en-AU" b="0"/>
            </a:br>
            <a:r>
              <a:rPr lang="en-AU" b="0"/>
              <a:t>CALD organisations</a:t>
            </a:r>
          </a:p>
          <a:p>
            <a:endParaRPr lang="en-AU" b="0"/>
          </a:p>
          <a:p>
            <a:r>
              <a:rPr lang="en-AU" b="0"/>
              <a:t>Train the trainers</a:t>
            </a:r>
          </a:p>
          <a:p>
            <a:endParaRPr lang="en-AU" b="0"/>
          </a:p>
          <a:p>
            <a:r>
              <a:rPr lang="en-AU" b="0"/>
              <a:t>Train seniors</a:t>
            </a:r>
            <a:endParaRPr lang="en-US" b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1404938" y="0"/>
            <a:ext cx="10812463" cy="6553200"/>
            <a:chOff x="-892" y="144"/>
            <a:chExt cx="6811" cy="3984"/>
          </a:xfrm>
        </p:grpSpPr>
        <p:sp>
          <p:nvSpPr>
            <p:cNvPr id="8" name="Arc 8"/>
            <p:cNvSpPr>
              <a:spLocks/>
            </p:cNvSpPr>
            <p:nvPr/>
          </p:nvSpPr>
          <p:spPr bwMode="auto">
            <a:xfrm rot="-911048">
              <a:off x="357" y="144"/>
              <a:ext cx="5562" cy="3981"/>
            </a:xfrm>
            <a:custGeom>
              <a:avLst/>
              <a:gdLst>
                <a:gd name="G0" fmla="+- 0 0 0"/>
                <a:gd name="G1" fmla="+- 21599 0 0"/>
                <a:gd name="G2" fmla="+- 21600 0 0"/>
                <a:gd name="T0" fmla="*/ 238 w 18460"/>
                <a:gd name="T1" fmla="*/ 0 h 21599"/>
                <a:gd name="T2" fmla="*/ 18460 w 18460"/>
                <a:gd name="T3" fmla="*/ 10383 h 21599"/>
                <a:gd name="T4" fmla="*/ 0 w 1846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60" h="21599" fill="none" extrusionOk="0">
                  <a:moveTo>
                    <a:pt x="237" y="0"/>
                  </a:moveTo>
                  <a:cubicBezTo>
                    <a:pt x="7697" y="82"/>
                    <a:pt x="14586" y="4007"/>
                    <a:pt x="18459" y="10383"/>
                  </a:cubicBezTo>
                </a:path>
                <a:path w="18460" h="21599" stroke="0" extrusionOk="0">
                  <a:moveTo>
                    <a:pt x="237" y="0"/>
                  </a:moveTo>
                  <a:cubicBezTo>
                    <a:pt x="7697" y="82"/>
                    <a:pt x="14586" y="4007"/>
                    <a:pt x="18459" y="10383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AU" b="0"/>
            </a:p>
          </p:txBody>
        </p:sp>
        <p:sp>
          <p:nvSpPr>
            <p:cNvPr id="9" name="Arc 10"/>
            <p:cNvSpPr>
              <a:spLocks/>
            </p:cNvSpPr>
            <p:nvPr/>
          </p:nvSpPr>
          <p:spPr bwMode="auto">
            <a:xfrm rot="-1835004">
              <a:off x="-892" y="298"/>
              <a:ext cx="5667" cy="3830"/>
            </a:xfrm>
            <a:custGeom>
              <a:avLst/>
              <a:gdLst>
                <a:gd name="G0" fmla="+- 0 0 0"/>
                <a:gd name="G1" fmla="+- 20868 0 0"/>
                <a:gd name="G2" fmla="+- 21600 0 0"/>
                <a:gd name="T0" fmla="*/ 5575 w 18460"/>
                <a:gd name="T1" fmla="*/ 0 h 20868"/>
                <a:gd name="T2" fmla="*/ 18460 w 18460"/>
                <a:gd name="T3" fmla="*/ 9652 h 20868"/>
                <a:gd name="T4" fmla="*/ 0 w 18460"/>
                <a:gd name="T5" fmla="*/ 20868 h 20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60" h="20868" fill="none" extrusionOk="0">
                  <a:moveTo>
                    <a:pt x="5575" y="-1"/>
                  </a:moveTo>
                  <a:cubicBezTo>
                    <a:pt x="10953" y="1436"/>
                    <a:pt x="15569" y="4894"/>
                    <a:pt x="18459" y="9652"/>
                  </a:cubicBezTo>
                </a:path>
                <a:path w="18460" h="20868" stroke="0" extrusionOk="0">
                  <a:moveTo>
                    <a:pt x="5575" y="-1"/>
                  </a:moveTo>
                  <a:cubicBezTo>
                    <a:pt x="10953" y="1436"/>
                    <a:pt x="15569" y="4894"/>
                    <a:pt x="18459" y="9652"/>
                  </a:cubicBezTo>
                  <a:lnTo>
                    <a:pt x="0" y="20868"/>
                  </a:ln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AU" b="0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378" y="432"/>
              <a:ext cx="0" cy="1923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AU" b="0"/>
            </a:p>
          </p:txBody>
        </p:sp>
      </p:grpSp>
      <p:graphicFrame>
        <p:nvGraphicFramePr>
          <p:cNvPr id="119820" name="Object 10"/>
          <p:cNvGraphicFramePr>
            <a:graphicFrameLocks noChangeAspect="1"/>
          </p:cNvGraphicFramePr>
          <p:nvPr/>
        </p:nvGraphicFramePr>
        <p:xfrm>
          <a:off x="7750175" y="188913"/>
          <a:ext cx="1185863" cy="1090612"/>
        </p:xfrm>
        <a:graphic>
          <a:graphicData uri="http://schemas.openxmlformats.org/presentationml/2006/ole">
            <p:oleObj spid="_x0000_s1026" name="Photo Editor Photo" r:id="rId4" imgW="4819048" imgH="4428571" progId="MSPhotoEd.3">
              <p:embed/>
            </p:oleObj>
          </a:graphicData>
        </a:graphic>
      </p:graphicFrame>
      <p:pic>
        <p:nvPicPr>
          <p:cNvPr id="13" name="Picture 12" descr="U3Aonline web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60930"/>
            <a:ext cx="2808312" cy="7920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4368" y="556153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rgbClr val="FF0000"/>
                </a:solidFill>
              </a:rPr>
              <a:t>Almost completed.</a:t>
            </a:r>
          </a:p>
          <a:p>
            <a:pPr algn="ctr"/>
            <a:r>
              <a:rPr lang="en-AU" sz="2400" dirty="0" smtClean="0">
                <a:solidFill>
                  <a:srgbClr val="FF0000"/>
                </a:solidFill>
              </a:rPr>
              <a:t>Funding to be sought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Summary</a:t>
            </a:r>
            <a:endParaRPr lang="en-A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12474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3200" dirty="0" smtClean="0"/>
              <a:t> </a:t>
            </a:r>
            <a:r>
              <a:rPr lang="en-AU" sz="3200" dirty="0" smtClean="0"/>
              <a:t>U3A Online courses and resources improving </a:t>
            </a:r>
            <a:r>
              <a:rPr lang="en-AU" sz="3200" dirty="0" err="1" smtClean="0"/>
              <a:t>qol</a:t>
            </a:r>
            <a:r>
              <a:rPr lang="en-AU" sz="3200" dirty="0" smtClean="0"/>
              <a:t> of many isolated people 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2700209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3200" dirty="0" smtClean="0"/>
              <a:t> </a:t>
            </a:r>
            <a:r>
              <a:rPr lang="en-AU" sz="3200" dirty="0" smtClean="0"/>
              <a:t>Partner in the $25.5 million BFS project</a:t>
            </a:r>
            <a:endParaRPr lang="en-A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393595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3200" dirty="0" smtClean="0"/>
              <a:t> </a:t>
            </a:r>
            <a:r>
              <a:rPr lang="en-AU" sz="3200" dirty="0" smtClean="0"/>
              <a:t>Multilingual versions of U3A Online in planning stage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23528" y="188640"/>
            <a:ext cx="8496300" cy="21018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b="1" dirty="0">
                <a:solidFill>
                  <a:srgbClr val="FF3300"/>
                </a:solidFill>
                <a:latin typeface="Times New Roman" pitchFamily="18" charset="0"/>
              </a:rPr>
              <a:t>The Foresight Project</a:t>
            </a:r>
          </a:p>
          <a:p>
            <a:pPr>
              <a:spcBef>
                <a:spcPct val="50000"/>
              </a:spcBef>
            </a:pPr>
            <a:r>
              <a:rPr lang="en-AU" sz="2400" b="1" dirty="0">
                <a:solidFill>
                  <a:srgbClr val="FF3300"/>
                </a:solidFill>
                <a:latin typeface="Times New Roman" pitchFamily="18" charset="0"/>
              </a:rPr>
              <a:t>“Learning must continue throughout life. This can have a direct effect on mental health and well-being across all age groups, and has particular promise in older people.”</a:t>
            </a:r>
          </a:p>
          <a:p>
            <a:pPr>
              <a:spcBef>
                <a:spcPct val="50000"/>
              </a:spcBef>
            </a:pPr>
            <a:r>
              <a:rPr lang="en-AU" sz="1600" b="1" dirty="0" err="1">
                <a:solidFill>
                  <a:srgbClr val="FF3300"/>
                </a:solidFill>
                <a:latin typeface="Times New Roman" pitchFamily="18" charset="0"/>
              </a:rPr>
              <a:t>Beddington</a:t>
            </a:r>
            <a:r>
              <a:rPr lang="en-AU" sz="1600" b="1" dirty="0">
                <a:solidFill>
                  <a:srgbClr val="FF3300"/>
                </a:solidFill>
                <a:latin typeface="Times New Roman" pitchFamily="18" charset="0"/>
              </a:rPr>
              <a:t> et al. The mental wealth of nations. Nature, vol 455, Oct 2008, 1057-1060</a:t>
            </a:r>
            <a:r>
              <a:rPr lang="en-A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23528" y="2492896"/>
            <a:ext cx="7993062" cy="120032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b="1" i="1" dirty="0">
                <a:latin typeface="Times New Roman" pitchFamily="18" charset="0"/>
              </a:rPr>
              <a:t>“as people move into older age, learning should be encouraged and actively promoted, as this can protect against cognitive decline”</a:t>
            </a:r>
            <a:r>
              <a:rPr lang="en-AU" sz="2400" dirty="0">
                <a:latin typeface="Times New Roman" pitchFamily="18" charset="0"/>
              </a:rPr>
              <a:t> (p. 1058).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4293096"/>
            <a:ext cx="8424936" cy="190821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U3A in Australia – 2012: </a:t>
            </a:r>
            <a:r>
              <a:rPr lang="en-US" sz="2400" dirty="0" smtClean="0">
                <a:solidFill>
                  <a:srgbClr val="FF0000"/>
                </a:solidFill>
              </a:rPr>
              <a:t>242 groups;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77,000 members </a:t>
            </a:r>
          </a:p>
          <a:p>
            <a:pPr eaLnBrk="0" hangingPunct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Voluntarism: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$25.5 million dollars </a:t>
            </a:r>
          </a:p>
          <a:p>
            <a:pPr eaLnBrk="0" hangingPunct="0"/>
            <a:endParaRPr lang="en-GB" b="1" dirty="0" smtClean="0"/>
          </a:p>
          <a:p>
            <a:pPr eaLnBrk="0" hangingPunct="0"/>
            <a:r>
              <a:rPr lang="en-GB" sz="1600" b="1" dirty="0" err="1" smtClean="0"/>
              <a:t>Swindell</a:t>
            </a:r>
            <a:r>
              <a:rPr lang="en-GB" sz="1600" b="1" dirty="0" smtClean="0"/>
              <a:t> et al 2011. University </a:t>
            </a:r>
            <a:r>
              <a:rPr lang="en-GB" sz="1600" b="1" dirty="0" smtClean="0"/>
              <a:t>of the Third Age in Australia and New Zealand: Capitalising on the cognitive resources of older volunteers. </a:t>
            </a:r>
            <a:r>
              <a:rPr lang="en-GB" sz="1600" i="1" dirty="0" smtClean="0"/>
              <a:t>Australasian </a:t>
            </a:r>
            <a:r>
              <a:rPr lang="en-GB" sz="1600" i="1" dirty="0" smtClean="0"/>
              <a:t>Journal of </a:t>
            </a:r>
            <a:r>
              <a:rPr lang="en-GB" sz="1600" i="1" dirty="0" smtClean="0"/>
              <a:t>Ageing</a:t>
            </a:r>
            <a:r>
              <a:rPr lang="en-GB" sz="1600" dirty="0" smtClean="0"/>
              <a:t>. </a:t>
            </a:r>
            <a:endParaRPr lang="en-US" sz="2400" dirty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763713" y="1123950"/>
            <a:ext cx="7316787" cy="2847975"/>
            <a:chOff x="839" y="436"/>
            <a:chExt cx="4609" cy="1794"/>
          </a:xfrm>
        </p:grpSpPr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3431" y="907"/>
              <a:ext cx="2017" cy="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AU" sz="2400">
                  <a:latin typeface="Times New Roman" pitchFamily="18" charset="0"/>
                </a:rPr>
                <a:t> Divorce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AU" sz="2400">
                  <a:latin typeface="Times New Roman" pitchFamily="18" charset="0"/>
                </a:rPr>
                <a:t> Relocation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AU" sz="2400">
                  <a:latin typeface="Times New Roman" pitchFamily="18" charset="0"/>
                </a:rPr>
                <a:t> Poor transport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AU" sz="2400">
                  <a:latin typeface="Times New Roman" pitchFamily="18" charset="0"/>
                </a:rPr>
                <a:t> etc</a:t>
              </a:r>
            </a:p>
          </p:txBody>
        </p:sp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839" y="910"/>
              <a:ext cx="201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sz="2400">
                  <a:latin typeface="Times New Roman" pitchFamily="18" charset="0"/>
                </a:rPr>
                <a:t> </a:t>
              </a:r>
              <a:r>
                <a:rPr lang="en-AU" sz="2400">
                  <a:latin typeface="Times New Roman" pitchFamily="18" charset="0"/>
                </a:rPr>
                <a:t>Death of a loved one</a:t>
              </a:r>
              <a:endParaRPr lang="en-US" sz="2400">
                <a:latin typeface="Times New Roman" pitchFamily="18" charset="0"/>
              </a:endParaRP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sz="2400">
                  <a:latin typeface="Times New Roman" pitchFamily="18" charset="0"/>
                </a:rPr>
                <a:t> </a:t>
              </a:r>
              <a:r>
                <a:rPr lang="en-AU" sz="2400">
                  <a:latin typeface="Times New Roman" pitchFamily="18" charset="0"/>
                </a:rPr>
                <a:t>Illness</a:t>
              </a:r>
              <a:r>
                <a:rPr lang="en-US" sz="2400">
                  <a:latin typeface="Times New Roman" pitchFamily="18" charset="0"/>
                </a:rPr>
                <a:t>/</a:t>
              </a:r>
              <a:r>
                <a:rPr lang="en-AU" sz="2400">
                  <a:latin typeface="Times New Roman" pitchFamily="18" charset="0"/>
                </a:rPr>
                <a:t>Incapacity</a:t>
              </a:r>
              <a:r>
                <a:rPr lang="en-US" sz="2400">
                  <a:latin typeface="Times New Roman" pitchFamily="18" charset="0"/>
                </a:rPr>
                <a:t> </a:t>
              </a:r>
              <a:r>
                <a:rPr lang="en-AU" sz="2400">
                  <a:latin typeface="Times New Roman" pitchFamily="18" charset="0"/>
                </a:rPr>
                <a:t>	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AU" sz="2400">
                  <a:latin typeface="Times New Roman" pitchFamily="18" charset="0"/>
                </a:rPr>
                <a:t> </a:t>
              </a:r>
              <a:r>
                <a:rPr lang="en-US" sz="2400">
                  <a:latin typeface="Times New Roman" pitchFamily="18" charset="0"/>
                </a:rPr>
                <a:t>Being a carer</a:t>
              </a:r>
              <a:endParaRPr lang="en-AU" sz="2400">
                <a:latin typeface="Times New Roman" pitchFamily="18" charset="0"/>
              </a:endParaRPr>
            </a:p>
          </p:txBody>
        </p:sp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975" y="436"/>
              <a:ext cx="3669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AU" sz="2400">
                  <a:latin typeface="Times New Roman" pitchFamily="18" charset="0"/>
                </a:rPr>
                <a:t>In later life, social networks threatened by:</a:t>
              </a:r>
            </a:p>
          </p:txBody>
        </p:sp>
      </p:grp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95536" y="4941168"/>
            <a:ext cx="8569325" cy="9461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U3A Online – the world first virtual U3A open to all older people world wide, and to younger disabled people </a:t>
            </a:r>
            <a:endParaRPr lang="en-AU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66725" y="476250"/>
            <a:ext cx="626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/>
              <a:t>Social isolation caused by fractured social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1944687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781425"/>
            <a:ext cx="29813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076825" y="188913"/>
            <a:ext cx="3816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/>
              <a:t>www.u3aonline.org.au</a:t>
            </a: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8" y="3200400"/>
            <a:ext cx="8856662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91344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5"/>
              <a:ext cx="2880" cy="3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1" y="119"/>
              <a:ext cx="2949" cy="4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982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71438"/>
            <a:ext cx="89344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50033" y="4625426"/>
            <a:ext cx="48965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806450"/>
            <a:ext cx="7620000" cy="10064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dirty="0">
                <a:latin typeface="Times New Roman" pitchFamily="18" charset="0"/>
              </a:rPr>
              <a:t>I am partially blind with limited short sight.  I am extremely grateful to U3AOnline as I now have an interest at home - am happy working on my own and life has again a meaning.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87450" y="0"/>
            <a:ext cx="7056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What target audience is U3A Online reaching?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5800" y="3244850"/>
            <a:ext cx="4246563" cy="7016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Times New Roman" pitchFamily="18" charset="0"/>
              </a:rPr>
              <a:t>I care for my wife who has Alzheimers. Have done so for the past 8 years.</a:t>
            </a:r>
            <a:endParaRPr lang="en-AU" sz="2400">
              <a:latin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55650" y="2160588"/>
            <a:ext cx="7772400" cy="7016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I’ll go as far as to say that being totally absorbed in my most recent online course has saved my sanity this year.</a:t>
            </a:r>
            <a:endParaRPr lang="en-AU" sz="2000">
              <a:latin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00113" y="5329238"/>
            <a:ext cx="6765925" cy="10668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Times New Roman" pitchFamily="18" charset="0"/>
              </a:rPr>
              <a:t>I am the primary carer for my frail mother who at nearly 100 needs full time care now.  Being able to access a service like this is one way to feel less isolated from the world outside</a:t>
            </a:r>
            <a:r>
              <a:rPr lang="en-AU" sz="2400">
                <a:latin typeface="Times New Roman" pitchFamily="18" charset="0"/>
              </a:rPr>
              <a:t>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0825" y="4191000"/>
            <a:ext cx="4968875" cy="915988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/>
              <a:t>I feel as though I belong to something to keep my mind off my pain, also helps keep my brain working. 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724525" y="3429000"/>
            <a:ext cx="3024188" cy="11906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zh-TW">
                <a:ea typeface="PMingLiU" pitchFamily="18" charset="-120"/>
              </a:rPr>
              <a:t>I love "virtual meeting" people from other regions, walks of life, with different viewpoints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2" grpId="0" animBg="1"/>
      <p:bldP spid="12293" grpId="0" animBg="1"/>
      <p:bldP spid="12294" grpId="0" animBg="1"/>
      <p:bldP spid="12296" grpId="0" animBg="1"/>
      <p:bldP spid="122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124075" y="476250"/>
            <a:ext cx="5040313" cy="5191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/>
              <a:t>Internet Usage for Australia</a:t>
            </a:r>
            <a:endParaRPr lang="en-AU" b="0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55650" y="1700213"/>
            <a:ext cx="8064500" cy="4572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AU" sz="2400" b="0"/>
              <a:t> 87% all Australians have used the Internet </a:t>
            </a:r>
            <a:r>
              <a:rPr lang="en-AU" b="0"/>
              <a:t>(ACMA May 2009)</a:t>
            </a:r>
            <a:endParaRPr lang="en-AU" sz="2400" b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349500"/>
            <a:ext cx="7920038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3.3|51.5|5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39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3669</TotalTime>
  <Words>578</Words>
  <Application>Microsoft Office PowerPoint</Application>
  <PresentationFormat>On-screen Show (4:3)</PresentationFormat>
  <Paragraphs>88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Microsoft Photo Editor 3.0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U3A Online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</dc:creator>
  <cp:lastModifiedBy>Rick</cp:lastModifiedBy>
  <cp:revision>124</cp:revision>
  <dcterms:created xsi:type="dcterms:W3CDTF">2012-04-07T22:47:35Z</dcterms:created>
  <dcterms:modified xsi:type="dcterms:W3CDTF">2012-09-26T00:10:52Z</dcterms:modified>
</cp:coreProperties>
</file>