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2" r:id="rId3"/>
    <p:sldId id="271" r:id="rId4"/>
    <p:sldId id="272" r:id="rId5"/>
    <p:sldId id="263" r:id="rId6"/>
    <p:sldId id="269" r:id="rId7"/>
    <p:sldId id="270" r:id="rId8"/>
    <p:sldId id="275" r:id="rId9"/>
    <p:sldId id="273" r:id="rId10"/>
    <p:sldId id="274" r:id="rId11"/>
    <p:sldId id="265" r:id="rId12"/>
    <p:sldId id="264" r:id="rId13"/>
    <p:sldId id="266" r:id="rId14"/>
    <p:sldId id="268" r:id="rId15"/>
  </p:sldIdLst>
  <p:sldSz cx="9144000" cy="6858000" type="screen4x3"/>
  <p:notesSz cx="6858000" cy="9312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70" autoAdjust="0"/>
    <p:restoredTop sz="53039" autoAdjust="0"/>
  </p:normalViewPr>
  <p:slideViewPr>
    <p:cSldViewPr>
      <p:cViewPr varScale="1">
        <p:scale>
          <a:sx n="33" d="100"/>
          <a:sy n="33" d="100"/>
        </p:scale>
        <p:origin x="-88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B863F95-367F-4D9A-998C-4BB50D466E2D}" type="datetimeFigureOut">
              <a:rPr lang="en-US"/>
              <a:pPr>
                <a:defRPr/>
              </a:pPr>
              <a:t>9/4/2012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0138" y="698500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2775"/>
            <a:ext cx="54864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3963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3963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D981CA9-601A-41A4-B2B8-D4EA9BFB634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AU" smtClean="0">
                <a:latin typeface="Arial" charset="0"/>
              </a:rPr>
              <a:t>PREP:</a:t>
            </a:r>
          </a:p>
          <a:p>
            <a:pPr>
              <a:spcBef>
                <a:spcPct val="0"/>
              </a:spcBef>
            </a:pPr>
            <a:r>
              <a:rPr lang="en-AU" b="1" smtClean="0">
                <a:latin typeface="Arial" charset="0"/>
              </a:rPr>
              <a:t>LARGE POST ITS</a:t>
            </a:r>
          </a:p>
          <a:p>
            <a:pPr>
              <a:spcBef>
                <a:spcPct val="0"/>
              </a:spcBef>
            </a:pPr>
            <a:r>
              <a:rPr lang="en-AU" b="1" smtClean="0">
                <a:latin typeface="Arial" charset="0"/>
              </a:rPr>
              <a:t>Mary – slow me or quicken me</a:t>
            </a:r>
          </a:p>
          <a:p>
            <a:pPr>
              <a:spcBef>
                <a:spcPct val="0"/>
              </a:spcBef>
            </a:pPr>
            <a:r>
              <a:rPr lang="en-AU" smtClean="0">
                <a:latin typeface="Arial" charset="0"/>
              </a:rPr>
              <a:t>Workbooks - Posters - Lit Review articles x 5. Each set in a manila folder -Blank butchers paper</a:t>
            </a:r>
          </a:p>
          <a:p>
            <a:pPr>
              <a:spcBef>
                <a:spcPct val="0"/>
              </a:spcBef>
            </a:pPr>
            <a:r>
              <a:rPr lang="en-AU" smtClean="0">
                <a:latin typeface="Arial" charset="0"/>
              </a:rPr>
              <a:t>Marker pens -Half A4 sheets –Blutak -</a:t>
            </a:r>
            <a:r>
              <a:rPr lang="en-US" smtClean="0">
                <a:latin typeface="Arial" charset="0"/>
              </a:rPr>
              <a:t>Butchers paper - Empower’, ‘Collaborate’, ‘Involve’, ‘Consult’ and ‘Inform’ </a:t>
            </a:r>
          </a:p>
          <a:p>
            <a:pPr>
              <a:spcBef>
                <a:spcPct val="0"/>
              </a:spcBef>
            </a:pPr>
            <a:r>
              <a:rPr lang="en-AU" smtClean="0">
                <a:latin typeface="Arial" charset="0"/>
              </a:rPr>
              <a:t>Prep – Butchers paper for Plans and planning </a:t>
            </a:r>
          </a:p>
          <a:p>
            <a:pPr>
              <a:spcBef>
                <a:spcPct val="0"/>
              </a:spcBef>
            </a:pPr>
            <a:r>
              <a:rPr lang="en-AU" b="1" smtClean="0">
                <a:latin typeface="Arial" charset="0"/>
              </a:rPr>
              <a:t>On tables – pens – butcher paper x 2 – coloured paper – blu tak</a:t>
            </a:r>
          </a:p>
          <a:p>
            <a:pPr>
              <a:spcBef>
                <a:spcPct val="0"/>
              </a:spcBef>
            </a:pPr>
            <a:r>
              <a:rPr lang="en-AU" smtClean="0">
                <a:latin typeface="Arial" charset="0"/>
              </a:rPr>
              <a:t>Mix groups up - </a:t>
            </a:r>
            <a:r>
              <a:rPr lang="en-AU" b="1" smtClean="0">
                <a:latin typeface="Arial" charset="0"/>
              </a:rPr>
              <a:t>SIGNS</a:t>
            </a:r>
          </a:p>
          <a:p>
            <a:pPr>
              <a:spcBef>
                <a:spcPct val="0"/>
              </a:spcBef>
            </a:pPr>
            <a:endParaRPr lang="en-AU" b="1" smtClean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en-AU" b="1" smtClean="0">
                <a:latin typeface="Arial" charset="0"/>
              </a:rPr>
              <a:t>1.30 hours to go</a:t>
            </a:r>
            <a:endParaRPr lang="en-US" b="1" smtClean="0">
              <a:latin typeface="Arial" charset="0"/>
            </a:endParaRPr>
          </a:p>
          <a:p>
            <a:pPr>
              <a:spcBef>
                <a:spcPct val="0"/>
              </a:spcBef>
            </a:pPr>
            <a:endParaRPr lang="en-AU" smtClean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en-AU" b="1" smtClean="0">
                <a:latin typeface="Arial" charset="0"/>
              </a:rPr>
              <a:t>START</a:t>
            </a:r>
            <a:endParaRPr lang="en-AU" smtClean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en-AU" smtClean="0">
                <a:latin typeface="Arial" charset="0"/>
              </a:rPr>
              <a:t>Intro me – DSE CE / ASCN /  WCEC / ALA / USA</a:t>
            </a:r>
          </a:p>
          <a:p>
            <a:pPr>
              <a:spcBef>
                <a:spcPct val="0"/>
              </a:spcBef>
            </a:pPr>
            <a:endParaRPr lang="en-AU" smtClean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en-AU" smtClean="0">
                <a:latin typeface="Arial" charset="0"/>
              </a:rPr>
              <a:t>We are doing a 2 day ‘in service’ course in 1 and half hours</a:t>
            </a:r>
          </a:p>
          <a:p>
            <a:pPr>
              <a:spcBef>
                <a:spcPct val="0"/>
              </a:spcBef>
            </a:pPr>
            <a:r>
              <a:rPr lang="en-AU" smtClean="0">
                <a:latin typeface="Arial" charset="0"/>
              </a:rPr>
              <a:t> “Civic Participation” = CE</a:t>
            </a:r>
          </a:p>
          <a:p>
            <a:pPr>
              <a:spcBef>
                <a:spcPct val="0"/>
              </a:spcBef>
            </a:pPr>
            <a:endParaRPr lang="en-AU" smtClean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en-AU" smtClean="0">
                <a:latin typeface="Arial" charset="0"/>
              </a:rPr>
              <a:t>We will do activities and a hypothetical – burning questions at the end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3711CC0-12FB-446F-A213-D83A13BA51E5}" type="slidenum">
              <a:rPr lang="en-A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AU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sz="130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6EDD38D-8C63-47AB-9D1D-5C6CC61D5648}" type="slidenum">
              <a:rPr lang="en-A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AU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AU" b="1" smtClean="0"/>
              <a:t>10 Min to go</a:t>
            </a:r>
          </a:p>
          <a:p>
            <a:endParaRPr lang="en-AU" b="1" smtClean="0"/>
          </a:p>
          <a:p>
            <a:r>
              <a:rPr lang="en-AU" smtClean="0"/>
              <a:t>On Whiteboard  - Brainstorm</a:t>
            </a:r>
          </a:p>
          <a:p>
            <a:endParaRPr lang="en-AU" smtClean="0"/>
          </a:p>
          <a:p>
            <a:r>
              <a:rPr lang="en-AU" smtClean="0"/>
              <a:t>Give out Handouts – run through</a:t>
            </a: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AU" b="1" smtClean="0"/>
              <a:t>5 min to go</a:t>
            </a:r>
          </a:p>
          <a:p>
            <a:endParaRPr lang="en-AU" b="1" smtClean="0"/>
          </a:p>
          <a:p>
            <a:r>
              <a:rPr lang="en-AU" smtClean="0"/>
              <a:t>Run through.</a:t>
            </a:r>
          </a:p>
          <a:p>
            <a:endParaRPr lang="en-AU" smtClean="0"/>
          </a:p>
          <a:p>
            <a:r>
              <a:rPr lang="en-AU" smtClean="0"/>
              <a:t>Questions</a:t>
            </a: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AU" smtClean="0"/>
              <a:t>Let’s think how we can define ‘CE”</a:t>
            </a: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70000"/>
              </a:lnSpc>
              <a:spcBef>
                <a:spcPct val="0"/>
              </a:spcBef>
            </a:pPr>
            <a:r>
              <a:rPr lang="en-AU" b="1" smtClean="0">
                <a:latin typeface="Arial" charset="0"/>
              </a:rPr>
              <a:t>1.25 hours to go</a:t>
            </a:r>
          </a:p>
          <a:p>
            <a:pPr>
              <a:lnSpc>
                <a:spcPct val="70000"/>
              </a:lnSpc>
              <a:spcBef>
                <a:spcPct val="0"/>
              </a:spcBef>
            </a:pPr>
            <a:endParaRPr lang="en-US" b="1" smtClean="0">
              <a:latin typeface="Arial" charset="0"/>
            </a:endParaRPr>
          </a:p>
          <a:p>
            <a:pPr>
              <a:lnSpc>
                <a:spcPct val="70000"/>
              </a:lnSpc>
              <a:spcBef>
                <a:spcPct val="0"/>
              </a:spcBef>
            </a:pPr>
            <a:r>
              <a:rPr lang="en-US" b="1" smtClean="0">
                <a:latin typeface="Arial" charset="0"/>
              </a:rPr>
              <a:t>Instruction</a:t>
            </a:r>
          </a:p>
          <a:p>
            <a:pPr>
              <a:lnSpc>
                <a:spcPct val="70000"/>
              </a:lnSpc>
              <a:spcBef>
                <a:spcPct val="0"/>
              </a:spcBef>
            </a:pPr>
            <a:r>
              <a:rPr lang="en-US" smtClean="0">
                <a:latin typeface="Arial" charset="0"/>
              </a:rPr>
              <a:t>Ask each table group to </a:t>
            </a:r>
            <a:r>
              <a:rPr lang="en-US" b="1" smtClean="0">
                <a:latin typeface="Arial" charset="0"/>
              </a:rPr>
              <a:t>open the manila folders containing different community engagement articles</a:t>
            </a:r>
            <a:r>
              <a:rPr lang="en-US" smtClean="0">
                <a:latin typeface="Arial" charset="0"/>
              </a:rPr>
              <a:t>. </a:t>
            </a:r>
          </a:p>
          <a:p>
            <a:pPr>
              <a:lnSpc>
                <a:spcPct val="70000"/>
              </a:lnSpc>
              <a:spcBef>
                <a:spcPct val="0"/>
              </a:spcBef>
            </a:pPr>
            <a:r>
              <a:rPr lang="en-US" smtClean="0">
                <a:latin typeface="Arial" charset="0"/>
              </a:rPr>
              <a:t>Each participant is to </a:t>
            </a:r>
            <a:r>
              <a:rPr lang="en-US" b="1" smtClean="0">
                <a:latin typeface="Arial" charset="0"/>
              </a:rPr>
              <a:t>take at least one article</a:t>
            </a:r>
            <a:r>
              <a:rPr lang="en-US" smtClean="0">
                <a:latin typeface="Arial" charset="0"/>
              </a:rPr>
              <a:t> each to read.</a:t>
            </a:r>
          </a:p>
          <a:p>
            <a:pPr>
              <a:lnSpc>
                <a:spcPct val="70000"/>
              </a:lnSpc>
              <a:spcBef>
                <a:spcPct val="0"/>
              </a:spcBef>
            </a:pPr>
            <a:r>
              <a:rPr lang="en-US" smtClean="0">
                <a:latin typeface="Arial" charset="0"/>
              </a:rPr>
              <a:t>Ask participants to </a:t>
            </a:r>
            <a:r>
              <a:rPr lang="en-US" b="1" smtClean="0">
                <a:latin typeface="Arial" charset="0"/>
              </a:rPr>
              <a:t>consider the following questions as they are reading:</a:t>
            </a:r>
          </a:p>
          <a:p>
            <a:pPr>
              <a:lnSpc>
                <a:spcPct val="70000"/>
              </a:lnSpc>
              <a:spcBef>
                <a:spcPct val="0"/>
              </a:spcBef>
            </a:pPr>
            <a:r>
              <a:rPr lang="en-US" b="1" smtClean="0">
                <a:latin typeface="Arial" charset="0"/>
              </a:rPr>
              <a:t>According to the article, what is</a:t>
            </a:r>
          </a:p>
          <a:p>
            <a:pPr>
              <a:lnSpc>
                <a:spcPct val="70000"/>
              </a:lnSpc>
              <a:spcBef>
                <a:spcPct val="0"/>
              </a:spcBef>
            </a:pPr>
            <a:r>
              <a:rPr lang="en-US" b="1" smtClean="0">
                <a:latin typeface="Arial" charset="0"/>
              </a:rPr>
              <a:t>community engagement?</a:t>
            </a:r>
          </a:p>
          <a:p>
            <a:pPr>
              <a:lnSpc>
                <a:spcPct val="70000"/>
              </a:lnSpc>
              <a:spcBef>
                <a:spcPct val="0"/>
              </a:spcBef>
            </a:pPr>
            <a:r>
              <a:rPr lang="en-US" b="1" smtClean="0">
                <a:latin typeface="Arial" charset="0"/>
              </a:rPr>
              <a:t>What benefits are claimed?</a:t>
            </a:r>
          </a:p>
          <a:p>
            <a:pPr>
              <a:lnSpc>
                <a:spcPct val="70000"/>
              </a:lnSpc>
              <a:spcBef>
                <a:spcPct val="0"/>
              </a:spcBef>
            </a:pPr>
            <a:r>
              <a:rPr lang="en-US" b="1" smtClean="0">
                <a:latin typeface="Arial" charset="0"/>
              </a:rPr>
              <a:t>Who is defined as the ‘community’?</a:t>
            </a:r>
          </a:p>
          <a:p>
            <a:pPr>
              <a:lnSpc>
                <a:spcPct val="70000"/>
              </a:lnSpc>
              <a:spcBef>
                <a:spcPct val="0"/>
              </a:spcBef>
            </a:pPr>
            <a:endParaRPr lang="en-US" smtClean="0"/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AU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2B19E04-8D80-4F3A-AAA4-EC358C7A4492}" type="slidenum">
              <a:rPr lang="en-A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AU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70000"/>
              </a:lnSpc>
              <a:spcBef>
                <a:spcPct val="0"/>
              </a:spcBef>
            </a:pPr>
            <a:r>
              <a:rPr lang="en-US" smtClean="0">
                <a:latin typeface="Arial" charset="0"/>
              </a:rPr>
              <a:t>Next, ask that each table </a:t>
            </a:r>
            <a:r>
              <a:rPr lang="en-US" b="1" smtClean="0">
                <a:latin typeface="Arial" charset="0"/>
              </a:rPr>
              <a:t>appoint a scribe who will take notes as the group discusses their findings</a:t>
            </a:r>
            <a:r>
              <a:rPr lang="en-US" smtClean="0">
                <a:latin typeface="Arial" charset="0"/>
              </a:rPr>
              <a:t>.</a:t>
            </a:r>
          </a:p>
          <a:p>
            <a:pPr>
              <a:lnSpc>
                <a:spcPct val="70000"/>
              </a:lnSpc>
              <a:spcBef>
                <a:spcPct val="0"/>
              </a:spcBef>
            </a:pPr>
            <a:r>
              <a:rPr lang="en-US" b="1" smtClean="0">
                <a:latin typeface="Arial" charset="0"/>
              </a:rPr>
              <a:t>Each participant is to share a summary of their findings with the rest of the group while the scribe captures the information</a:t>
            </a:r>
            <a:r>
              <a:rPr lang="en-US" smtClean="0">
                <a:latin typeface="Arial" charset="0"/>
              </a:rPr>
              <a:t> on the butcher’s paper provided.</a:t>
            </a:r>
          </a:p>
          <a:p>
            <a:pPr>
              <a:lnSpc>
                <a:spcPct val="70000"/>
              </a:lnSpc>
              <a:spcBef>
                <a:spcPct val="0"/>
              </a:spcBef>
            </a:pPr>
            <a:endParaRPr lang="en-AU" smtClean="0">
              <a:latin typeface="Arial" charset="0"/>
            </a:endParaRPr>
          </a:p>
          <a:p>
            <a:pPr>
              <a:lnSpc>
                <a:spcPct val="70000"/>
              </a:lnSpc>
              <a:spcBef>
                <a:spcPct val="0"/>
              </a:spcBef>
            </a:pPr>
            <a:endParaRPr lang="en-AU" sz="800" smtClean="0">
              <a:latin typeface="Arial" charset="0"/>
            </a:endParaRPr>
          </a:p>
        </p:txBody>
      </p:sp>
      <p:sp>
        <p:nvSpPr>
          <p:cNvPr id="33796" name="Slide Number Placeholder 3"/>
          <p:cNvSpPr txBox="1">
            <a:spLocks noGrp="1"/>
          </p:cNvSpPr>
          <p:nvPr/>
        </p:nvSpPr>
        <p:spPr bwMode="auto">
          <a:xfrm>
            <a:off x="3884613" y="8843963"/>
            <a:ext cx="29718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027ADDF-A7A5-408A-9AA6-0CFBEC2E7C7B}" type="slidenum">
              <a:rPr lang="en-AU" sz="1200">
                <a:latin typeface="Calibri" pitchFamily="34" charset="0"/>
              </a:rPr>
              <a:pPr algn="r"/>
              <a:t>6</a:t>
            </a:fld>
            <a:endParaRPr lang="en-A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70000"/>
              </a:lnSpc>
              <a:spcBef>
                <a:spcPct val="0"/>
              </a:spcBef>
            </a:pPr>
            <a:r>
              <a:rPr lang="en-US" smtClean="0">
                <a:latin typeface="Arial" charset="0"/>
              </a:rPr>
              <a:t>After they have had an opportunity to discuss their findings, </a:t>
            </a:r>
            <a:r>
              <a:rPr lang="en-US" b="1" smtClean="0">
                <a:latin typeface="Arial" charset="0"/>
              </a:rPr>
              <a:t>the group is required to agree on a word or a phrase that defines the essence of community engagement, drawing on their review of the literature.</a:t>
            </a:r>
          </a:p>
          <a:p>
            <a:pPr>
              <a:lnSpc>
                <a:spcPct val="70000"/>
              </a:lnSpc>
              <a:spcBef>
                <a:spcPct val="0"/>
              </a:spcBef>
            </a:pPr>
            <a:r>
              <a:rPr lang="en-US" smtClean="0">
                <a:latin typeface="Arial" charset="0"/>
              </a:rPr>
              <a:t>Ask the scribe to write this </a:t>
            </a:r>
            <a:r>
              <a:rPr lang="en-US" b="1" smtClean="0">
                <a:latin typeface="Arial" charset="0"/>
              </a:rPr>
              <a:t>definition</a:t>
            </a:r>
            <a:r>
              <a:rPr lang="en-US" smtClean="0">
                <a:latin typeface="Arial" charset="0"/>
              </a:rPr>
              <a:t> on the coloured sheets</a:t>
            </a:r>
            <a:r>
              <a:rPr lang="en-US" b="1" smtClean="0">
                <a:latin typeface="Arial" charset="0"/>
              </a:rPr>
              <a:t>. Brief – IN CAPITALS – 5 Words Max</a:t>
            </a:r>
          </a:p>
          <a:p>
            <a:pPr>
              <a:lnSpc>
                <a:spcPct val="70000"/>
              </a:lnSpc>
              <a:spcBef>
                <a:spcPct val="0"/>
              </a:spcBef>
            </a:pPr>
            <a:r>
              <a:rPr lang="en-US" smtClean="0">
                <a:latin typeface="Arial" charset="0"/>
              </a:rPr>
              <a:t>When all groups have finished, </a:t>
            </a:r>
            <a:r>
              <a:rPr lang="en-US" b="1" smtClean="0">
                <a:latin typeface="Arial" charset="0"/>
              </a:rPr>
              <a:t>a representative from</a:t>
            </a:r>
            <a:r>
              <a:rPr lang="en-US" smtClean="0">
                <a:latin typeface="Arial" charset="0"/>
              </a:rPr>
              <a:t> </a:t>
            </a:r>
            <a:r>
              <a:rPr lang="en-US" b="1" smtClean="0">
                <a:latin typeface="Arial" charset="0"/>
              </a:rPr>
              <a:t>each group</a:t>
            </a:r>
            <a:r>
              <a:rPr lang="en-US" smtClean="0">
                <a:latin typeface="Arial" charset="0"/>
              </a:rPr>
              <a:t> is then required to </a:t>
            </a:r>
            <a:r>
              <a:rPr lang="en-US" b="1" smtClean="0">
                <a:latin typeface="Arial" charset="0"/>
              </a:rPr>
              <a:t>read this definition out aloud to all participants and pin up the card on the wall</a:t>
            </a:r>
            <a:r>
              <a:rPr lang="en-US" smtClean="0">
                <a:latin typeface="Arial" charset="0"/>
              </a:rPr>
              <a:t>.</a:t>
            </a:r>
          </a:p>
          <a:p>
            <a:pPr>
              <a:lnSpc>
                <a:spcPct val="70000"/>
              </a:lnSpc>
              <a:spcBef>
                <a:spcPct val="0"/>
              </a:spcBef>
            </a:pPr>
            <a:r>
              <a:rPr lang="en-US" smtClean="0">
                <a:latin typeface="Arial" charset="0"/>
              </a:rPr>
              <a:t>Ask the participants:</a:t>
            </a:r>
          </a:p>
          <a:p>
            <a:pPr>
              <a:lnSpc>
                <a:spcPct val="70000"/>
              </a:lnSpc>
              <a:spcBef>
                <a:spcPct val="0"/>
              </a:spcBef>
            </a:pPr>
            <a:r>
              <a:rPr lang="en-US" b="1" smtClean="0">
                <a:latin typeface="Arial" charset="0"/>
              </a:rPr>
              <a:t>What do these responses tell us about the essence of community engagement?</a:t>
            </a:r>
          </a:p>
          <a:p>
            <a:pPr>
              <a:lnSpc>
                <a:spcPct val="70000"/>
              </a:lnSpc>
              <a:spcBef>
                <a:spcPct val="0"/>
              </a:spcBef>
            </a:pPr>
            <a:endParaRPr lang="en-AU" smtClean="0">
              <a:latin typeface="Arial" charset="0"/>
            </a:endParaRPr>
          </a:p>
          <a:p>
            <a:pPr>
              <a:lnSpc>
                <a:spcPct val="70000"/>
              </a:lnSpc>
              <a:spcBef>
                <a:spcPct val="0"/>
              </a:spcBef>
            </a:pPr>
            <a:r>
              <a:rPr lang="en-US" b="1" smtClean="0">
                <a:latin typeface="Arial" charset="0"/>
              </a:rPr>
              <a:t>Explain that this activity shows there is no single answer as to what is community engagement, but there are some common principles. </a:t>
            </a:r>
          </a:p>
          <a:p>
            <a:pPr>
              <a:lnSpc>
                <a:spcPct val="70000"/>
              </a:lnSpc>
              <a:spcBef>
                <a:spcPct val="0"/>
              </a:spcBef>
            </a:pPr>
            <a:r>
              <a:rPr lang="en-AU" b="1" smtClean="0">
                <a:latin typeface="Arial" charset="0"/>
              </a:rPr>
              <a:t>Saved me doing a powerpoint with definition</a:t>
            </a:r>
          </a:p>
          <a:p>
            <a:pPr>
              <a:lnSpc>
                <a:spcPct val="70000"/>
              </a:lnSpc>
              <a:spcBef>
                <a:spcPct val="0"/>
              </a:spcBef>
            </a:pPr>
            <a:endParaRPr lang="en-AU" sz="800" smtClean="0">
              <a:latin typeface="Arial" charset="0"/>
            </a:endParaRPr>
          </a:p>
          <a:p>
            <a:pPr>
              <a:lnSpc>
                <a:spcPct val="70000"/>
              </a:lnSpc>
              <a:spcBef>
                <a:spcPct val="0"/>
              </a:spcBef>
            </a:pPr>
            <a:endParaRPr lang="en-US" smtClean="0"/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AU" smtClean="0"/>
          </a:p>
        </p:txBody>
      </p:sp>
      <p:sp>
        <p:nvSpPr>
          <p:cNvPr id="35844" name="Slide Number Placeholder 3"/>
          <p:cNvSpPr txBox="1">
            <a:spLocks noGrp="1"/>
          </p:cNvSpPr>
          <p:nvPr/>
        </p:nvSpPr>
        <p:spPr bwMode="auto">
          <a:xfrm>
            <a:off x="3884613" y="8843963"/>
            <a:ext cx="29718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FEA0949-49F8-4C87-96BE-95599E1D1082}" type="slidenum">
              <a:rPr lang="en-AU" sz="1200">
                <a:latin typeface="Calibri" pitchFamily="34" charset="0"/>
              </a:rPr>
              <a:pPr algn="r"/>
              <a:t>7</a:t>
            </a:fld>
            <a:endParaRPr lang="en-A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AU" b="1" smtClean="0"/>
              <a:t>1 hour to go</a:t>
            </a:r>
          </a:p>
          <a:p>
            <a:endParaRPr lang="en-AU" b="1" smtClean="0"/>
          </a:p>
          <a:p>
            <a:r>
              <a:rPr lang="en-AU" smtClean="0"/>
              <a:t>Who has seen?</a:t>
            </a:r>
          </a:p>
          <a:p>
            <a:endParaRPr lang="en-AU" smtClean="0"/>
          </a:p>
          <a:p>
            <a:r>
              <a:rPr lang="en-AU" smtClean="0"/>
              <a:t>I used at DSE</a:t>
            </a:r>
          </a:p>
          <a:p>
            <a:endParaRPr lang="en-AU" smtClean="0"/>
          </a:p>
          <a:p>
            <a:r>
              <a:rPr lang="en-AU" smtClean="0"/>
              <a:t>ASCN use – when we plan D2C Programs </a:t>
            </a:r>
          </a:p>
          <a:p>
            <a:endParaRPr lang="en-AU" smtClean="0"/>
          </a:p>
          <a:p>
            <a:r>
              <a:rPr lang="en-AU" b="1" smtClean="0"/>
              <a:t>Go to Book –  Read Through</a:t>
            </a:r>
          </a:p>
          <a:p>
            <a:endParaRPr lang="en-AU" b="1" smtClean="0"/>
          </a:p>
          <a:p>
            <a:r>
              <a:rPr lang="en-AU" b="1" smtClean="0"/>
              <a:t>Do Activity in groups</a:t>
            </a:r>
          </a:p>
          <a:p>
            <a:endParaRPr lang="en-AU" smtClean="0"/>
          </a:p>
          <a:p>
            <a:r>
              <a:rPr lang="en-AU" smtClean="0"/>
              <a:t>PIP Verses DAD)</a:t>
            </a: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AU" b="1" smtClean="0">
                <a:latin typeface="Arial" charset="0"/>
              </a:rPr>
              <a:t>30 min to go</a:t>
            </a:r>
          </a:p>
          <a:p>
            <a:endParaRPr lang="en-AU" b="1" smtClean="0">
              <a:latin typeface="Arial" charset="0"/>
            </a:endParaRPr>
          </a:p>
          <a:p>
            <a:r>
              <a:rPr lang="en-AU" smtClean="0">
                <a:latin typeface="Arial" charset="0"/>
              </a:rPr>
              <a:t>Mt Everest?</a:t>
            </a: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AU" smtClean="0"/>
              <a:t>Noun and Verb</a:t>
            </a: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AU" b="1" smtClean="0">
                <a:latin typeface="Arial" charset="0"/>
              </a:rPr>
              <a:t>25 min to go</a:t>
            </a:r>
          </a:p>
          <a:p>
            <a:pPr>
              <a:spcBef>
                <a:spcPct val="0"/>
              </a:spcBef>
            </a:pPr>
            <a:endParaRPr lang="en-AU" b="1" smtClean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en-AU" smtClean="0">
                <a:latin typeface="Arial" charset="0"/>
              </a:rPr>
              <a:t>Demonstrate how to do a CE plan using these steps</a:t>
            </a:r>
          </a:p>
          <a:p>
            <a:pPr>
              <a:spcBef>
                <a:spcPct val="0"/>
              </a:spcBef>
            </a:pPr>
            <a:endParaRPr lang="en-AU" smtClean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en-AU" b="1" smtClean="0">
                <a:latin typeface="Arial" charset="0"/>
              </a:rPr>
              <a:t>When at last step – the Plan – next slide</a:t>
            </a:r>
            <a:endParaRPr lang="en-US" b="1" smtClean="0">
              <a:latin typeface="Arial" charset="0"/>
            </a:endParaRPr>
          </a:p>
          <a:p>
            <a:pPr>
              <a:spcBef>
                <a:spcPct val="0"/>
              </a:spcBef>
            </a:pPr>
            <a:endParaRPr lang="en-AU" b="1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B3DD268-533D-4F08-8EBB-4EC059E630DA}" type="slidenum">
              <a:rPr lang="en-A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A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0B05F-E589-4C33-A7F0-E1B3FCF82B56}" type="datetimeFigureOut">
              <a:rPr lang="en-US"/>
              <a:pPr>
                <a:defRPr/>
              </a:pPr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4D27F-DA5C-46F6-A398-DAD2C188C2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38194-8DEE-411C-A7AD-51C99267495A}" type="datetimeFigureOut">
              <a:rPr lang="en-US"/>
              <a:pPr>
                <a:defRPr/>
              </a:pPr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1BB93-7A2B-47EC-AC57-5EF31D7AC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5A38D-6BB9-410B-A37E-20C439D1F214}" type="datetimeFigureOut">
              <a:rPr lang="en-US"/>
              <a:pPr>
                <a:defRPr/>
              </a:pPr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BDEE1-37FB-4328-A4EF-4B33A033FE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6E466-C428-4463-AB7C-B01AC20EAE1B}" type="datetimeFigureOut">
              <a:rPr lang="en-US"/>
              <a:pPr>
                <a:defRPr/>
              </a:pPr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5ADA0-5B9E-4CEC-AB77-9053EF0371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58B1B-EC14-496D-8E23-89E03FCF064F}" type="datetimeFigureOut">
              <a:rPr lang="en-US"/>
              <a:pPr>
                <a:defRPr/>
              </a:pPr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38E06-FA31-403C-8A78-11162ECAE6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2032F-8B7F-4793-8A13-E97C06BEBE5E}" type="datetimeFigureOut">
              <a:rPr lang="en-US"/>
              <a:pPr>
                <a:defRPr/>
              </a:pPr>
              <a:t>9/4/2012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697C-30AD-4894-A11E-41E01213A9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4C3D5-458F-4B00-B4FF-5F9D30EAF01C}" type="datetimeFigureOut">
              <a:rPr lang="en-US"/>
              <a:pPr>
                <a:defRPr/>
              </a:pPr>
              <a:t>9/4/2012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CA204-4394-49DA-A1E1-8296AE0FAC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9479E-5585-4C85-8578-FB117AB11549}" type="datetimeFigureOut">
              <a:rPr lang="en-US"/>
              <a:pPr>
                <a:defRPr/>
              </a:pPr>
              <a:t>9/4/2012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16D62-11C2-4AD9-8E5F-37AA4FA3B4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B3DCE-9CE1-403F-AF98-577496B08D20}" type="datetimeFigureOut">
              <a:rPr lang="en-US"/>
              <a:pPr>
                <a:defRPr/>
              </a:pPr>
              <a:t>9/4/2012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A106F-822E-4A98-9B7C-DE07462C86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0C467-50DB-407F-A9D7-EFD57C7872D6}" type="datetimeFigureOut">
              <a:rPr lang="en-US"/>
              <a:pPr>
                <a:defRPr/>
              </a:pPr>
              <a:t>9/4/2012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6C624-B29F-45C3-A033-6956F68DF3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4E73D-1C15-44FE-9D49-F1DDA49E000B}" type="datetimeFigureOut">
              <a:rPr lang="en-US"/>
              <a:pPr>
                <a:defRPr/>
              </a:pPr>
              <a:t>9/4/2012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08694-DD52-4631-8608-ED34EA7EF6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190DA9-507F-47D6-BF62-0FAB83F6B6A8}" type="datetimeFigureOut">
              <a:rPr lang="en-US"/>
              <a:pPr>
                <a:defRPr/>
              </a:pPr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D30819-513B-41F2-A1F3-E83294D7B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0" y="914400"/>
            <a:ext cx="8763000" cy="2850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endParaRPr lang="en-AU" sz="4400" b="1" dirty="0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3600" b="1" dirty="0" smtClean="0"/>
              <a:t>Does the Emerging Discipline of Community </a:t>
            </a:r>
            <a:r>
              <a:rPr lang="en-US" sz="3600" b="1" dirty="0" smtClean="0"/>
              <a:t>Engagement - </a:t>
            </a:r>
          </a:p>
          <a:p>
            <a:pPr algn="ctr">
              <a:lnSpc>
                <a:spcPct val="80000"/>
              </a:lnSpc>
            </a:pPr>
            <a:endParaRPr lang="en-US" sz="3600" b="1" dirty="0" smtClean="0"/>
          </a:p>
          <a:p>
            <a:pPr algn="ctr">
              <a:lnSpc>
                <a:spcPct val="80000"/>
              </a:lnSpc>
            </a:pPr>
            <a:r>
              <a:rPr lang="en-US" sz="3600" b="1" dirty="0" smtClean="0"/>
              <a:t>Foster </a:t>
            </a:r>
            <a:r>
              <a:rPr lang="en-US" sz="3600" b="1" dirty="0" smtClean="0"/>
              <a:t>Lifelong Learning and Community Resilience?</a:t>
            </a:r>
            <a:endParaRPr lang="en-AU" sz="3600" dirty="0">
              <a:latin typeface="Calibri" pitchFamily="34" charset="0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191000" y="5257800"/>
            <a:ext cx="457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AU" b="1">
                <a:latin typeface="Calibri" pitchFamily="34" charset="0"/>
              </a:rPr>
              <a:t>Australian Study Circles Network Pty Ltd</a:t>
            </a:r>
            <a:endParaRPr lang="en-US">
              <a:latin typeface="Calibri" pitchFamily="34" charset="0"/>
            </a:endParaRPr>
          </a:p>
          <a:p>
            <a:pPr algn="r"/>
            <a:r>
              <a:rPr lang="en-AU">
                <a:latin typeface="Calibri" pitchFamily="34" charset="0"/>
              </a:rPr>
              <a:t>31 Twyford St, Williamstown, 3016 </a:t>
            </a:r>
            <a:endParaRPr lang="en-US">
              <a:latin typeface="Calibri" pitchFamily="34" charset="0"/>
            </a:endParaRPr>
          </a:p>
          <a:p>
            <a:pPr algn="r"/>
            <a:r>
              <a:rPr lang="en-AU">
                <a:latin typeface="Calibri" pitchFamily="34" charset="0"/>
              </a:rPr>
              <a:t>+61 (0) 401 009 113 </a:t>
            </a:r>
            <a:endParaRPr lang="en-US">
              <a:latin typeface="Calibri" pitchFamily="34" charset="0"/>
            </a:endParaRPr>
          </a:p>
          <a:p>
            <a:pPr algn="r"/>
            <a:r>
              <a:rPr lang="en-AU">
                <a:latin typeface="Calibri" pitchFamily="34" charset="0"/>
              </a:rPr>
              <a:t>ABN 30 139 605 468</a:t>
            </a:r>
            <a:endParaRPr lang="en-US">
              <a:latin typeface="Calibri" pitchFamily="34" charset="0"/>
            </a:endParaRPr>
          </a:p>
        </p:txBody>
      </p:sp>
      <p:pic>
        <p:nvPicPr>
          <p:cNvPr id="14340" name="Picture 2" descr="C:\Users\ow\Desktop\study_circle_final_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953000"/>
            <a:ext cx="3038475" cy="161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600" b="1" smtClean="0">
                <a:latin typeface="Arial" charset="0"/>
                <a:cs typeface="Arial" charset="0"/>
              </a:rPr>
              <a:t>A plan is…</a:t>
            </a:r>
            <a:endParaRPr lang="en-US" sz="3600" b="1" smtClean="0">
              <a:latin typeface="Arial" charset="0"/>
              <a:cs typeface="Arial" charset="0"/>
            </a:endParaRP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r>
              <a:rPr lang="en-AU" smtClean="0">
                <a:latin typeface="Arial" charset="0"/>
              </a:rPr>
              <a:t>A useful document</a:t>
            </a:r>
          </a:p>
          <a:p>
            <a:endParaRPr lang="en-AU" smtClean="0">
              <a:latin typeface="Arial" charset="0"/>
            </a:endParaRPr>
          </a:p>
          <a:p>
            <a:r>
              <a:rPr lang="en-AU" smtClean="0">
                <a:latin typeface="Arial" charset="0"/>
              </a:rPr>
              <a:t>Both and object in itself…</a:t>
            </a:r>
          </a:p>
          <a:p>
            <a:endParaRPr lang="en-AU" smtClean="0">
              <a:latin typeface="Arial" charset="0"/>
            </a:endParaRPr>
          </a:p>
          <a:p>
            <a:r>
              <a:rPr lang="en-AU" smtClean="0">
                <a:latin typeface="Arial" charset="0"/>
              </a:rPr>
              <a:t>And a statement of intent</a:t>
            </a: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AU" sz="3600" b="1" smtClean="0">
                <a:latin typeface="Arial" charset="0"/>
                <a:cs typeface="Arial" charset="0"/>
              </a:rPr>
              <a:t>Steps to Developing a Community Engagement Plan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smtClean="0"/>
          </a:p>
          <a:p>
            <a:r>
              <a:rPr lang="en-AU" sz="4000" smtClean="0">
                <a:latin typeface="Arial" charset="0"/>
                <a:cs typeface="Arial" charset="0"/>
              </a:rPr>
              <a:t>Mind Map</a:t>
            </a:r>
          </a:p>
          <a:p>
            <a:r>
              <a:rPr lang="en-AU" sz="4000" smtClean="0">
                <a:latin typeface="Arial" charset="0"/>
                <a:cs typeface="Arial" charset="0"/>
              </a:rPr>
              <a:t>Negotiables -  Not Negotiables</a:t>
            </a:r>
          </a:p>
          <a:p>
            <a:r>
              <a:rPr lang="en-AU" sz="4000" smtClean="0">
                <a:latin typeface="Arial" charset="0"/>
                <a:cs typeface="Arial" charset="0"/>
              </a:rPr>
              <a:t>World Bank Stakeholder Analysis</a:t>
            </a:r>
          </a:p>
          <a:p>
            <a:r>
              <a:rPr lang="en-AU" sz="4000" smtClean="0">
                <a:latin typeface="Arial" charset="0"/>
                <a:cs typeface="Arial" charset="0"/>
              </a:rPr>
              <a:t>Engagement Plan</a:t>
            </a:r>
          </a:p>
          <a:p>
            <a:endParaRPr lang="en-A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IAP2 Spectrum</a:t>
            </a:r>
            <a:endParaRPr lang="en-AU" smtClean="0">
              <a:latin typeface="Arial" charset="0"/>
              <a:cs typeface="Arial" charset="0"/>
            </a:endParaRPr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17039"/>
          <a:stretch>
            <a:fillRect/>
          </a:stretch>
        </p:blipFill>
        <p:spPr>
          <a:xfrm>
            <a:off x="381000" y="1447800"/>
            <a:ext cx="8562975" cy="50593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Does…</a:t>
            </a:r>
            <a:endParaRPr lang="en-AU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4000" dirty="0" smtClean="0">
                <a:latin typeface="Arial" charset="0"/>
                <a:cs typeface="Arial" charset="0"/>
              </a:rPr>
              <a:t>The IAP2 Spectrum</a:t>
            </a:r>
          </a:p>
          <a:p>
            <a:r>
              <a:rPr lang="en-AU" sz="4000" dirty="0" smtClean="0">
                <a:latin typeface="Arial" charset="0"/>
                <a:cs typeface="Arial" charset="0"/>
              </a:rPr>
              <a:t>Stakeholder Analysis</a:t>
            </a:r>
          </a:p>
          <a:p>
            <a:r>
              <a:rPr lang="en-AU" sz="4000" dirty="0" smtClean="0">
                <a:latin typeface="Arial" charset="0"/>
                <a:cs typeface="Arial" charset="0"/>
              </a:rPr>
              <a:t>CE Planning</a:t>
            </a:r>
          </a:p>
          <a:p>
            <a:r>
              <a:rPr lang="en-AU" sz="4000" dirty="0" smtClean="0">
                <a:latin typeface="Arial" charset="0"/>
                <a:cs typeface="Arial" charset="0"/>
              </a:rPr>
              <a:t>Community Engagement</a:t>
            </a:r>
          </a:p>
          <a:p>
            <a:pPr algn="ctr">
              <a:buNone/>
            </a:pP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Help Foster 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Lifelong Learning and Community Resilience?</a:t>
            </a:r>
            <a:endParaRPr lang="en-AU" sz="4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68363"/>
          </a:xfrm>
        </p:spPr>
        <p:txBody>
          <a:bodyPr>
            <a:normAutofit fontScale="90000"/>
          </a:bodyPr>
          <a:lstStyle/>
          <a:p>
            <a:r>
              <a:rPr lang="en-AU" sz="3200" b="1" smtClean="0">
                <a:latin typeface="Arial" charset="0"/>
                <a:cs typeface="Arial" charset="0"/>
              </a:rPr>
              <a:t/>
            </a:r>
            <a:br>
              <a:rPr lang="en-AU" sz="3200" b="1" smtClean="0">
                <a:latin typeface="Arial" charset="0"/>
                <a:cs typeface="Arial" charset="0"/>
              </a:rPr>
            </a:br>
            <a:r>
              <a:rPr lang="en-AU" sz="3200" b="1" smtClean="0">
                <a:latin typeface="Arial" charset="0"/>
                <a:cs typeface="Arial" charset="0"/>
              </a:rPr>
              <a:t> Did we reach aims?</a:t>
            </a:r>
            <a:r>
              <a:rPr lang="en-AU" sz="3200" smtClean="0">
                <a:latin typeface="Arial" charset="0"/>
                <a:cs typeface="Arial" charset="0"/>
              </a:rPr>
              <a:t>   </a:t>
            </a:r>
            <a:r>
              <a:rPr lang="en-AU" sz="4000" smtClean="0"/>
              <a:t/>
            </a:r>
            <a:br>
              <a:rPr lang="en-AU" sz="4000" smtClean="0"/>
            </a:br>
            <a:endParaRPr lang="en-AU" sz="40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5029200"/>
          </a:xfrm>
        </p:spPr>
        <p:txBody>
          <a:bodyPr rtlCol="0">
            <a:normAutofit fontScale="62500" lnSpcReduction="2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dirty="0" smtClean="0"/>
              <a:t>      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sz="3400" dirty="0" smtClean="0">
                <a:latin typeface="Arial" pitchFamily="34" charset="0"/>
                <a:cs typeface="Arial" pitchFamily="34" charset="0"/>
              </a:rPr>
              <a:t>To see a range of views on what community engagement is</a:t>
            </a:r>
          </a:p>
          <a:p>
            <a:pPr fontAlgn="auto">
              <a:spcAft>
                <a:spcPts val="0"/>
              </a:spcAft>
              <a:defRPr/>
            </a:pPr>
            <a:endParaRPr lang="en-US" sz="34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AU" sz="3400" dirty="0" smtClean="0">
                <a:latin typeface="Arial" pitchFamily="34" charset="0"/>
                <a:cs typeface="Arial" pitchFamily="34" charset="0"/>
              </a:rPr>
              <a:t>Provide an opportunity to think beyond current experiences </a:t>
            </a:r>
          </a:p>
          <a:p>
            <a:pPr fontAlgn="auto">
              <a:spcAft>
                <a:spcPts val="0"/>
              </a:spcAft>
              <a:defRPr/>
            </a:pPr>
            <a:endParaRPr lang="en-US" sz="34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AU" sz="3400" dirty="0" smtClean="0">
                <a:latin typeface="Arial" pitchFamily="34" charset="0"/>
                <a:cs typeface="Arial" pitchFamily="34" charset="0"/>
              </a:rPr>
              <a:t>Become familiar with, and understand the purpose of the IAP2 Spectrum</a:t>
            </a:r>
          </a:p>
          <a:p>
            <a:pPr fontAlgn="auto">
              <a:spcAft>
                <a:spcPts val="0"/>
              </a:spcAft>
              <a:defRPr/>
            </a:pPr>
            <a:endParaRPr lang="en-US" sz="34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AU" sz="3400" dirty="0" smtClean="0">
                <a:latin typeface="Arial" pitchFamily="34" charset="0"/>
                <a:cs typeface="Arial" pitchFamily="34" charset="0"/>
              </a:rPr>
              <a:t>See how stakeholder analysis is integral to community engagement planning</a:t>
            </a:r>
          </a:p>
          <a:p>
            <a:pPr fontAlgn="auto">
              <a:spcAft>
                <a:spcPts val="0"/>
              </a:spcAft>
              <a:defRPr/>
            </a:pPr>
            <a:endParaRPr lang="en-US" sz="34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AU" sz="3400" dirty="0" smtClean="0">
                <a:latin typeface="Arial" pitchFamily="34" charset="0"/>
                <a:cs typeface="Arial" pitchFamily="34" charset="0"/>
              </a:rPr>
              <a:t>Exposure to the engagement plan templates</a:t>
            </a:r>
          </a:p>
          <a:p>
            <a:pPr fontAlgn="auto">
              <a:spcAft>
                <a:spcPts val="0"/>
              </a:spcAft>
              <a:defRPr/>
            </a:pPr>
            <a:endParaRPr lang="en-US" sz="34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AU" sz="3400" dirty="0" smtClean="0">
                <a:latin typeface="Arial" pitchFamily="34" charset="0"/>
                <a:cs typeface="Arial" pitchFamily="34" charset="0"/>
              </a:rPr>
              <a:t>Understand  the unique position of community engagement planning within broader projects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AU" dirty="0"/>
          </a:p>
        </p:txBody>
      </p:sp>
      <p:pic>
        <p:nvPicPr>
          <p:cNvPr id="25604" name="Picture 2" descr="C:\Users\ow\Desktop\study_circle_final_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5621338"/>
            <a:ext cx="2438400" cy="123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AU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AU" sz="3600" b="1" dirty="0" smtClean="0">
                <a:latin typeface="Arial" pitchFamily="34" charset="0"/>
                <a:cs typeface="Arial" pitchFamily="34" charset="0"/>
              </a:rPr>
            </a:br>
            <a:r>
              <a:rPr lang="en-AU" sz="3600" b="1" dirty="0" smtClean="0">
                <a:latin typeface="Arial" pitchFamily="34" charset="0"/>
                <a:cs typeface="Arial" pitchFamily="34" charset="0"/>
              </a:rPr>
              <a:t>Workshop Aims</a:t>
            </a:r>
            <a:r>
              <a:rPr lang="en-AU" sz="36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en-AU" sz="2000" smtClean="0"/>
              <a:t>      </a:t>
            </a:r>
          </a:p>
          <a:p>
            <a:pPr>
              <a:lnSpc>
                <a:spcPct val="80000"/>
              </a:lnSpc>
            </a:pPr>
            <a:r>
              <a:rPr lang="en-AU" sz="2100" smtClean="0">
                <a:latin typeface="Arial" charset="0"/>
                <a:cs typeface="Arial" charset="0"/>
              </a:rPr>
              <a:t>To see a range of views on what community engagement is</a:t>
            </a:r>
          </a:p>
          <a:p>
            <a:pPr>
              <a:lnSpc>
                <a:spcPct val="80000"/>
              </a:lnSpc>
            </a:pPr>
            <a:endParaRPr lang="en-US" sz="21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AU" sz="2100" smtClean="0">
                <a:latin typeface="Arial" charset="0"/>
                <a:cs typeface="Arial" charset="0"/>
              </a:rPr>
              <a:t>Provide an opportunity to think beyond current experiences </a:t>
            </a:r>
          </a:p>
          <a:p>
            <a:pPr>
              <a:lnSpc>
                <a:spcPct val="80000"/>
              </a:lnSpc>
            </a:pPr>
            <a:endParaRPr lang="en-A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8683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AU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AU" sz="3600" b="1" dirty="0" smtClean="0">
                <a:latin typeface="Arial" pitchFamily="34" charset="0"/>
                <a:cs typeface="Arial" pitchFamily="34" charset="0"/>
              </a:rPr>
            </a:br>
            <a:r>
              <a:rPr lang="en-AU" sz="3600" b="1" dirty="0" smtClean="0">
                <a:latin typeface="Arial" pitchFamily="34" charset="0"/>
                <a:cs typeface="Arial" pitchFamily="34" charset="0"/>
              </a:rPr>
              <a:t>Workshop Aims</a:t>
            </a:r>
            <a:r>
              <a:rPr lang="en-AU" sz="36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371600"/>
            <a:ext cx="8229600" cy="502920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en-AU" sz="2000" smtClean="0"/>
              <a:t>      </a:t>
            </a:r>
          </a:p>
          <a:p>
            <a:pPr>
              <a:lnSpc>
                <a:spcPct val="80000"/>
              </a:lnSpc>
            </a:pPr>
            <a:r>
              <a:rPr lang="en-AU" sz="2100" smtClean="0">
                <a:latin typeface="Arial" charset="0"/>
                <a:cs typeface="Arial" charset="0"/>
              </a:rPr>
              <a:t>To see a range of views on what community engagement is</a:t>
            </a:r>
          </a:p>
          <a:p>
            <a:pPr>
              <a:lnSpc>
                <a:spcPct val="80000"/>
              </a:lnSpc>
            </a:pPr>
            <a:endParaRPr lang="en-US" sz="21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AU" sz="2100" smtClean="0">
                <a:latin typeface="Arial" charset="0"/>
                <a:cs typeface="Arial" charset="0"/>
              </a:rPr>
              <a:t>Provide an opportunity to think beyond current experiences </a:t>
            </a:r>
          </a:p>
          <a:p>
            <a:pPr>
              <a:lnSpc>
                <a:spcPct val="80000"/>
              </a:lnSpc>
            </a:pPr>
            <a:endParaRPr lang="en-US" sz="21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AU" sz="2100" smtClean="0">
                <a:latin typeface="Arial" charset="0"/>
                <a:cs typeface="Arial" charset="0"/>
              </a:rPr>
              <a:t>Become familiar with, and understand the purpose of the IAP2 Spectrum</a:t>
            </a:r>
          </a:p>
          <a:p>
            <a:pPr>
              <a:lnSpc>
                <a:spcPct val="80000"/>
              </a:lnSpc>
            </a:pPr>
            <a:endParaRPr lang="en-US" sz="21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AU" sz="2100" smtClean="0">
                <a:latin typeface="Arial" charset="0"/>
                <a:cs typeface="Arial" charset="0"/>
              </a:rPr>
              <a:t>See how stakeholder analysis is integral to community engagement planning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8683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AU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AU" sz="3600" b="1" dirty="0" smtClean="0">
                <a:latin typeface="Arial" pitchFamily="34" charset="0"/>
                <a:cs typeface="Arial" pitchFamily="34" charset="0"/>
              </a:rPr>
            </a:br>
            <a:r>
              <a:rPr lang="en-AU" sz="3600" b="1" dirty="0" smtClean="0">
                <a:latin typeface="Arial" pitchFamily="34" charset="0"/>
                <a:cs typeface="Arial" pitchFamily="34" charset="0"/>
              </a:rPr>
              <a:t>Workshop Aims</a:t>
            </a:r>
            <a:r>
              <a:rPr lang="en-AU" sz="36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371600"/>
            <a:ext cx="8229600" cy="5029200"/>
          </a:xfrm>
        </p:spPr>
        <p:txBody>
          <a:bodyPr rtlCol="0">
            <a:normAutofit fontScale="62500" lnSpcReduction="2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dirty="0" smtClean="0"/>
              <a:t>      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sz="3400" dirty="0" smtClean="0">
                <a:latin typeface="Arial" pitchFamily="34" charset="0"/>
                <a:cs typeface="Arial" pitchFamily="34" charset="0"/>
              </a:rPr>
              <a:t>To see a range of views on what community engagement is</a:t>
            </a:r>
          </a:p>
          <a:p>
            <a:pPr fontAlgn="auto">
              <a:spcAft>
                <a:spcPts val="0"/>
              </a:spcAft>
              <a:defRPr/>
            </a:pPr>
            <a:endParaRPr lang="en-US" sz="34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AU" sz="3400" dirty="0" smtClean="0">
                <a:latin typeface="Arial" pitchFamily="34" charset="0"/>
                <a:cs typeface="Arial" pitchFamily="34" charset="0"/>
              </a:rPr>
              <a:t>Provide an opportunity to think beyond current experiences </a:t>
            </a:r>
          </a:p>
          <a:p>
            <a:pPr fontAlgn="auto">
              <a:spcAft>
                <a:spcPts val="0"/>
              </a:spcAft>
              <a:defRPr/>
            </a:pPr>
            <a:endParaRPr lang="en-US" sz="34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AU" sz="3400" dirty="0" smtClean="0">
                <a:latin typeface="Arial" pitchFamily="34" charset="0"/>
                <a:cs typeface="Arial" pitchFamily="34" charset="0"/>
              </a:rPr>
              <a:t>Become familiar with, and understand the purpose of the IAP2 Spectrum</a:t>
            </a:r>
          </a:p>
          <a:p>
            <a:pPr fontAlgn="auto">
              <a:spcAft>
                <a:spcPts val="0"/>
              </a:spcAft>
              <a:defRPr/>
            </a:pPr>
            <a:endParaRPr lang="en-US" sz="34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AU" sz="3400" dirty="0" smtClean="0">
                <a:latin typeface="Arial" pitchFamily="34" charset="0"/>
                <a:cs typeface="Arial" pitchFamily="34" charset="0"/>
              </a:rPr>
              <a:t>See how stakeholder analysis is integral to community engagement planning</a:t>
            </a:r>
          </a:p>
          <a:p>
            <a:pPr fontAlgn="auto">
              <a:spcAft>
                <a:spcPts val="0"/>
              </a:spcAft>
              <a:defRPr/>
            </a:pPr>
            <a:endParaRPr lang="en-US" sz="34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AU" sz="3400" dirty="0" smtClean="0">
                <a:latin typeface="Arial" pitchFamily="34" charset="0"/>
                <a:cs typeface="Arial" pitchFamily="34" charset="0"/>
              </a:rPr>
              <a:t>Exposure to the engagement plan templates</a:t>
            </a:r>
          </a:p>
          <a:p>
            <a:pPr fontAlgn="auto">
              <a:spcAft>
                <a:spcPts val="0"/>
              </a:spcAft>
              <a:defRPr/>
            </a:pPr>
            <a:endParaRPr lang="en-US" sz="34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AU" sz="3400" dirty="0" smtClean="0">
                <a:latin typeface="Arial" pitchFamily="34" charset="0"/>
                <a:cs typeface="Arial" pitchFamily="34" charset="0"/>
              </a:rPr>
              <a:t>Understand  the unique position of community engagement planning within broader projects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AU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AU" sz="3600" b="1" dirty="0" smtClean="0">
                <a:latin typeface="Arial" pitchFamily="34" charset="0"/>
                <a:cs typeface="Arial" pitchFamily="34" charset="0"/>
              </a:rPr>
            </a:br>
            <a:r>
              <a:rPr lang="en-AU" sz="3600" b="1" dirty="0" smtClean="0">
                <a:latin typeface="Arial" pitchFamily="34" charset="0"/>
                <a:cs typeface="Arial" pitchFamily="34" charset="0"/>
              </a:rPr>
              <a:t>What is Community Engagement?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AU" sz="2400" smtClean="0">
                <a:latin typeface="Arial" charset="0"/>
                <a:cs typeface="Arial" charset="0"/>
              </a:rPr>
              <a:t>1. Read </a:t>
            </a:r>
            <a:r>
              <a:rPr lang="en-US" sz="2400" smtClean="0">
                <a:latin typeface="Arial" charset="0"/>
              </a:rPr>
              <a:t>at least one article </a:t>
            </a:r>
            <a:r>
              <a:rPr lang="en-AU" sz="2400" smtClean="0">
                <a:latin typeface="Arial" charset="0"/>
                <a:cs typeface="Arial" charset="0"/>
              </a:rPr>
              <a:t>and consider,</a:t>
            </a:r>
          </a:p>
          <a:p>
            <a:pPr>
              <a:lnSpc>
                <a:spcPct val="90000"/>
              </a:lnSpc>
              <a:buFontTx/>
              <a:buNone/>
            </a:pPr>
            <a:endParaRPr lang="en-AU" sz="240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AU" sz="2400" smtClean="0">
                <a:latin typeface="Arial" charset="0"/>
                <a:cs typeface="Arial" charset="0"/>
              </a:rPr>
              <a:t> According to the article/s</a:t>
            </a:r>
          </a:p>
          <a:p>
            <a:pPr>
              <a:lnSpc>
                <a:spcPct val="90000"/>
              </a:lnSpc>
              <a:buFontTx/>
              <a:buNone/>
            </a:pPr>
            <a:endParaRPr lang="en-AU" sz="240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en-AU" sz="2400" smtClean="0">
                <a:latin typeface="Arial" charset="0"/>
                <a:cs typeface="Arial" charset="0"/>
              </a:rPr>
              <a:t>what is community engagement?</a:t>
            </a:r>
          </a:p>
          <a:p>
            <a:pPr lvl="1">
              <a:lnSpc>
                <a:spcPct val="90000"/>
              </a:lnSpc>
            </a:pPr>
            <a:r>
              <a:rPr lang="en-AU" sz="2400" smtClean="0">
                <a:latin typeface="Arial" charset="0"/>
                <a:cs typeface="Arial" charset="0"/>
              </a:rPr>
              <a:t>what are the benefits of community engagement?</a:t>
            </a:r>
          </a:p>
          <a:p>
            <a:pPr lvl="1">
              <a:lnSpc>
                <a:spcPct val="90000"/>
              </a:lnSpc>
            </a:pPr>
            <a:r>
              <a:rPr lang="en-AU" sz="2400" smtClean="0">
                <a:latin typeface="Arial" charset="0"/>
                <a:cs typeface="Arial" charset="0"/>
              </a:rPr>
              <a:t>who is the community?                 </a:t>
            </a:r>
          </a:p>
          <a:p>
            <a:pPr>
              <a:lnSpc>
                <a:spcPct val="90000"/>
              </a:lnSpc>
              <a:buFontTx/>
              <a:buNone/>
            </a:pPr>
            <a:endParaRPr lang="en-AU" sz="240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endParaRPr lang="en-A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AU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AU" sz="3600" b="1" dirty="0" smtClean="0">
                <a:latin typeface="Arial" pitchFamily="34" charset="0"/>
                <a:cs typeface="Arial" pitchFamily="34" charset="0"/>
              </a:rPr>
            </a:br>
            <a:r>
              <a:rPr lang="en-AU" sz="3600" b="1" dirty="0" smtClean="0">
                <a:latin typeface="Arial" pitchFamily="34" charset="0"/>
                <a:cs typeface="Arial" pitchFamily="34" charset="0"/>
              </a:rPr>
              <a:t>What is Community Engagement?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AU" sz="2400" smtClean="0">
                <a:latin typeface="Arial" charset="0"/>
                <a:cs typeface="Arial" charset="0"/>
              </a:rPr>
              <a:t>1. Read at least two excerpts each and make notes answering questions According to the articles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AU" sz="240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en-AU" sz="2400" smtClean="0">
                <a:latin typeface="Arial" charset="0"/>
                <a:cs typeface="Arial" charset="0"/>
              </a:rPr>
              <a:t>what is community engagement?</a:t>
            </a:r>
          </a:p>
          <a:p>
            <a:pPr lvl="1">
              <a:lnSpc>
                <a:spcPct val="90000"/>
              </a:lnSpc>
            </a:pPr>
            <a:r>
              <a:rPr lang="en-AU" sz="2400" smtClean="0">
                <a:latin typeface="Arial" charset="0"/>
                <a:cs typeface="Arial" charset="0"/>
              </a:rPr>
              <a:t>what are the benefits of community engagement?</a:t>
            </a:r>
          </a:p>
          <a:p>
            <a:pPr lvl="1">
              <a:lnSpc>
                <a:spcPct val="90000"/>
              </a:lnSpc>
            </a:pPr>
            <a:r>
              <a:rPr lang="en-AU" sz="2400" smtClean="0">
                <a:latin typeface="Arial" charset="0"/>
                <a:cs typeface="Arial" charset="0"/>
              </a:rPr>
              <a:t>who is the community?                 </a:t>
            </a:r>
          </a:p>
          <a:p>
            <a:pPr>
              <a:lnSpc>
                <a:spcPct val="90000"/>
              </a:lnSpc>
              <a:buFontTx/>
              <a:buNone/>
            </a:pPr>
            <a:endParaRPr lang="en-AU" sz="240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AutoNum type="arabicPeriod" startAt="2"/>
            </a:pPr>
            <a:r>
              <a:rPr lang="en-AU" sz="2400" b="1" smtClean="0">
                <a:latin typeface="Arial" charset="0"/>
                <a:cs typeface="Arial" charset="0"/>
              </a:rPr>
              <a:t>In groups, elect a scribe to record . Each person reports back a  brief summary of their answers     </a:t>
            </a:r>
          </a:p>
          <a:p>
            <a:pPr>
              <a:lnSpc>
                <a:spcPct val="90000"/>
              </a:lnSpc>
              <a:buFontTx/>
              <a:buAutoNum type="arabicPeriod" startAt="2"/>
            </a:pPr>
            <a:endParaRPr lang="en-AU" sz="2400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AU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AU" sz="3600" b="1" dirty="0" smtClean="0">
                <a:latin typeface="Arial" pitchFamily="34" charset="0"/>
                <a:cs typeface="Arial" pitchFamily="34" charset="0"/>
              </a:rPr>
            </a:br>
            <a:r>
              <a:rPr lang="en-AU" sz="3600" b="1" dirty="0" smtClean="0">
                <a:latin typeface="Arial" pitchFamily="34" charset="0"/>
                <a:cs typeface="Arial" pitchFamily="34" charset="0"/>
              </a:rPr>
              <a:t>What is Community Engagement?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AU" sz="2400" smtClean="0">
                <a:latin typeface="Arial" charset="0"/>
                <a:cs typeface="Arial" charset="0"/>
              </a:rPr>
              <a:t>1. Read at least two excerpts each and make notes answering questions According to the articles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AU" sz="240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en-AU" sz="2400" smtClean="0">
                <a:latin typeface="Arial" charset="0"/>
                <a:cs typeface="Arial" charset="0"/>
              </a:rPr>
              <a:t>what is community engagement?</a:t>
            </a:r>
          </a:p>
          <a:p>
            <a:pPr lvl="1">
              <a:lnSpc>
                <a:spcPct val="90000"/>
              </a:lnSpc>
            </a:pPr>
            <a:r>
              <a:rPr lang="en-AU" sz="2400" smtClean="0">
                <a:latin typeface="Arial" charset="0"/>
                <a:cs typeface="Arial" charset="0"/>
              </a:rPr>
              <a:t>what are the benefits of community engagement?</a:t>
            </a:r>
          </a:p>
          <a:p>
            <a:pPr lvl="1">
              <a:lnSpc>
                <a:spcPct val="90000"/>
              </a:lnSpc>
            </a:pPr>
            <a:r>
              <a:rPr lang="en-AU" sz="2400" smtClean="0">
                <a:latin typeface="Arial" charset="0"/>
                <a:cs typeface="Arial" charset="0"/>
              </a:rPr>
              <a:t>who is the community?                 </a:t>
            </a:r>
          </a:p>
          <a:p>
            <a:pPr>
              <a:lnSpc>
                <a:spcPct val="90000"/>
              </a:lnSpc>
              <a:buFontTx/>
              <a:buNone/>
            </a:pPr>
            <a:endParaRPr lang="en-AU" sz="240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AutoNum type="arabicPeriod" startAt="2"/>
            </a:pPr>
            <a:r>
              <a:rPr lang="en-AU" sz="2400" smtClean="0">
                <a:latin typeface="Arial" charset="0"/>
                <a:cs typeface="Arial" charset="0"/>
              </a:rPr>
              <a:t>In groups, elect a scribe to record . Each person reports back a  brief summary of their answers     </a:t>
            </a:r>
          </a:p>
          <a:p>
            <a:pPr>
              <a:lnSpc>
                <a:spcPct val="90000"/>
              </a:lnSpc>
              <a:buFontTx/>
              <a:buAutoNum type="arabicPeriod" startAt="2"/>
            </a:pPr>
            <a:endParaRPr lang="en-AU" sz="240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AU" sz="2400" smtClean="0">
                <a:latin typeface="Arial" charset="0"/>
                <a:cs typeface="Arial" charset="0"/>
              </a:rPr>
              <a:t>3.	</a:t>
            </a:r>
            <a:r>
              <a:rPr lang="en-AU" sz="2400" b="1" smtClean="0">
                <a:latin typeface="Arial" charset="0"/>
                <a:cs typeface="Arial" charset="0"/>
              </a:rPr>
              <a:t>Whole table decides on the essence of CE, writes on card and reports back to whole group</a:t>
            </a:r>
            <a:endParaRPr lang="en-US" sz="2400" b="1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endParaRPr lang="en-AU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IAP2 Spectrum</a:t>
            </a:r>
            <a:endParaRPr lang="en-AU" smtClean="0">
              <a:latin typeface="Arial" charset="0"/>
              <a:cs typeface="Arial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 l="17039"/>
          <a:stretch>
            <a:fillRect/>
          </a:stretch>
        </p:blipFill>
        <p:spPr bwMode="auto">
          <a:xfrm>
            <a:off x="381000" y="1447800"/>
            <a:ext cx="8562975" cy="505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600" b="1" smtClean="0">
                <a:latin typeface="Arial" charset="0"/>
                <a:cs typeface="Arial" charset="0"/>
              </a:rPr>
              <a:t>What is a plan?</a:t>
            </a:r>
            <a:endParaRPr lang="en-US" sz="3600" b="1" smtClean="0">
              <a:latin typeface="Arial" charset="0"/>
              <a:cs typeface="Arial" charset="0"/>
            </a:endParaRPr>
          </a:p>
        </p:txBody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>
          <a:xfrm>
            <a:off x="457200" y="2819400"/>
            <a:ext cx="8229600" cy="3306763"/>
          </a:xfrm>
        </p:spPr>
        <p:txBody>
          <a:bodyPr/>
          <a:lstStyle/>
          <a:p>
            <a:r>
              <a:rPr lang="en-AU" smtClean="0">
                <a:latin typeface="Arial" charset="0"/>
              </a:rPr>
              <a:t>What are the advantages of a Plan?</a:t>
            </a:r>
          </a:p>
          <a:p>
            <a:endParaRPr lang="en-AU" smtClean="0">
              <a:latin typeface="Arial" charset="0"/>
            </a:endParaRPr>
          </a:p>
          <a:p>
            <a:r>
              <a:rPr lang="en-AU" smtClean="0">
                <a:latin typeface="Arial" charset="0"/>
              </a:rPr>
              <a:t>What are some of the issues if you don’t have a Plan?</a:t>
            </a: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946</Words>
  <Application>Microsoft Office PowerPoint</Application>
  <PresentationFormat>On-screen Show (4:3)</PresentationFormat>
  <Paragraphs>176</Paragraphs>
  <Slides>14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 Workshop Aims    </vt:lpstr>
      <vt:lpstr> Workshop Aims    </vt:lpstr>
      <vt:lpstr> Workshop Aims    </vt:lpstr>
      <vt:lpstr> What is Community Engagement? </vt:lpstr>
      <vt:lpstr> What is Community Engagement? </vt:lpstr>
      <vt:lpstr> What is Community Engagement? </vt:lpstr>
      <vt:lpstr>IAP2 Spectrum</vt:lpstr>
      <vt:lpstr>What is a plan?</vt:lpstr>
      <vt:lpstr>A plan is…</vt:lpstr>
      <vt:lpstr>Steps to Developing a Community Engagement Plan</vt:lpstr>
      <vt:lpstr>IAP2 Spectrum</vt:lpstr>
      <vt:lpstr>Does…</vt:lpstr>
      <vt:lpstr>  Did we reach aims?  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</dc:creator>
  <cp:lastModifiedBy>manager@wcec.com.au</cp:lastModifiedBy>
  <cp:revision>22</cp:revision>
  <dcterms:created xsi:type="dcterms:W3CDTF">2006-08-16T00:00:00Z</dcterms:created>
  <dcterms:modified xsi:type="dcterms:W3CDTF">2012-09-04T02:53:56Z</dcterms:modified>
</cp:coreProperties>
</file>