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4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C08BE-3D73-7C40-96BE-C0D474AC8B81}" type="datetimeFigureOut">
              <a:rPr lang="en-US" smtClean="0"/>
              <a:t>24/8/12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0FC0B-A2FC-3A4A-9E54-3B4EE22D89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74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58429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 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46B1D-27E0-2749-A56D-A09F797D2101}" type="datetimeFigureOut">
              <a:rPr lang="en-US" smtClean="0"/>
              <a:pPr/>
              <a:t>24/8/12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90DEF-350A-854F-AC1E-AB18AF3DFE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804000"/>
          </a:solidFill>
          <a:latin typeface="+mj-lt"/>
          <a:ea typeface="+mj-ea"/>
          <a:cs typeface="+mj-cs"/>
        </a:defRPr>
      </a:lvl1pPr>
    </p:titleStyle>
    <p:bodyStyle>
      <a:lvl1pPr marL="622300" indent="-431800" algn="l" defTabSz="457200" rtl="0" eaLnBrk="1" latinLnBrk="0" hangingPunct="1">
        <a:spcBef>
          <a:spcPts val="864"/>
        </a:spcBef>
        <a:buClr>
          <a:schemeClr val="bg1">
            <a:lumMod val="50000"/>
          </a:schemeClr>
        </a:buClr>
        <a:buFont typeface="Wingdings" charset="2"/>
        <a:buChar char="§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7087"/>
            <a:ext cx="7772400" cy="1470025"/>
          </a:xfrm>
        </p:spPr>
        <p:txBody>
          <a:bodyPr/>
          <a:lstStyle/>
          <a:p>
            <a:r>
              <a:rPr lang="en-US" dirty="0" smtClean="0"/>
              <a:t>Adaptability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560" y="4551040"/>
            <a:ext cx="6400800" cy="132623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does </a:t>
            </a:r>
            <a:r>
              <a:rPr lang="en-US" dirty="0" smtClean="0"/>
              <a:t>lifelong learning </a:t>
            </a:r>
            <a:r>
              <a:rPr lang="en-US" dirty="0" smtClean="0"/>
              <a:t>speak </a:t>
            </a:r>
            <a:r>
              <a:rPr lang="en-US" dirty="0" smtClean="0"/>
              <a:t>to values of resilience &amp; sustainability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John McIntyre</a:t>
            </a:r>
            <a:endParaRPr lang="en-US" dirty="0"/>
          </a:p>
        </p:txBody>
      </p:sp>
      <p:pic>
        <p:nvPicPr>
          <p:cNvPr id="4" name="Picture 3" descr="elouer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5348" y="609600"/>
            <a:ext cx="2124671" cy="21621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40152" y="1920436"/>
            <a:ext cx="2232248" cy="860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200" i="1" dirty="0" err="1" smtClean="0"/>
              <a:t>eloura</a:t>
            </a:r>
            <a:r>
              <a:rPr lang="en-US" sz="1200" dirty="0"/>
              <a:t> </a:t>
            </a:r>
            <a:r>
              <a:rPr lang="en-US" sz="1200" dirty="0" smtClean="0"/>
              <a:t>or </a:t>
            </a:r>
            <a:r>
              <a:rPr lang="en-US" sz="1200" dirty="0" err="1" smtClean="0"/>
              <a:t>hammerstone</a:t>
            </a:r>
            <a:r>
              <a:rPr lang="en-US" sz="1200" dirty="0"/>
              <a:t>, </a:t>
            </a:r>
            <a:r>
              <a:rPr lang="en-US" sz="1200" dirty="0" smtClean="0"/>
              <a:t>metamorphic river gibber </a:t>
            </a:r>
          </a:p>
          <a:p>
            <a:pPr>
              <a:lnSpc>
                <a:spcPts val="1500"/>
              </a:lnSpc>
            </a:pPr>
            <a:r>
              <a:rPr lang="en-US" sz="1200" dirty="0" smtClean="0"/>
              <a:t>Found in University </a:t>
            </a:r>
            <a:r>
              <a:rPr lang="en-US" sz="1200" dirty="0" smtClean="0"/>
              <a:t>of Canberra </a:t>
            </a:r>
            <a:r>
              <a:rPr lang="en-US" sz="1200" dirty="0" smtClean="0"/>
              <a:t>car park.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Adaptability is 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</a:t>
            </a:r>
            <a:r>
              <a:rPr lang="en-US" dirty="0" smtClean="0"/>
              <a:t>ne of several </a:t>
            </a:r>
            <a:r>
              <a:rPr lang="en-US" dirty="0" smtClean="0">
                <a:solidFill>
                  <a:srgbClr val="000000"/>
                </a:solidFill>
              </a:rPr>
              <a:t>core assumptions   </a:t>
            </a:r>
            <a:r>
              <a:rPr lang="en-US" dirty="0" smtClean="0"/>
              <a:t>of the lifelong learning ‘ethic’</a:t>
            </a:r>
          </a:p>
          <a:p>
            <a:r>
              <a:rPr lang="en-US" dirty="0" smtClean="0"/>
              <a:t>learning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chemeClr val="tx1"/>
                </a:solidFill>
              </a:rPr>
              <a:t>accommodates</a:t>
            </a:r>
            <a:r>
              <a:rPr lang="en-US" dirty="0" smtClean="0"/>
              <a:t> new experience and results in </a:t>
            </a:r>
            <a:r>
              <a:rPr lang="en-US" dirty="0" smtClean="0">
                <a:solidFill>
                  <a:schemeClr val="tx1"/>
                </a:solidFill>
              </a:rPr>
              <a:t>development</a:t>
            </a:r>
          </a:p>
          <a:p>
            <a:r>
              <a:rPr lang="en-US" dirty="0" smtClean="0"/>
              <a:t>not </a:t>
            </a:r>
            <a:r>
              <a:rPr lang="en-US" dirty="0"/>
              <a:t>the same thing as </a:t>
            </a:r>
            <a:r>
              <a:rPr lang="en-US" dirty="0">
                <a:solidFill>
                  <a:schemeClr val="tx1"/>
                </a:solidFill>
              </a:rPr>
              <a:t>resilience</a:t>
            </a:r>
            <a:r>
              <a:rPr lang="en-US" dirty="0"/>
              <a:t> and </a:t>
            </a:r>
            <a:r>
              <a:rPr lang="en-US" dirty="0">
                <a:solidFill>
                  <a:srgbClr val="000000"/>
                </a:solidFill>
              </a:rPr>
              <a:t>sustainability</a:t>
            </a:r>
            <a:r>
              <a:rPr lang="en-US" dirty="0"/>
              <a:t> </a:t>
            </a:r>
            <a:r>
              <a:rPr lang="en-US" dirty="0" smtClean="0"/>
              <a:t>(not synonymous)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mo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685" y="27384"/>
            <a:ext cx="302182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... as personal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87008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willingness to remain open to experience and change</a:t>
            </a:r>
          </a:p>
          <a:p>
            <a:r>
              <a:rPr lang="en-US" dirty="0"/>
              <a:t>f</a:t>
            </a:r>
            <a:r>
              <a:rPr lang="en-US" dirty="0" smtClean="0"/>
              <a:t>itness to conditions: being well-adapted to meeting life’s  challenges</a:t>
            </a:r>
          </a:p>
          <a:p>
            <a:r>
              <a:rPr lang="en-US" dirty="0" smtClean="0"/>
              <a:t>neuroscience, brain plasticity and consciousness—mind as adaptive and evolving</a:t>
            </a:r>
          </a:p>
          <a:p>
            <a:r>
              <a:rPr lang="en-US" dirty="0"/>
              <a:t>l</a:t>
            </a:r>
            <a:r>
              <a:rPr lang="en-US" dirty="0" smtClean="0"/>
              <a:t>earning is [ethically] good in a range of ways (</a:t>
            </a:r>
            <a:r>
              <a:rPr lang="en-US" dirty="0" smtClean="0"/>
              <a:t>Bagnall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Picture 4" descr="fish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0"/>
            <a:ext cx="309634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  as personal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8700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lifelong learning presumes a </a:t>
            </a:r>
            <a:r>
              <a:rPr lang="en-US" dirty="0"/>
              <a:t> </a:t>
            </a:r>
            <a:r>
              <a:rPr lang="en-US" dirty="0" smtClean="0"/>
              <a:t>capacity to make choices and ‘enabling competencies’</a:t>
            </a:r>
          </a:p>
          <a:p>
            <a:r>
              <a:rPr lang="en-US" dirty="0" smtClean="0"/>
              <a:t>without personal resources,    learning </a:t>
            </a:r>
            <a:r>
              <a:rPr lang="en-US" dirty="0"/>
              <a:t>i</a:t>
            </a:r>
            <a:r>
              <a:rPr lang="en-US" dirty="0" smtClean="0"/>
              <a:t>s a high risk—low return </a:t>
            </a:r>
            <a:r>
              <a:rPr lang="en-US" dirty="0"/>
              <a:t>equation </a:t>
            </a:r>
            <a:r>
              <a:rPr lang="en-US" dirty="0" smtClean="0"/>
              <a:t>(social risk) </a:t>
            </a:r>
          </a:p>
          <a:p>
            <a:r>
              <a:rPr lang="en-US" dirty="0" smtClean="0"/>
              <a:t>The dark side: </a:t>
            </a:r>
            <a:r>
              <a:rPr lang="en-US" dirty="0"/>
              <a:t>Social </a:t>
            </a:r>
            <a:r>
              <a:rPr lang="en-US" dirty="0" smtClean="0"/>
              <a:t>Darwinism—survival of the educationally fittest  (=the best adapted)</a:t>
            </a:r>
            <a:endParaRPr lang="en-US" dirty="0"/>
          </a:p>
        </p:txBody>
      </p:sp>
      <p:pic>
        <p:nvPicPr>
          <p:cNvPr id="5" name="Picture 4" descr="key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665" y="14885"/>
            <a:ext cx="29266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Adaptable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600200"/>
            <a:ext cx="5842992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Adaptability as value in settler society (nostalgia for colonialism) </a:t>
            </a:r>
          </a:p>
          <a:p>
            <a:r>
              <a:rPr lang="en-US" dirty="0" smtClean="0"/>
              <a:t>Resilience and ‘adaptive capacity’ (ecological theory)</a:t>
            </a:r>
          </a:p>
          <a:p>
            <a:r>
              <a:rPr lang="en-US" dirty="0" smtClean="0"/>
              <a:t>Can we do better than ‘social capital’ as a theory of social and cultural resources?</a:t>
            </a:r>
          </a:p>
          <a:p>
            <a:r>
              <a:rPr lang="en-US" dirty="0" smtClean="0"/>
              <a:t>How is learning a resource?			</a:t>
            </a:r>
            <a:endParaRPr lang="en-US" dirty="0"/>
          </a:p>
        </p:txBody>
      </p:sp>
      <p:pic>
        <p:nvPicPr>
          <p:cNvPr id="4" name="Picture 3" descr="see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312" y="98694"/>
            <a:ext cx="2928735" cy="67474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Adaptable </a:t>
            </a:r>
            <a:r>
              <a:rPr lang="en-US" dirty="0" smtClean="0"/>
              <a:t>organisations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‘nimble ACE provider’ as an adaptive </a:t>
            </a:r>
            <a:r>
              <a:rPr lang="en-US" dirty="0" smtClean="0"/>
              <a:t>organisation</a:t>
            </a:r>
            <a:r>
              <a:rPr lang="en-US" dirty="0" smtClean="0"/>
              <a:t> (Brown et al)</a:t>
            </a:r>
          </a:p>
          <a:p>
            <a:r>
              <a:rPr lang="en-US" dirty="0" smtClean="0"/>
              <a:t>Adaptability as enterprise in a competitive environment</a:t>
            </a:r>
          </a:p>
          <a:p>
            <a:r>
              <a:rPr lang="en-US" dirty="0" smtClean="0"/>
              <a:t>Strategic development of </a:t>
            </a:r>
            <a:r>
              <a:rPr lang="en-US" dirty="0" smtClean="0"/>
              <a:t>organisational</a:t>
            </a:r>
            <a:r>
              <a:rPr lang="en-US" dirty="0" smtClean="0"/>
              <a:t> capability</a:t>
            </a:r>
          </a:p>
          <a:p>
            <a:r>
              <a:rPr lang="en-US" dirty="0" smtClean="0"/>
              <a:t>Organisational</a:t>
            </a:r>
            <a:r>
              <a:rPr lang="en-US" dirty="0" smtClean="0"/>
              <a:t> sustainability and staff resilience</a:t>
            </a:r>
            <a:endParaRPr lang="en-US" dirty="0"/>
          </a:p>
        </p:txBody>
      </p:sp>
      <p:pic>
        <p:nvPicPr>
          <p:cNvPr id="4" name="Picture 3" descr="rigg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237" y="27384"/>
            <a:ext cx="257175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Adaptable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</a:t>
            </a:r>
            <a:r>
              <a:rPr lang="en-US" dirty="0" smtClean="0"/>
              <a:t>ifelong </a:t>
            </a:r>
            <a:r>
              <a:rPr lang="en-US" dirty="0" smtClean="0"/>
              <a:t>learning challenges institutions to adapt to a learner-</a:t>
            </a:r>
            <a:r>
              <a:rPr lang="en-US" dirty="0" smtClean="0"/>
              <a:t>centred</a:t>
            </a:r>
            <a:r>
              <a:rPr lang="en-US" dirty="0" smtClean="0"/>
              <a:t> system or wither</a:t>
            </a:r>
          </a:p>
          <a:p>
            <a:r>
              <a:rPr lang="en-US" dirty="0"/>
              <a:t>d</a:t>
            </a:r>
            <a:r>
              <a:rPr lang="en-US" dirty="0" smtClean="0"/>
              <a:t>iscourses </a:t>
            </a:r>
            <a:r>
              <a:rPr lang="en-US" dirty="0" smtClean="0"/>
              <a:t>of learner pathways, credit transfer, articulation, recognition, diversity</a:t>
            </a:r>
          </a:p>
          <a:p>
            <a:r>
              <a:rPr lang="en-US" dirty="0"/>
              <a:t>f</a:t>
            </a:r>
            <a:r>
              <a:rPr lang="en-US" dirty="0" smtClean="0"/>
              <a:t>lexibility </a:t>
            </a:r>
            <a:r>
              <a:rPr lang="en-US" dirty="0" smtClean="0"/>
              <a:t>= institutional  adaptability</a:t>
            </a:r>
          </a:p>
          <a:p>
            <a:r>
              <a:rPr lang="en-US" dirty="0" smtClean="0"/>
              <a:t>‘change </a:t>
            </a:r>
            <a:r>
              <a:rPr lang="en-US" dirty="0" smtClean="0"/>
              <a:t>madness’ </a:t>
            </a:r>
            <a:r>
              <a:rPr lang="en-US" dirty="0"/>
              <a:t>a</a:t>
            </a:r>
            <a:r>
              <a:rPr lang="en-US" dirty="0" smtClean="0"/>
              <a:t>s a failure of adaptation</a:t>
            </a:r>
            <a:endParaRPr lang="en-US" dirty="0"/>
          </a:p>
        </p:txBody>
      </p:sp>
      <p:pic>
        <p:nvPicPr>
          <p:cNvPr id="4" name="Picture 3" descr="doorw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643" y="0"/>
            <a:ext cx="275421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orkfor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274638"/>
            <a:ext cx="2584858" cy="69752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Adaptability in policy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Adaptability is key to the new discourse of workforce development </a:t>
            </a:r>
          </a:p>
          <a:p>
            <a:r>
              <a:rPr lang="en-US" dirty="0" smtClean="0"/>
              <a:t>Adult learning is seen as pivotal to making adaptive workers e.g. mentoring</a:t>
            </a:r>
          </a:p>
          <a:p>
            <a:r>
              <a:rPr lang="en-US" dirty="0" smtClean="0"/>
              <a:t>Focus on ‘key transitions’ of life in COAG framework (change)</a:t>
            </a:r>
          </a:p>
          <a:p>
            <a:r>
              <a:rPr lang="en-US" dirty="0" smtClean="0"/>
              <a:t>All values are subordinated to economic competitiveness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Cultural adaptability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 smtClean="0"/>
              <a:t>far East can we go from here?</a:t>
            </a:r>
          </a:p>
          <a:p>
            <a:r>
              <a:rPr lang="en-US" dirty="0"/>
              <a:t>t</a:t>
            </a:r>
            <a:r>
              <a:rPr lang="en-US" dirty="0" smtClean="0"/>
              <a:t>aking </a:t>
            </a:r>
            <a:r>
              <a:rPr lang="en-US" dirty="0" smtClean="0"/>
              <a:t>cultural learning seriously e.g. Asian languages</a:t>
            </a:r>
          </a:p>
          <a:p>
            <a:r>
              <a:rPr lang="en-US" dirty="0"/>
              <a:t>w</a:t>
            </a:r>
            <a:r>
              <a:rPr lang="en-US" dirty="0" smtClean="0"/>
              <a:t>isdom </a:t>
            </a:r>
            <a:r>
              <a:rPr lang="en-US" dirty="0"/>
              <a:t>traditions: contemplative       practice and mental </a:t>
            </a:r>
            <a:r>
              <a:rPr lang="en-US" dirty="0" smtClean="0"/>
              <a:t>resilience</a:t>
            </a:r>
          </a:p>
          <a:p>
            <a:r>
              <a:rPr lang="en-US" dirty="0"/>
              <a:t>b</a:t>
            </a:r>
            <a:r>
              <a:rPr lang="en-US" dirty="0" smtClean="0"/>
              <a:t>eyond </a:t>
            </a:r>
            <a:r>
              <a:rPr lang="en-US" dirty="0" smtClean="0"/>
              <a:t>resilience as a national character myth </a:t>
            </a:r>
          </a:p>
          <a:p>
            <a:r>
              <a:rPr lang="en-US" dirty="0"/>
              <a:t>a</a:t>
            </a:r>
            <a:r>
              <a:rPr lang="en-US" dirty="0" smtClean="0"/>
              <a:t>dapting </a:t>
            </a:r>
            <a:r>
              <a:rPr lang="en-US" dirty="0" smtClean="0"/>
              <a:t>to new times: ‘southern theory’ (Connell)</a:t>
            </a:r>
          </a:p>
          <a:p>
            <a:endParaRPr lang="en-US" dirty="0"/>
          </a:p>
        </p:txBody>
      </p:sp>
      <p:pic>
        <p:nvPicPr>
          <p:cNvPr id="4" name="Picture 3" descr="charact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27384"/>
            <a:ext cx="212372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384</Words>
  <Application>Microsoft Macintosh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Adaptability</vt:lpstr>
      <vt:lpstr>Adaptability is —</vt:lpstr>
      <vt:lpstr>... as personal value</vt:lpstr>
      <vt:lpstr>…  as personal capacity</vt:lpstr>
      <vt:lpstr>Adaptable communities</vt:lpstr>
      <vt:lpstr>Adaptable organisations</vt:lpstr>
      <vt:lpstr>Adaptable institutions</vt:lpstr>
      <vt:lpstr>Adaptability in policy     </vt:lpstr>
      <vt:lpstr> Cultural adaptability</vt:lpstr>
    </vt:vector>
  </TitlesOfParts>
  <Company>Artist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Adaptability Value </dc:title>
  <dc:creator>Kerry Johns</dc:creator>
  <cp:lastModifiedBy>John McIntyre</cp:lastModifiedBy>
  <cp:revision>47</cp:revision>
  <cp:lastPrinted>2012-08-23T08:28:36Z</cp:lastPrinted>
  <dcterms:created xsi:type="dcterms:W3CDTF">2012-08-19T22:41:57Z</dcterms:created>
  <dcterms:modified xsi:type="dcterms:W3CDTF">2012-08-24T07:31:23Z</dcterms:modified>
</cp:coreProperties>
</file>