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9" r:id="rId2"/>
    <p:sldId id="378" r:id="rId3"/>
    <p:sldId id="360" r:id="rId4"/>
    <p:sldId id="384" r:id="rId5"/>
    <p:sldId id="395" r:id="rId6"/>
    <p:sldId id="380" r:id="rId7"/>
    <p:sldId id="381" r:id="rId8"/>
    <p:sldId id="382" r:id="rId9"/>
    <p:sldId id="383" r:id="rId10"/>
    <p:sldId id="379" r:id="rId11"/>
    <p:sldId id="385" r:id="rId12"/>
    <p:sldId id="386" r:id="rId13"/>
    <p:sldId id="394" r:id="rId14"/>
    <p:sldId id="362" r:id="rId15"/>
    <p:sldId id="387" r:id="rId16"/>
    <p:sldId id="391" r:id="rId17"/>
  </p:sldIdLst>
  <p:sldSz cx="9144000" cy="6858000" type="screen4x3"/>
  <p:notesSz cx="6797675" cy="987425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9900"/>
    <a:srgbClr val="000066"/>
    <a:srgbClr val="CC3300"/>
    <a:srgbClr val="6633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27" autoAdjust="0"/>
  </p:normalViewPr>
  <p:slideViewPr>
    <p:cSldViewPr>
      <p:cViewPr varScale="1">
        <p:scale>
          <a:sx n="66" d="100"/>
          <a:sy n="66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352" y="-72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77" cy="49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10" y="0"/>
            <a:ext cx="2945076" cy="49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565"/>
            <a:ext cx="2945077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10" y="9378565"/>
            <a:ext cx="2945076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B313EC9-D2AC-4DE7-933E-5ED70CFC942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6272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77" cy="49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10" y="0"/>
            <a:ext cx="2945076" cy="49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5" y="4690072"/>
            <a:ext cx="5437186" cy="444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565"/>
            <a:ext cx="2945077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10" y="9378565"/>
            <a:ext cx="2945076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5A52B75-3A30-4A8B-9BDE-3CC380D6622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645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6314E-3547-45F6-9A08-38AF2AFEE60E}" type="slidenum">
              <a:rPr lang="en-AU" smtClean="0">
                <a:latin typeface="Arial" charset="0"/>
              </a:rPr>
              <a:pPr/>
              <a:t>1</a:t>
            </a:fld>
            <a:endParaRPr lang="en-AU" smtClean="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dirty="0">
                <a:latin typeface="Gill Sans MT" pitchFamily="34" charset="0"/>
              </a:rPr>
              <a:t>This workshop relates to the conference paper </a:t>
            </a:r>
          </a:p>
          <a:p>
            <a:r>
              <a:rPr lang="en-AU" b="1" dirty="0">
                <a:latin typeface="Gill Sans MT" pitchFamily="34" charset="0"/>
              </a:rPr>
              <a:t>Building resilience in a professional services community:</a:t>
            </a:r>
            <a:br>
              <a:rPr lang="en-AU" b="1" dirty="0">
                <a:latin typeface="Gill Sans MT" pitchFamily="34" charset="0"/>
              </a:rPr>
            </a:br>
            <a:r>
              <a:rPr lang="en-AU" b="1" dirty="0">
                <a:latin typeface="Gill Sans MT" pitchFamily="34" charset="0"/>
              </a:rPr>
              <a:t>The role of leadership development</a:t>
            </a:r>
            <a:endParaRPr lang="en-AU" dirty="0">
              <a:latin typeface="Gill Sans MT" pitchFamily="34" charset="0"/>
            </a:endParaRPr>
          </a:p>
          <a:p>
            <a:r>
              <a:rPr lang="en-AU" dirty="0">
                <a:latin typeface="Gill Sans MT" pitchFamily="34" charset="0"/>
              </a:rPr>
              <a:t>Dr Elizabeth Shannon</a:t>
            </a:r>
          </a:p>
          <a:p>
            <a:r>
              <a:rPr lang="en-AU" dirty="0">
                <a:latin typeface="Gill Sans MT" pitchFamily="34" charset="0"/>
              </a:rPr>
              <a:t> Mr Pieter Van Dam</a:t>
            </a:r>
          </a:p>
          <a:p>
            <a:r>
              <a:rPr lang="en-AU" dirty="0">
                <a:latin typeface="Gill Sans MT" pitchFamily="34" charset="0"/>
              </a:rPr>
              <a:t>Ms Heather </a:t>
            </a:r>
            <a:r>
              <a:rPr lang="en-AU" dirty="0" smtClean="0">
                <a:latin typeface="Gill Sans MT" pitchFamily="34" charset="0"/>
              </a:rPr>
              <a:t>Stokes</a:t>
            </a:r>
            <a:endParaRPr lang="en-AU" dirty="0"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F1814-E2A4-4D6D-9636-F34DFCDF1ADD}" type="slidenum">
              <a:rPr lang="en-AU" smtClean="0">
                <a:latin typeface="Arial" charset="0"/>
              </a:rPr>
              <a:pPr/>
              <a:t>10</a:t>
            </a:fld>
            <a:endParaRPr lang="en-AU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Specific stakeholders have specific needs.</a:t>
            </a:r>
            <a:endParaRPr lang="en-US" dirty="0" smtClean="0"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F1814-E2A4-4D6D-9636-F34DFCDF1ADD}" type="slidenum">
              <a:rPr lang="en-AU" smtClean="0">
                <a:latin typeface="Arial" charset="0"/>
              </a:rPr>
              <a:pPr/>
              <a:t>11</a:t>
            </a:fld>
            <a:endParaRPr lang="en-AU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What would your leadership program look like?</a:t>
            </a:r>
            <a:endParaRPr lang="en-US" dirty="0" smtClean="0"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F1814-E2A4-4D6D-9636-F34DFCDF1ADD}" type="slidenum">
              <a:rPr lang="en-AU" smtClean="0">
                <a:latin typeface="Arial" charset="0"/>
              </a:rPr>
              <a:pPr/>
              <a:t>12</a:t>
            </a:fld>
            <a:endParaRPr lang="en-AU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We put in an evaluation component right away.</a:t>
            </a:r>
            <a:endParaRPr lang="en-US" dirty="0" smtClean="0"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F1814-E2A4-4D6D-9636-F34DFCDF1ADD}" type="slidenum">
              <a:rPr lang="en-AU" smtClean="0">
                <a:latin typeface="Arial" charset="0"/>
              </a:rPr>
              <a:pPr/>
              <a:t>13</a:t>
            </a:fld>
            <a:endParaRPr lang="en-AU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Open ended questions meant that people could say what was important to them, rather than what we thought was important.</a:t>
            </a:r>
            <a:endParaRPr lang="en-US" dirty="0" smtClean="0"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A9A200-5953-4DA2-B637-2ACDD5FA68B0}" type="slidenum">
              <a:rPr lang="en-AU" smtClean="0">
                <a:latin typeface="Arial" charset="0"/>
              </a:rPr>
              <a:pPr/>
              <a:t>14</a:t>
            </a:fld>
            <a:endParaRPr lang="en-AU" smtClean="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The evaluation allowed us to find out about things we hadn’t even thought of at the start of this process.</a:t>
            </a:r>
            <a:endParaRPr lang="en-US" dirty="0" smtClean="0"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F1814-E2A4-4D6D-9636-F34DFCDF1ADD}" type="slidenum">
              <a:rPr lang="en-AU" smtClean="0">
                <a:latin typeface="Arial" charset="0"/>
              </a:rPr>
              <a:pPr/>
              <a:t>15</a:t>
            </a:fld>
            <a:endParaRPr lang="en-AU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How can you evaluate your program?</a:t>
            </a:r>
            <a:endParaRPr lang="en-US" dirty="0" smtClean="0"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6314E-3547-45F6-9A08-38AF2AFEE60E}" type="slidenum">
              <a:rPr lang="en-AU" smtClean="0">
                <a:latin typeface="Arial" charset="0"/>
              </a:rPr>
              <a:pPr/>
              <a:t>16</a:t>
            </a:fld>
            <a:endParaRPr lang="en-AU" smtClean="0">
              <a:latin typeface="Arial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dirty="0" smtClean="0">
                <a:latin typeface="Gill Sans MT" pitchFamily="34" charset="0"/>
              </a:rPr>
              <a:t>Thank you and good luck.</a:t>
            </a:r>
            <a:endParaRPr lang="en-AU" dirty="0" smtClean="0"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F1814-E2A4-4D6D-9636-F34DFCDF1ADD}" type="slidenum">
              <a:rPr lang="en-AU" smtClean="0">
                <a:latin typeface="Arial" charset="0"/>
              </a:rPr>
              <a:pPr/>
              <a:t>2</a:t>
            </a:fld>
            <a:endParaRPr lang="en-AU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It is a workshop so </a:t>
            </a:r>
            <a:r>
              <a:rPr lang="en-US" i="1" dirty="0" smtClean="0">
                <a:latin typeface="Gill Sans MT" pitchFamily="34" charset="0"/>
              </a:rPr>
              <a:t>you</a:t>
            </a:r>
            <a:r>
              <a:rPr lang="en-US" dirty="0" smtClean="0">
                <a:latin typeface="Gill Sans MT" pitchFamily="34" charset="0"/>
              </a:rPr>
              <a:t> will be doing the work!</a:t>
            </a:r>
            <a:endParaRPr lang="en-US" dirty="0" smtClean="0"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F1814-E2A4-4D6D-9636-F34DFCDF1ADD}" type="slidenum">
              <a:rPr lang="en-AU" smtClean="0">
                <a:latin typeface="Arial" charset="0"/>
              </a:rPr>
              <a:pPr/>
              <a:t>3</a:t>
            </a:fld>
            <a:endParaRPr lang="en-AU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In Tasmania we identified these challenges</a:t>
            </a:r>
            <a:endParaRPr lang="en-US" dirty="0" smtClean="0"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F1814-E2A4-4D6D-9636-F34DFCDF1ADD}" type="slidenum">
              <a:rPr lang="en-AU" smtClean="0">
                <a:latin typeface="Arial" charset="0"/>
              </a:rPr>
              <a:pPr/>
              <a:t>4</a:t>
            </a:fld>
            <a:endParaRPr lang="en-AU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What challenges do you face?</a:t>
            </a:r>
            <a:endParaRPr lang="en-US" dirty="0" smtClean="0"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F1814-E2A4-4D6D-9636-F34DFCDF1ADD}" type="slidenum">
              <a:rPr lang="en-AU" smtClean="0">
                <a:latin typeface="Arial" charset="0"/>
              </a:rPr>
              <a:pPr/>
              <a:t>5</a:t>
            </a:fld>
            <a:endParaRPr lang="en-AU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We developed our leadership program by undertaking these steps.</a:t>
            </a:r>
            <a:endParaRPr lang="en-US" dirty="0" smtClean="0"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51010" y="9378565"/>
            <a:ext cx="2945076" cy="4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51C4CB-CEED-4F75-9766-B7C31C436503}" type="slidenum">
              <a:rPr lang="en-AU" sz="1200"/>
              <a:pPr algn="r"/>
              <a:t>6</a:t>
            </a:fld>
            <a:endParaRPr lang="en-AU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This is what it looked like.</a:t>
            </a:r>
            <a:endParaRPr lang="en-US" dirty="0" smtClean="0"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6690D-1E9F-4488-9397-6D39CA6F8D4E}" type="slidenum">
              <a:rPr lang="en-AU" smtClean="0">
                <a:latin typeface="Arial" charset="0"/>
              </a:rPr>
              <a:pPr/>
              <a:t>7</a:t>
            </a:fld>
            <a:endParaRPr lang="en-AU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For front-line and aspiring managers.</a:t>
            </a:r>
            <a:endParaRPr lang="en-US" dirty="0" smtClean="0"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B7F46-FBC3-4161-A101-0A7007CB1AA1}" type="slidenum">
              <a:rPr lang="en-AU" smtClean="0">
                <a:latin typeface="Arial" charset="0"/>
              </a:rPr>
              <a:pPr/>
              <a:t>8</a:t>
            </a:fld>
            <a:endParaRPr lang="en-AU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A stream that provides </a:t>
            </a:r>
            <a:r>
              <a:rPr lang="en-US" dirty="0" err="1" smtClean="0">
                <a:latin typeface="Gill Sans MT" pitchFamily="34" charset="0"/>
              </a:rPr>
              <a:t>recognised</a:t>
            </a:r>
            <a:r>
              <a:rPr lang="en-US" dirty="0" smtClean="0">
                <a:latin typeface="Gill Sans MT" pitchFamily="34" charset="0"/>
              </a:rPr>
              <a:t> qualifications.</a:t>
            </a:r>
            <a:endParaRPr lang="en-US" dirty="0" smtClean="0"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1671D9-C9DD-4BB5-B6B5-D900D00AF9EA}" type="slidenum">
              <a:rPr lang="en-AU" smtClean="0">
                <a:latin typeface="Arial" charset="0"/>
              </a:rPr>
              <a:pPr/>
              <a:t>9</a:t>
            </a:fld>
            <a:endParaRPr lang="en-AU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Gill Sans MT" pitchFamily="34" charset="0"/>
              </a:rPr>
              <a:t>A pathway into the </a:t>
            </a:r>
            <a:r>
              <a:rPr lang="en-US" dirty="0" err="1" smtClean="0">
                <a:latin typeface="Gill Sans MT" pitchFamily="34" charset="0"/>
              </a:rPr>
              <a:t>organisation</a:t>
            </a:r>
            <a:r>
              <a:rPr lang="en-US" dirty="0" smtClean="0">
                <a:latin typeface="Gill Sans MT" pitchFamily="34" charset="0"/>
              </a:rPr>
              <a:t>.</a:t>
            </a:r>
            <a:endParaRPr lang="en-US" dirty="0" smtClean="0">
              <a:latin typeface="Gill Sans MT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56A58-2CE6-49D6-AD7C-396D986CEEE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97BF9-32B8-43FC-B0C2-BBD0F4BCB88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F9F24-4AAA-4159-B7F3-BC118E82AD3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1E710-49EA-401C-A869-7063035437E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95B2D-1FE2-4740-9228-06E0019738A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B89C-E289-40E0-AE06-BCD0E58D02F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97BC0-89F2-4318-AD75-7B2DADA2734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60CF-E4BD-405B-A4DC-1BBAEBB8ED4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F7102-7287-4900-9384-0277D7CD054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C9709-5E91-4A4E-951D-B32C69AA284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8720F-A52A-479A-94B5-9EE1EC2FDF19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0580E-563B-4057-BF23-93CAE28E52F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8102D25-2100-4E5D-81F2-2BF58122A15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Managers_Leaders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780928"/>
            <a:ext cx="8424936" cy="1728192"/>
          </a:xfrm>
          <a:solidFill>
            <a:schemeClr val="accent2">
              <a:lumMod val="75000"/>
              <a:alpha val="37000"/>
            </a:schemeClr>
          </a:solidFill>
        </p:spPr>
        <p:txBody>
          <a:bodyPr/>
          <a:lstStyle/>
          <a:p>
            <a:pPr eaLnBrk="1" hangingPunct="1">
              <a:lnSpc>
                <a:spcPts val="4000"/>
              </a:lnSpc>
              <a:defRPr/>
            </a:pPr>
            <a:r>
              <a:rPr lang="en-AU" sz="3600" b="1" dirty="0" smtClean="0">
                <a:solidFill>
                  <a:srgbClr val="FFCC00"/>
                </a:solidFill>
                <a:latin typeface="Gill Sans MT" pitchFamily="34" charset="0"/>
              </a:rPr>
              <a:t>Building Resilience in a </a:t>
            </a:r>
            <a:br>
              <a:rPr lang="en-AU" sz="3600" b="1" dirty="0" smtClean="0">
                <a:solidFill>
                  <a:srgbClr val="FFCC00"/>
                </a:solidFill>
                <a:latin typeface="Gill Sans MT" pitchFamily="34" charset="0"/>
              </a:rPr>
            </a:br>
            <a:r>
              <a:rPr lang="en-AU" sz="3600" b="1" dirty="0" smtClean="0">
                <a:solidFill>
                  <a:srgbClr val="FFCC00"/>
                </a:solidFill>
                <a:latin typeface="Gill Sans MT" pitchFamily="34" charset="0"/>
              </a:rPr>
              <a:t>Professional Services Community</a:t>
            </a:r>
            <a:br>
              <a:rPr lang="en-AU" sz="3600" b="1" dirty="0" smtClean="0">
                <a:solidFill>
                  <a:srgbClr val="FFCC00"/>
                </a:solidFill>
                <a:latin typeface="Gill Sans MT" pitchFamily="34" charset="0"/>
              </a:rPr>
            </a:br>
            <a:r>
              <a:rPr lang="en-AU" sz="3600" b="1" i="1" dirty="0" smtClean="0">
                <a:solidFill>
                  <a:srgbClr val="FFCC00"/>
                </a:solidFill>
                <a:latin typeface="Gill Sans MT" pitchFamily="34" charset="0"/>
              </a:rPr>
              <a:t>The Role of Leadership Development</a:t>
            </a:r>
            <a:endParaRPr lang="en-AU" sz="3600" i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573810"/>
            <a:ext cx="7961312" cy="1087438"/>
          </a:xfrm>
        </p:spPr>
        <p:txBody>
          <a:bodyPr/>
          <a:lstStyle/>
          <a:p>
            <a:pPr algn="l" eaLnBrk="1" hangingPunct="1"/>
            <a:r>
              <a:rPr lang="en-AU" sz="2800" dirty="0" smtClean="0">
                <a:solidFill>
                  <a:schemeClr val="accent1"/>
                </a:solidFill>
                <a:latin typeface="Gill Sans MT" pitchFamily="34" charset="0"/>
              </a:rPr>
              <a:t>Dr Elizabeth Shannon </a:t>
            </a:r>
          </a:p>
          <a:p>
            <a:pPr algn="l" eaLnBrk="1" hangingPunct="1">
              <a:spcBef>
                <a:spcPct val="0"/>
              </a:spcBef>
            </a:pPr>
            <a:r>
              <a:rPr lang="en-AU" sz="2800" dirty="0" smtClean="0">
                <a:solidFill>
                  <a:schemeClr val="accent1"/>
                </a:solidFill>
                <a:latin typeface="Gill Sans MT" pitchFamily="34" charset="0"/>
              </a:rPr>
              <a:t>DHHS Leadership &amp; Management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ML_PPT_B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15250" cy="720080"/>
          </a:xfrm>
        </p:spPr>
        <p:txBody>
          <a:bodyPr lIns="0" tIns="0" rIns="0" bIns="0"/>
          <a:lstStyle/>
          <a:p>
            <a:pPr algn="l" eaLnBrk="1" hangingPunct="1"/>
            <a:r>
              <a:rPr lang="en-AU" sz="3600" b="1" dirty="0" smtClean="0">
                <a:solidFill>
                  <a:srgbClr val="002060"/>
                </a:solidFill>
                <a:latin typeface="Gill Sans MT" pitchFamily="34" charset="0"/>
              </a:rPr>
              <a:t>4. Responding </a:t>
            </a:r>
            <a:r>
              <a:rPr lang="en-AU" sz="3600" b="1" dirty="0" smtClean="0">
                <a:solidFill>
                  <a:srgbClr val="002060"/>
                </a:solidFill>
                <a:latin typeface="Gill Sans MT" pitchFamily="34" charset="0"/>
              </a:rPr>
              <a:t>to Specific Need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1561" y="1700808"/>
            <a:ext cx="7560890" cy="186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AU" sz="2800" dirty="0" smtClean="0">
                <a:latin typeface="Gill Sans MT" pitchFamily="34" charset="0"/>
              </a:rPr>
              <a:t>Senior professional staff determining specific requirements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AU" sz="2800" dirty="0" smtClean="0">
                <a:latin typeface="Gill Sans MT" pitchFamily="34" charset="0"/>
              </a:rPr>
              <a:t>Demands for ‘external expertise’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AU" sz="2800" dirty="0" smtClean="0">
                <a:latin typeface="Gill Sans MT" pitchFamily="34" charset="0"/>
              </a:rPr>
              <a:t>Diverse range of short workshops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3493715" y="4810596"/>
            <a:ext cx="2136775" cy="1282700"/>
          </a:xfrm>
          <a:custGeom>
            <a:avLst/>
            <a:gdLst>
              <a:gd name="connsiteX0" fmla="*/ 0 w 2137526"/>
              <a:gd name="connsiteY0" fmla="*/ 128252 h 1282515"/>
              <a:gd name="connsiteX1" fmla="*/ 37564 w 2137526"/>
              <a:gd name="connsiteY1" fmla="*/ 37564 h 1282515"/>
              <a:gd name="connsiteX2" fmla="*/ 128252 w 2137526"/>
              <a:gd name="connsiteY2" fmla="*/ 0 h 1282515"/>
              <a:gd name="connsiteX3" fmla="*/ 2009274 w 2137526"/>
              <a:gd name="connsiteY3" fmla="*/ 0 h 1282515"/>
              <a:gd name="connsiteX4" fmla="*/ 2099962 w 2137526"/>
              <a:gd name="connsiteY4" fmla="*/ 37564 h 1282515"/>
              <a:gd name="connsiteX5" fmla="*/ 2137526 w 2137526"/>
              <a:gd name="connsiteY5" fmla="*/ 128252 h 1282515"/>
              <a:gd name="connsiteX6" fmla="*/ 2137526 w 2137526"/>
              <a:gd name="connsiteY6" fmla="*/ 1154263 h 1282515"/>
              <a:gd name="connsiteX7" fmla="*/ 2099962 w 2137526"/>
              <a:gd name="connsiteY7" fmla="*/ 1244951 h 1282515"/>
              <a:gd name="connsiteX8" fmla="*/ 2009274 w 2137526"/>
              <a:gd name="connsiteY8" fmla="*/ 1282515 h 1282515"/>
              <a:gd name="connsiteX9" fmla="*/ 128252 w 2137526"/>
              <a:gd name="connsiteY9" fmla="*/ 1282515 h 1282515"/>
              <a:gd name="connsiteX10" fmla="*/ 37564 w 2137526"/>
              <a:gd name="connsiteY10" fmla="*/ 1244951 h 1282515"/>
              <a:gd name="connsiteX11" fmla="*/ 0 w 2137526"/>
              <a:gd name="connsiteY11" fmla="*/ 1154263 h 1282515"/>
              <a:gd name="connsiteX12" fmla="*/ 0 w 2137526"/>
              <a:gd name="connsiteY12" fmla="*/ 128252 h 128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7526" h="1282515">
                <a:moveTo>
                  <a:pt x="0" y="128252"/>
                </a:moveTo>
                <a:cubicBezTo>
                  <a:pt x="0" y="94237"/>
                  <a:pt x="13512" y="61616"/>
                  <a:pt x="37564" y="37564"/>
                </a:cubicBezTo>
                <a:cubicBezTo>
                  <a:pt x="61616" y="13512"/>
                  <a:pt x="94237" y="0"/>
                  <a:pt x="128252" y="0"/>
                </a:cubicBezTo>
                <a:lnTo>
                  <a:pt x="2009274" y="0"/>
                </a:lnTo>
                <a:cubicBezTo>
                  <a:pt x="2043289" y="0"/>
                  <a:pt x="2075910" y="13512"/>
                  <a:pt x="2099962" y="37564"/>
                </a:cubicBezTo>
                <a:cubicBezTo>
                  <a:pt x="2124014" y="61616"/>
                  <a:pt x="2137526" y="94237"/>
                  <a:pt x="2137526" y="128252"/>
                </a:cubicBezTo>
                <a:lnTo>
                  <a:pt x="2137526" y="1154263"/>
                </a:lnTo>
                <a:cubicBezTo>
                  <a:pt x="2137526" y="1188278"/>
                  <a:pt x="2124014" y="1220899"/>
                  <a:pt x="2099962" y="1244951"/>
                </a:cubicBezTo>
                <a:cubicBezTo>
                  <a:pt x="2075910" y="1269003"/>
                  <a:pt x="2043289" y="1282515"/>
                  <a:pt x="2009274" y="1282515"/>
                </a:cubicBezTo>
                <a:lnTo>
                  <a:pt x="128252" y="1282515"/>
                </a:lnTo>
                <a:cubicBezTo>
                  <a:pt x="94237" y="1282515"/>
                  <a:pt x="61616" y="1269003"/>
                  <a:pt x="37564" y="1244951"/>
                </a:cubicBezTo>
                <a:cubicBezTo>
                  <a:pt x="13512" y="1220899"/>
                  <a:pt x="0" y="1188278"/>
                  <a:pt x="0" y="1154263"/>
                </a:cubicBezTo>
                <a:lnTo>
                  <a:pt x="0" y="128252"/>
                </a:lnTo>
                <a:close/>
              </a:path>
            </a:pathLst>
          </a:cu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2814" tIns="132814" rIns="132814" bIns="132814" spcCol="1270" anchor="ctr"/>
          <a:lstStyle/>
          <a:p>
            <a:pPr algn="ctr" defTabSz="11112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sz="2500" dirty="0"/>
              <a:t>Executive Teams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612402" y="4810596"/>
            <a:ext cx="2138363" cy="1282700"/>
          </a:xfrm>
          <a:custGeom>
            <a:avLst/>
            <a:gdLst>
              <a:gd name="connsiteX0" fmla="*/ 0 w 2137526"/>
              <a:gd name="connsiteY0" fmla="*/ 128252 h 1282515"/>
              <a:gd name="connsiteX1" fmla="*/ 37564 w 2137526"/>
              <a:gd name="connsiteY1" fmla="*/ 37564 h 1282515"/>
              <a:gd name="connsiteX2" fmla="*/ 128252 w 2137526"/>
              <a:gd name="connsiteY2" fmla="*/ 0 h 1282515"/>
              <a:gd name="connsiteX3" fmla="*/ 2009274 w 2137526"/>
              <a:gd name="connsiteY3" fmla="*/ 0 h 1282515"/>
              <a:gd name="connsiteX4" fmla="*/ 2099962 w 2137526"/>
              <a:gd name="connsiteY4" fmla="*/ 37564 h 1282515"/>
              <a:gd name="connsiteX5" fmla="*/ 2137526 w 2137526"/>
              <a:gd name="connsiteY5" fmla="*/ 128252 h 1282515"/>
              <a:gd name="connsiteX6" fmla="*/ 2137526 w 2137526"/>
              <a:gd name="connsiteY6" fmla="*/ 1154263 h 1282515"/>
              <a:gd name="connsiteX7" fmla="*/ 2099962 w 2137526"/>
              <a:gd name="connsiteY7" fmla="*/ 1244951 h 1282515"/>
              <a:gd name="connsiteX8" fmla="*/ 2009274 w 2137526"/>
              <a:gd name="connsiteY8" fmla="*/ 1282515 h 1282515"/>
              <a:gd name="connsiteX9" fmla="*/ 128252 w 2137526"/>
              <a:gd name="connsiteY9" fmla="*/ 1282515 h 1282515"/>
              <a:gd name="connsiteX10" fmla="*/ 37564 w 2137526"/>
              <a:gd name="connsiteY10" fmla="*/ 1244951 h 1282515"/>
              <a:gd name="connsiteX11" fmla="*/ 0 w 2137526"/>
              <a:gd name="connsiteY11" fmla="*/ 1154263 h 1282515"/>
              <a:gd name="connsiteX12" fmla="*/ 0 w 2137526"/>
              <a:gd name="connsiteY12" fmla="*/ 128252 h 128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7526" h="1282515">
                <a:moveTo>
                  <a:pt x="0" y="128252"/>
                </a:moveTo>
                <a:cubicBezTo>
                  <a:pt x="0" y="94237"/>
                  <a:pt x="13512" y="61616"/>
                  <a:pt x="37564" y="37564"/>
                </a:cubicBezTo>
                <a:cubicBezTo>
                  <a:pt x="61616" y="13512"/>
                  <a:pt x="94237" y="0"/>
                  <a:pt x="128252" y="0"/>
                </a:cubicBezTo>
                <a:lnTo>
                  <a:pt x="2009274" y="0"/>
                </a:lnTo>
                <a:cubicBezTo>
                  <a:pt x="2043289" y="0"/>
                  <a:pt x="2075910" y="13512"/>
                  <a:pt x="2099962" y="37564"/>
                </a:cubicBezTo>
                <a:cubicBezTo>
                  <a:pt x="2124014" y="61616"/>
                  <a:pt x="2137526" y="94237"/>
                  <a:pt x="2137526" y="128252"/>
                </a:cubicBezTo>
                <a:lnTo>
                  <a:pt x="2137526" y="1154263"/>
                </a:lnTo>
                <a:cubicBezTo>
                  <a:pt x="2137526" y="1188278"/>
                  <a:pt x="2124014" y="1220899"/>
                  <a:pt x="2099962" y="1244951"/>
                </a:cubicBezTo>
                <a:cubicBezTo>
                  <a:pt x="2075910" y="1269003"/>
                  <a:pt x="2043289" y="1282515"/>
                  <a:pt x="2009274" y="1282515"/>
                </a:cubicBezTo>
                <a:lnTo>
                  <a:pt x="128252" y="1282515"/>
                </a:lnTo>
                <a:cubicBezTo>
                  <a:pt x="94237" y="1282515"/>
                  <a:pt x="61616" y="1269003"/>
                  <a:pt x="37564" y="1244951"/>
                </a:cubicBezTo>
                <a:cubicBezTo>
                  <a:pt x="13512" y="1220899"/>
                  <a:pt x="0" y="1188278"/>
                  <a:pt x="0" y="1154263"/>
                </a:cubicBezTo>
                <a:lnTo>
                  <a:pt x="0" y="128252"/>
                </a:lnTo>
                <a:close/>
              </a:path>
            </a:pathLst>
          </a:cu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2814" tIns="132814" rIns="132814" bIns="132814" spcCol="1270" anchor="ctr"/>
          <a:lstStyle/>
          <a:p>
            <a:pPr algn="ctr" defTabSz="11112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sz="2500" dirty="0"/>
              <a:t>Lead Clinicians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6395665" y="4810596"/>
            <a:ext cx="2136775" cy="1282700"/>
          </a:xfrm>
          <a:custGeom>
            <a:avLst/>
            <a:gdLst>
              <a:gd name="connsiteX0" fmla="*/ 0 w 2137526"/>
              <a:gd name="connsiteY0" fmla="*/ 128252 h 1282515"/>
              <a:gd name="connsiteX1" fmla="*/ 37564 w 2137526"/>
              <a:gd name="connsiteY1" fmla="*/ 37564 h 1282515"/>
              <a:gd name="connsiteX2" fmla="*/ 128252 w 2137526"/>
              <a:gd name="connsiteY2" fmla="*/ 0 h 1282515"/>
              <a:gd name="connsiteX3" fmla="*/ 2009274 w 2137526"/>
              <a:gd name="connsiteY3" fmla="*/ 0 h 1282515"/>
              <a:gd name="connsiteX4" fmla="*/ 2099962 w 2137526"/>
              <a:gd name="connsiteY4" fmla="*/ 37564 h 1282515"/>
              <a:gd name="connsiteX5" fmla="*/ 2137526 w 2137526"/>
              <a:gd name="connsiteY5" fmla="*/ 128252 h 1282515"/>
              <a:gd name="connsiteX6" fmla="*/ 2137526 w 2137526"/>
              <a:gd name="connsiteY6" fmla="*/ 1154263 h 1282515"/>
              <a:gd name="connsiteX7" fmla="*/ 2099962 w 2137526"/>
              <a:gd name="connsiteY7" fmla="*/ 1244951 h 1282515"/>
              <a:gd name="connsiteX8" fmla="*/ 2009274 w 2137526"/>
              <a:gd name="connsiteY8" fmla="*/ 1282515 h 1282515"/>
              <a:gd name="connsiteX9" fmla="*/ 128252 w 2137526"/>
              <a:gd name="connsiteY9" fmla="*/ 1282515 h 1282515"/>
              <a:gd name="connsiteX10" fmla="*/ 37564 w 2137526"/>
              <a:gd name="connsiteY10" fmla="*/ 1244951 h 1282515"/>
              <a:gd name="connsiteX11" fmla="*/ 0 w 2137526"/>
              <a:gd name="connsiteY11" fmla="*/ 1154263 h 1282515"/>
              <a:gd name="connsiteX12" fmla="*/ 0 w 2137526"/>
              <a:gd name="connsiteY12" fmla="*/ 128252 h 128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37526" h="1282515">
                <a:moveTo>
                  <a:pt x="0" y="128252"/>
                </a:moveTo>
                <a:cubicBezTo>
                  <a:pt x="0" y="94237"/>
                  <a:pt x="13512" y="61616"/>
                  <a:pt x="37564" y="37564"/>
                </a:cubicBezTo>
                <a:cubicBezTo>
                  <a:pt x="61616" y="13512"/>
                  <a:pt x="94237" y="0"/>
                  <a:pt x="128252" y="0"/>
                </a:cubicBezTo>
                <a:lnTo>
                  <a:pt x="2009274" y="0"/>
                </a:lnTo>
                <a:cubicBezTo>
                  <a:pt x="2043289" y="0"/>
                  <a:pt x="2075910" y="13512"/>
                  <a:pt x="2099962" y="37564"/>
                </a:cubicBezTo>
                <a:cubicBezTo>
                  <a:pt x="2124014" y="61616"/>
                  <a:pt x="2137526" y="94237"/>
                  <a:pt x="2137526" y="128252"/>
                </a:cubicBezTo>
                <a:lnTo>
                  <a:pt x="2137526" y="1154263"/>
                </a:lnTo>
                <a:cubicBezTo>
                  <a:pt x="2137526" y="1188278"/>
                  <a:pt x="2124014" y="1220899"/>
                  <a:pt x="2099962" y="1244951"/>
                </a:cubicBezTo>
                <a:cubicBezTo>
                  <a:pt x="2075910" y="1269003"/>
                  <a:pt x="2043289" y="1282515"/>
                  <a:pt x="2009274" y="1282515"/>
                </a:cubicBezTo>
                <a:lnTo>
                  <a:pt x="128252" y="1282515"/>
                </a:lnTo>
                <a:cubicBezTo>
                  <a:pt x="94237" y="1282515"/>
                  <a:pt x="61616" y="1269003"/>
                  <a:pt x="37564" y="1244951"/>
                </a:cubicBezTo>
                <a:cubicBezTo>
                  <a:pt x="13512" y="1220899"/>
                  <a:pt x="0" y="1188278"/>
                  <a:pt x="0" y="1154263"/>
                </a:cubicBezTo>
                <a:lnTo>
                  <a:pt x="0" y="128252"/>
                </a:lnTo>
                <a:close/>
              </a:path>
            </a:pathLst>
          </a:custGeom>
          <a:solidFill>
            <a:srgbClr val="33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32814" tIns="132814" rIns="132814" bIns="132814" spcCol="1270" anchor="ctr"/>
          <a:lstStyle/>
          <a:p>
            <a:pPr algn="ctr" defTabSz="11112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sz="2500" dirty="0"/>
              <a:t>Senior Nurses &amp; Allied Health</a:t>
            </a:r>
          </a:p>
        </p:txBody>
      </p:sp>
    </p:spTree>
    <p:extLst>
      <p:ext uri="{BB962C8B-B14F-4D97-AF65-F5344CB8AC3E}">
        <p14:creationId xmlns:p14="http://schemas.microsoft.com/office/powerpoint/2010/main" val="12423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ML_PPT_B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15250" cy="720080"/>
          </a:xfrm>
        </p:spPr>
        <p:txBody>
          <a:bodyPr lIns="0" tIns="0" rIns="0" bIns="0"/>
          <a:lstStyle/>
          <a:p>
            <a:pPr algn="l" eaLnBrk="1" hangingPunct="1"/>
            <a:r>
              <a:rPr lang="en-AU" sz="2800" b="1" dirty="0" smtClean="0">
                <a:solidFill>
                  <a:schemeClr val="accent2"/>
                </a:solidFill>
                <a:latin typeface="Gill Sans MT" pitchFamily="34" charset="0"/>
              </a:rPr>
              <a:t>Scan and Plan: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1561" y="1700808"/>
            <a:ext cx="378044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AU" sz="2800" dirty="0" smtClean="0">
                <a:latin typeface="Gill Sans MT" pitchFamily="34" charset="0"/>
              </a:rPr>
              <a:t>What are the key stakeholder groups in your professional services community?</a:t>
            </a:r>
          </a:p>
          <a:p>
            <a:pPr eaLnBrk="1" hangingPunct="1">
              <a:defRPr/>
            </a:pPr>
            <a:r>
              <a:rPr lang="en-AU" sz="2800" dirty="0" smtClean="0">
                <a:latin typeface="Gill Sans MT" pitchFamily="34" charset="0"/>
              </a:rPr>
              <a:t>What are the different approaches they require? </a:t>
            </a:r>
            <a:endParaRPr lang="en-AU" sz="2800" dirty="0" smtClean="0">
              <a:latin typeface="Gill Sans MT" pitchFamily="34" charset="0"/>
            </a:endParaRPr>
          </a:p>
          <a:p>
            <a:pPr eaLnBrk="1" hangingPunct="1">
              <a:defRPr/>
            </a:pPr>
            <a:r>
              <a:rPr lang="en-AU" sz="2800" dirty="0" smtClean="0">
                <a:latin typeface="Gill Sans MT" pitchFamily="34" charset="0"/>
              </a:rPr>
              <a:t>How could you implement these over time?</a:t>
            </a:r>
            <a:endParaRPr lang="en-AU" sz="2800" dirty="0" smtClean="0">
              <a:latin typeface="Gill Sans MT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3095625" cy="30956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ML_PPT_B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15250" cy="720080"/>
          </a:xfrm>
        </p:spPr>
        <p:txBody>
          <a:bodyPr lIns="0" tIns="0" rIns="0" bIns="0"/>
          <a:lstStyle/>
          <a:p>
            <a:pPr algn="l" eaLnBrk="1" hangingPunct="1"/>
            <a:r>
              <a:rPr lang="en-AU" sz="2800" b="1" dirty="0" smtClean="0">
                <a:solidFill>
                  <a:schemeClr val="accent2"/>
                </a:solidFill>
                <a:latin typeface="Gill Sans MT" pitchFamily="34" charset="0"/>
              </a:rPr>
              <a:t>Evaluation </a:t>
            </a:r>
            <a:r>
              <a:rPr lang="en-AU" sz="2800" b="1" dirty="0" smtClean="0">
                <a:solidFill>
                  <a:schemeClr val="accent2"/>
                </a:solidFill>
                <a:latin typeface="Gill Sans MT" pitchFamily="34" charset="0"/>
              </a:rPr>
              <a:t>Research - Questionnaires</a:t>
            </a:r>
            <a:endParaRPr lang="en-AU" sz="2800" b="1" dirty="0" smtClean="0">
              <a:solidFill>
                <a:schemeClr val="accent2"/>
              </a:solidFill>
              <a:latin typeface="Gill Sans MT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31825" y="1892300"/>
            <a:ext cx="3556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4F81B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825" y="1859340"/>
            <a:ext cx="790061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2800" dirty="0" smtClean="0">
                <a:latin typeface="Gill Sans MT" pitchFamily="34" charset="0"/>
              </a:rPr>
              <a:t>Feedback : a ‘process </a:t>
            </a:r>
            <a:r>
              <a:rPr lang="en-AU" sz="2800" dirty="0">
                <a:latin typeface="Gill Sans MT" pitchFamily="34" charset="0"/>
              </a:rPr>
              <a:t>evaluation’ measures participant satisfaction.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2800" dirty="0" smtClean="0">
                <a:latin typeface="Gill Sans MT" pitchFamily="34" charset="0"/>
              </a:rPr>
              <a:t>Evaluation:  a ‘pre- and post-’ design measures </a:t>
            </a:r>
            <a:r>
              <a:rPr lang="en-AU" sz="2800" dirty="0">
                <a:latin typeface="Gill Sans MT" pitchFamily="34" charset="0"/>
              </a:rPr>
              <a:t>the ‘impact’ </a:t>
            </a:r>
            <a:r>
              <a:rPr lang="en-AU" sz="2800" dirty="0" smtClean="0">
                <a:latin typeface="Gill Sans MT" pitchFamily="34" charset="0"/>
              </a:rPr>
              <a:t>on </a:t>
            </a:r>
            <a:r>
              <a:rPr lang="en-AU" sz="2800" dirty="0">
                <a:latin typeface="Gill Sans MT" pitchFamily="34" charset="0"/>
              </a:rPr>
              <a:t>participant capabilities</a:t>
            </a:r>
            <a:r>
              <a:rPr lang="en-AU" sz="2800" dirty="0" smtClean="0">
                <a:latin typeface="Gill Sans MT" pitchFamily="34" charset="0"/>
              </a:rPr>
              <a:t>.  Increased:</a:t>
            </a:r>
          </a:p>
          <a:p>
            <a:pPr marL="914400" lvl="1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2800" dirty="0" smtClean="0">
                <a:latin typeface="Gill Sans MT" pitchFamily="34" charset="0"/>
              </a:rPr>
              <a:t>Positive </a:t>
            </a:r>
            <a:r>
              <a:rPr lang="en-AU" sz="2800" dirty="0" err="1">
                <a:latin typeface="Gill Sans MT" pitchFamily="34" charset="0"/>
              </a:rPr>
              <a:t>agentic</a:t>
            </a:r>
            <a:r>
              <a:rPr lang="en-AU" sz="2800" dirty="0">
                <a:latin typeface="Gill Sans MT" pitchFamily="34" charset="0"/>
              </a:rPr>
              <a:t> resources (self-esteem, self-efficacy), </a:t>
            </a:r>
          </a:p>
          <a:p>
            <a:pPr marL="914400" lvl="1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2800" dirty="0" smtClean="0">
                <a:latin typeface="Gill Sans MT" pitchFamily="34" charset="0"/>
              </a:rPr>
              <a:t>Relational </a:t>
            </a:r>
            <a:r>
              <a:rPr lang="en-AU" sz="2800" dirty="0">
                <a:latin typeface="Gill Sans MT" pitchFamily="34" charset="0"/>
              </a:rPr>
              <a:t>resources (social support within the workplace), </a:t>
            </a:r>
            <a:r>
              <a:rPr lang="en-AU" sz="2800" dirty="0" smtClean="0">
                <a:latin typeface="Gill Sans MT" pitchFamily="34" charset="0"/>
              </a:rPr>
              <a:t> and </a:t>
            </a:r>
            <a:endParaRPr lang="en-AU" sz="2800" dirty="0">
              <a:latin typeface="Gill Sans MT" pitchFamily="34" charset="0"/>
            </a:endParaRPr>
          </a:p>
          <a:p>
            <a:pPr marL="914400" lvl="1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2800" dirty="0" smtClean="0">
                <a:latin typeface="Gill Sans MT" pitchFamily="34" charset="0"/>
              </a:rPr>
              <a:t>Positive </a:t>
            </a:r>
            <a:r>
              <a:rPr lang="en-AU" sz="2800" dirty="0">
                <a:latin typeface="Gill Sans MT" pitchFamily="34" charset="0"/>
              </a:rPr>
              <a:t>affective resources (positive orientation towards their job</a:t>
            </a:r>
            <a:r>
              <a:rPr lang="en-AU" sz="2800" dirty="0" smtClean="0">
                <a:latin typeface="Gill Sans MT" pitchFamily="34" charset="0"/>
              </a:rPr>
              <a:t>).</a:t>
            </a:r>
            <a:endParaRPr lang="en-AU" sz="28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ML_PPT_B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15250" cy="720080"/>
          </a:xfrm>
        </p:spPr>
        <p:txBody>
          <a:bodyPr lIns="0" tIns="0" rIns="0" bIns="0"/>
          <a:lstStyle/>
          <a:p>
            <a:pPr algn="l" eaLnBrk="1" hangingPunct="1"/>
            <a:r>
              <a:rPr lang="en-AU" sz="2800" b="1" dirty="0" smtClean="0">
                <a:solidFill>
                  <a:schemeClr val="accent2"/>
                </a:solidFill>
                <a:latin typeface="Gill Sans MT" pitchFamily="34" charset="0"/>
              </a:rPr>
              <a:t>Evaluation </a:t>
            </a:r>
            <a:r>
              <a:rPr lang="en-AU" sz="2800" b="1" dirty="0" smtClean="0">
                <a:solidFill>
                  <a:schemeClr val="accent2"/>
                </a:solidFill>
                <a:latin typeface="Gill Sans MT" pitchFamily="34" charset="0"/>
              </a:rPr>
              <a:t>Research - Interviews</a:t>
            </a:r>
            <a:endParaRPr lang="en-AU" sz="2800" b="1" dirty="0" smtClean="0">
              <a:solidFill>
                <a:schemeClr val="accent2"/>
              </a:solidFill>
              <a:latin typeface="Gill Sans MT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31825" y="1892300"/>
            <a:ext cx="3556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4F81B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825" y="1859340"/>
            <a:ext cx="7900615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2800" dirty="0" smtClean="0">
                <a:latin typeface="Gill Sans MT" pitchFamily="34" charset="0"/>
              </a:rPr>
              <a:t>A </a:t>
            </a:r>
            <a:r>
              <a:rPr lang="en-AU" sz="2800" dirty="0">
                <a:latin typeface="Gill Sans MT" pitchFamily="34" charset="0"/>
              </a:rPr>
              <a:t>case study approach </a:t>
            </a:r>
            <a:r>
              <a:rPr lang="en-AU" sz="2800" dirty="0" smtClean="0">
                <a:latin typeface="Gill Sans MT" pitchFamily="34" charset="0"/>
              </a:rPr>
              <a:t>is </a:t>
            </a:r>
            <a:r>
              <a:rPr lang="en-AU" sz="2800" dirty="0">
                <a:latin typeface="Gill Sans MT" pitchFamily="34" charset="0"/>
              </a:rPr>
              <a:t>also used to explore changes in participants’ leadership behaviours after completion of the </a:t>
            </a:r>
            <a:r>
              <a:rPr lang="en-AU" sz="2800" dirty="0" smtClean="0">
                <a:latin typeface="Gill Sans MT" pitchFamily="34" charset="0"/>
              </a:rPr>
              <a:t>Program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2800" dirty="0" smtClean="0">
                <a:latin typeface="Gill Sans MT" pitchFamily="34" charset="0"/>
              </a:rPr>
              <a:t>Looks </a:t>
            </a:r>
            <a:r>
              <a:rPr lang="en-AU" sz="2800" dirty="0">
                <a:latin typeface="Gill Sans MT" pitchFamily="34" charset="0"/>
              </a:rPr>
              <a:t>intensely at a small pool of </a:t>
            </a:r>
            <a:r>
              <a:rPr lang="en-AU" sz="2800" dirty="0" smtClean="0">
                <a:latin typeface="Gill Sans MT" pitchFamily="34" charset="0"/>
              </a:rPr>
              <a:t>ex-participants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AU" sz="2800" dirty="0">
                <a:latin typeface="Gill Sans MT" pitchFamily="34" charset="0"/>
              </a:rPr>
              <a:t>I</a:t>
            </a:r>
            <a:r>
              <a:rPr lang="en-AU" sz="2800" dirty="0" smtClean="0">
                <a:latin typeface="Gill Sans MT" pitchFamily="34" charset="0"/>
              </a:rPr>
              <a:t>nvolves in-depth description and semi-structured interviews</a:t>
            </a:r>
          </a:p>
        </p:txBody>
      </p:sp>
    </p:spTree>
    <p:extLst>
      <p:ext uri="{BB962C8B-B14F-4D97-AF65-F5344CB8AC3E}">
        <p14:creationId xmlns:p14="http://schemas.microsoft.com/office/powerpoint/2010/main" val="10778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DML_PPT_B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8680"/>
            <a:ext cx="8064500" cy="1071563"/>
          </a:xfrm>
        </p:spPr>
        <p:txBody>
          <a:bodyPr lIns="0" tIns="0" rIns="0" bIns="0"/>
          <a:lstStyle/>
          <a:p>
            <a:pPr algn="l" eaLnBrk="1" hangingPunct="1"/>
            <a:r>
              <a:rPr lang="en-AU" sz="2800" b="1" dirty="0" smtClean="0">
                <a:solidFill>
                  <a:schemeClr val="accent2"/>
                </a:solidFill>
                <a:latin typeface="Gill Sans MT" pitchFamily="34" charset="0"/>
              </a:rPr>
              <a:t>Downsizing and Structural Change</a:t>
            </a:r>
            <a:endParaRPr lang="en-AU" sz="2800" b="1" dirty="0" smtClean="0">
              <a:solidFill>
                <a:schemeClr val="accent2"/>
              </a:solidFill>
              <a:latin typeface="Gill Sans M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410" y="1484784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AU" sz="2400" dirty="0" smtClean="0">
                <a:latin typeface="Gill Sans MT" pitchFamily="34" charset="0"/>
              </a:rPr>
              <a:t>IMPACTS: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AU" sz="2400" dirty="0" smtClean="0">
                <a:latin typeface="Gill Sans MT" pitchFamily="34" charset="0"/>
              </a:rPr>
              <a:t>Employee </a:t>
            </a:r>
            <a:r>
              <a:rPr lang="en-AU" sz="2400" dirty="0" smtClean="0">
                <a:latin typeface="Gill Sans MT" pitchFamily="34" charset="0"/>
              </a:rPr>
              <a:t>stress, health issues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AU" sz="2400" dirty="0" smtClean="0">
                <a:latin typeface="Gill Sans MT" pitchFamily="34" charset="0"/>
              </a:rPr>
              <a:t>Disengagement</a:t>
            </a:r>
            <a:r>
              <a:rPr lang="en-AU" sz="2400" dirty="0" smtClean="0">
                <a:latin typeface="Gill Sans MT" pitchFamily="34" charset="0"/>
              </a:rPr>
              <a:t>, reduction in productivity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AU" sz="2400" dirty="0" smtClean="0">
                <a:latin typeface="Gill Sans MT" pitchFamily="34" charset="0"/>
              </a:rPr>
              <a:t>High </a:t>
            </a:r>
            <a:r>
              <a:rPr lang="en-AU" sz="2400" dirty="0" smtClean="0">
                <a:latin typeface="Gill Sans MT" pitchFamily="34" charset="0"/>
              </a:rPr>
              <a:t>voluntary turnover rates within 12-24 months following the downsizing event</a:t>
            </a:r>
          </a:p>
          <a:p>
            <a:pPr eaLnBrk="1" hangingPunct="1"/>
            <a:endParaRPr lang="en-US" sz="2400" dirty="0" smtClean="0">
              <a:latin typeface="Gill Sans MT" pitchFamily="34" charset="0"/>
            </a:endParaRPr>
          </a:p>
          <a:p>
            <a:pPr eaLnBrk="1" hangingPunct="1"/>
            <a:r>
              <a:rPr lang="en-AU" sz="2400" dirty="0" smtClean="0">
                <a:latin typeface="Gill Sans MT" pitchFamily="34" charset="0"/>
              </a:rPr>
              <a:t>LEADERSHIP DEVELOPMENT:</a:t>
            </a:r>
            <a:endParaRPr lang="en-AU" sz="2400" dirty="0" smtClean="0">
              <a:latin typeface="Gill Sans MT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AU" sz="2400" dirty="0" smtClean="0">
                <a:latin typeface="Gill Sans MT" pitchFamily="34" charset="0"/>
              </a:rPr>
              <a:t>For </a:t>
            </a:r>
            <a:r>
              <a:rPr lang="en-AU" sz="2400" dirty="0" smtClean="0">
                <a:latin typeface="Gill Sans MT" pitchFamily="34" charset="0"/>
              </a:rPr>
              <a:t>sustainability and change</a:t>
            </a:r>
            <a:endParaRPr lang="en-AU" sz="2400" dirty="0">
              <a:latin typeface="Gill Sans MT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AU" sz="2400" dirty="0" smtClean="0">
                <a:latin typeface="Gill Sans MT" pitchFamily="34" charset="0"/>
              </a:rPr>
              <a:t>To build resilient professional communities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sz="2400" dirty="0" smtClean="0">
                <a:latin typeface="Gill Sans MT" pitchFamily="34" charset="0"/>
              </a:rPr>
              <a:t>Increased self-efficacy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sz="2400" dirty="0" smtClean="0">
                <a:latin typeface="Gill Sans MT" pitchFamily="34" charset="0"/>
              </a:rPr>
              <a:t>Increased social support within the workplace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AU" sz="2400" dirty="0" smtClean="0">
                <a:latin typeface="Gill Sans MT" pitchFamily="34" charset="0"/>
              </a:rPr>
              <a:t>Clarification of job orientation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AU" sz="240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ML_PPT_B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15250" cy="720080"/>
          </a:xfrm>
        </p:spPr>
        <p:txBody>
          <a:bodyPr lIns="0" tIns="0" rIns="0" bIns="0"/>
          <a:lstStyle/>
          <a:p>
            <a:pPr algn="l" eaLnBrk="1" hangingPunct="1"/>
            <a:r>
              <a:rPr lang="en-AU" sz="2800" b="1" dirty="0" smtClean="0">
                <a:solidFill>
                  <a:schemeClr val="accent2"/>
                </a:solidFill>
                <a:latin typeface="Gill Sans MT" pitchFamily="34" charset="0"/>
              </a:rPr>
              <a:t>Triads: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1561" y="1700808"/>
            <a:ext cx="403244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AU" sz="2800" dirty="0" smtClean="0">
                <a:latin typeface="Gill Sans MT" pitchFamily="34" charset="0"/>
              </a:rPr>
              <a:t>How will you know that you are making a real difference in your professional community? </a:t>
            </a:r>
          </a:p>
          <a:p>
            <a:pPr eaLnBrk="1" hangingPunct="1">
              <a:defRPr/>
            </a:pPr>
            <a:r>
              <a:rPr lang="en-AU" sz="2800" dirty="0" smtClean="0">
                <a:latin typeface="Gill Sans MT" pitchFamily="34" charset="0"/>
              </a:rPr>
              <a:t>How can you measure this?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3095625" cy="30956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3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Managers_Leaders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780928"/>
            <a:ext cx="8424936" cy="1728192"/>
          </a:xfrm>
          <a:solidFill>
            <a:schemeClr val="accent2">
              <a:lumMod val="75000"/>
              <a:alpha val="37000"/>
            </a:schemeClr>
          </a:solidFill>
        </p:spPr>
        <p:txBody>
          <a:bodyPr/>
          <a:lstStyle/>
          <a:p>
            <a:pPr eaLnBrk="1" hangingPunct="1">
              <a:lnSpc>
                <a:spcPts val="4000"/>
              </a:lnSpc>
              <a:defRPr/>
            </a:pPr>
            <a:r>
              <a:rPr lang="en-AU" sz="3600" b="1" dirty="0" smtClean="0">
                <a:solidFill>
                  <a:srgbClr val="FFCC00"/>
                </a:solidFill>
                <a:latin typeface="Gill Sans MT" pitchFamily="34" charset="0"/>
              </a:rPr>
              <a:t>Building Resilience in a </a:t>
            </a:r>
            <a:br>
              <a:rPr lang="en-AU" sz="3600" b="1" dirty="0" smtClean="0">
                <a:solidFill>
                  <a:srgbClr val="FFCC00"/>
                </a:solidFill>
                <a:latin typeface="Gill Sans MT" pitchFamily="34" charset="0"/>
              </a:rPr>
            </a:br>
            <a:r>
              <a:rPr lang="en-AU" sz="3600" b="1" dirty="0" smtClean="0">
                <a:solidFill>
                  <a:srgbClr val="FFCC00"/>
                </a:solidFill>
                <a:latin typeface="Gill Sans MT" pitchFamily="34" charset="0"/>
              </a:rPr>
              <a:t>Professional Services Community</a:t>
            </a:r>
            <a:br>
              <a:rPr lang="en-AU" sz="3600" b="1" dirty="0" smtClean="0">
                <a:solidFill>
                  <a:srgbClr val="FFCC00"/>
                </a:solidFill>
                <a:latin typeface="Gill Sans MT" pitchFamily="34" charset="0"/>
              </a:rPr>
            </a:br>
            <a:r>
              <a:rPr lang="en-AU" sz="3600" b="1" i="1" dirty="0" smtClean="0">
                <a:solidFill>
                  <a:srgbClr val="FFCC00"/>
                </a:solidFill>
                <a:latin typeface="Gill Sans MT" pitchFamily="34" charset="0"/>
              </a:rPr>
              <a:t>The Role of Leadership Development</a:t>
            </a:r>
            <a:endParaRPr lang="en-AU" sz="3600" i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573810"/>
            <a:ext cx="7961312" cy="1087438"/>
          </a:xfrm>
        </p:spPr>
        <p:txBody>
          <a:bodyPr/>
          <a:lstStyle/>
          <a:p>
            <a:pPr algn="l" eaLnBrk="1" hangingPunct="1"/>
            <a:r>
              <a:rPr lang="en-AU" sz="2800" dirty="0" smtClean="0">
                <a:solidFill>
                  <a:schemeClr val="accent1"/>
                </a:solidFill>
                <a:latin typeface="Gill Sans MT" pitchFamily="34" charset="0"/>
              </a:rPr>
              <a:t>Dr Elizabeth Shannon </a:t>
            </a:r>
          </a:p>
          <a:p>
            <a:pPr algn="l" eaLnBrk="1" hangingPunct="1">
              <a:spcBef>
                <a:spcPct val="0"/>
              </a:spcBef>
            </a:pPr>
            <a:r>
              <a:rPr lang="en-AU" sz="2800" dirty="0" smtClean="0">
                <a:solidFill>
                  <a:schemeClr val="accent1"/>
                </a:solidFill>
                <a:latin typeface="Gill Sans MT" pitchFamily="34" charset="0"/>
              </a:rPr>
              <a:t>DHHS Leadership &amp; Management Development</a:t>
            </a:r>
          </a:p>
        </p:txBody>
      </p:sp>
    </p:spTree>
    <p:extLst>
      <p:ext uri="{BB962C8B-B14F-4D97-AF65-F5344CB8AC3E}">
        <p14:creationId xmlns:p14="http://schemas.microsoft.com/office/powerpoint/2010/main" val="891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ML_PPT_B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15250" cy="720080"/>
          </a:xfrm>
        </p:spPr>
        <p:txBody>
          <a:bodyPr lIns="0" tIns="0" rIns="0" bIns="0"/>
          <a:lstStyle/>
          <a:p>
            <a:pPr algn="l" eaLnBrk="1" hangingPunct="1"/>
            <a:r>
              <a:rPr lang="en-AU" sz="2800" b="1" dirty="0" smtClean="0">
                <a:solidFill>
                  <a:schemeClr val="accent2"/>
                </a:solidFill>
                <a:latin typeface="Gill Sans MT" pitchFamily="34" charset="0"/>
              </a:rPr>
              <a:t>Workshop Aim: </a:t>
            </a:r>
            <a:r>
              <a:rPr lang="en-AU" sz="2800" b="1" dirty="0" smtClean="0">
                <a:solidFill>
                  <a:schemeClr val="tx1"/>
                </a:solidFill>
                <a:latin typeface="Gill Sans MT" pitchFamily="34" charset="0"/>
              </a:rPr>
              <a:t>You </a:t>
            </a:r>
            <a:r>
              <a:rPr lang="en-AU" sz="2800" b="1" dirty="0" smtClean="0">
                <a:solidFill>
                  <a:schemeClr val="accent2"/>
                </a:solidFill>
                <a:latin typeface="Gill Sans MT" pitchFamily="34" charset="0"/>
              </a:rPr>
              <a:t>Answer the 8 Questions</a:t>
            </a:r>
            <a:endParaRPr lang="en-AU" sz="2800" b="1" dirty="0" smtClean="0">
              <a:solidFill>
                <a:schemeClr val="accent2"/>
              </a:solidFill>
              <a:latin typeface="Gill Sans MT" pitchFamily="34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1" y="1700809"/>
            <a:ext cx="7560890" cy="1440160"/>
          </a:xfrm>
          <a:solidFill>
            <a:schemeClr val="accent1"/>
          </a:solidFill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AU" sz="2000" dirty="0">
                <a:latin typeface="Gill Sans MT" pitchFamily="34" charset="0"/>
              </a:rPr>
              <a:t>What environmental challenges exist for your professional services community?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AU" sz="2000" dirty="0">
                <a:latin typeface="Gill Sans MT" pitchFamily="34" charset="0"/>
              </a:rPr>
              <a:t>What are the impacts on practitioners?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AU" sz="2000" dirty="0">
                <a:latin typeface="Gill Sans MT" pitchFamily="34" charset="0"/>
              </a:rPr>
              <a:t>Have you got a ‘window of opportunity</a:t>
            </a:r>
            <a:r>
              <a:rPr lang="en-AU" sz="2000" dirty="0" smtClean="0">
                <a:latin typeface="Gill Sans MT" pitchFamily="34" charset="0"/>
              </a:rPr>
              <a:t>’?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3284984"/>
            <a:ext cx="7560890" cy="144016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 startAt="4"/>
              <a:defRPr/>
            </a:pPr>
            <a:r>
              <a:rPr lang="en-AU" sz="2000" dirty="0" smtClean="0">
                <a:latin typeface="Gill Sans MT" pitchFamily="34" charset="0"/>
              </a:rPr>
              <a:t>What are the key stakeholder groups in your professional services community?</a:t>
            </a:r>
          </a:p>
          <a:p>
            <a:pPr marL="457200" indent="-457200" eaLnBrk="1" hangingPunct="1">
              <a:buFont typeface="+mj-lt"/>
              <a:buAutoNum type="arabicPeriod" startAt="4"/>
              <a:defRPr/>
            </a:pPr>
            <a:r>
              <a:rPr lang="en-AU" sz="2000" dirty="0" smtClean="0">
                <a:latin typeface="Gill Sans MT" pitchFamily="34" charset="0"/>
              </a:rPr>
              <a:t>What are the different approaches they require? </a:t>
            </a:r>
          </a:p>
          <a:p>
            <a:pPr marL="457200" indent="-457200" eaLnBrk="1" hangingPunct="1">
              <a:buFont typeface="+mj-lt"/>
              <a:buAutoNum type="arabicPeriod" startAt="4"/>
              <a:defRPr/>
            </a:pPr>
            <a:r>
              <a:rPr lang="en-AU" sz="2000" dirty="0" smtClean="0">
                <a:latin typeface="Gill Sans MT" pitchFamily="34" charset="0"/>
              </a:rPr>
              <a:t>How could you implement these over time?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560" y="4941168"/>
            <a:ext cx="7560890" cy="122413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buFont typeface="+mj-lt"/>
              <a:buAutoNum type="arabicPeriod" startAt="7"/>
              <a:defRPr/>
            </a:pPr>
            <a:r>
              <a:rPr lang="en-AU" sz="2000" dirty="0" smtClean="0">
                <a:latin typeface="Gill Sans MT" pitchFamily="34" charset="0"/>
              </a:rPr>
              <a:t>How will you know that you are making a real difference in your professional community? </a:t>
            </a:r>
          </a:p>
          <a:p>
            <a:pPr marL="457200" indent="-457200" eaLnBrk="1" hangingPunct="1">
              <a:buFont typeface="+mj-lt"/>
              <a:buAutoNum type="arabicPeriod" startAt="7"/>
              <a:defRPr/>
            </a:pPr>
            <a:r>
              <a:rPr lang="en-AU" sz="2000" dirty="0" smtClean="0">
                <a:latin typeface="Gill Sans MT" pitchFamily="34" charset="0"/>
              </a:rPr>
              <a:t>How can you measure this?</a:t>
            </a:r>
            <a:endParaRPr lang="en-AU" sz="2000" dirty="0" smtClean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9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ML_PPT_B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715250" cy="576064"/>
          </a:xfrm>
        </p:spPr>
        <p:txBody>
          <a:bodyPr lIns="0" tIns="0" rIns="0" bIns="0"/>
          <a:lstStyle/>
          <a:p>
            <a:pPr algn="l" eaLnBrk="1" hangingPunct="1"/>
            <a:r>
              <a:rPr lang="en-AU" sz="2800" b="1" dirty="0" smtClean="0">
                <a:solidFill>
                  <a:schemeClr val="accent2"/>
                </a:solidFill>
                <a:latin typeface="Gill Sans MT" pitchFamily="34" charset="0"/>
              </a:rPr>
              <a:t>Challenges faced by DHHS Tasmania:</a:t>
            </a:r>
            <a:endParaRPr lang="en-AU" sz="2800" b="1" dirty="0" smtClean="0">
              <a:solidFill>
                <a:schemeClr val="accent2"/>
              </a:solidFill>
              <a:latin typeface="Gill Sans MT" pitchFamily="34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82515"/>
            <a:ext cx="7560890" cy="1862509"/>
          </a:xfrm>
        </p:spPr>
        <p:txBody>
          <a:bodyPr numCol="2"/>
          <a:lstStyle/>
          <a:p>
            <a:pPr marL="0" indent="0" eaLnBrk="1" hangingPunct="1">
              <a:buNone/>
              <a:defRPr/>
            </a:pPr>
            <a:r>
              <a:rPr lang="en-AU" sz="2800" b="1" dirty="0" smtClean="0">
                <a:latin typeface="Gill Sans MT" pitchFamily="34" charset="0"/>
              </a:rPr>
              <a:t>Environmental</a:t>
            </a:r>
          </a:p>
          <a:p>
            <a:pPr eaLnBrk="1" hangingPunct="1">
              <a:defRPr/>
            </a:pPr>
            <a:r>
              <a:rPr lang="en-AU" sz="2800" dirty="0" smtClean="0">
                <a:latin typeface="Gill Sans MT" pitchFamily="34" charset="0"/>
              </a:rPr>
              <a:t>Competing, conflicting </a:t>
            </a:r>
            <a:r>
              <a:rPr lang="en-AU" sz="2800" dirty="0" smtClean="0">
                <a:latin typeface="Gill Sans MT" pitchFamily="34" charset="0"/>
              </a:rPr>
              <a:t>professional, organisational </a:t>
            </a:r>
            <a:r>
              <a:rPr lang="en-AU" sz="2800" dirty="0">
                <a:latin typeface="Gill Sans MT" pitchFamily="34" charset="0"/>
              </a:rPr>
              <a:t>l</a:t>
            </a:r>
            <a:r>
              <a:rPr lang="en-AU" sz="2800" dirty="0" smtClean="0">
                <a:latin typeface="Gill Sans MT" pitchFamily="34" charset="0"/>
              </a:rPr>
              <a:t>oyalties</a:t>
            </a:r>
          </a:p>
          <a:p>
            <a:pPr eaLnBrk="1" hangingPunct="1">
              <a:defRPr/>
            </a:pPr>
            <a:r>
              <a:rPr lang="en-AU" sz="2800" dirty="0" err="1" smtClean="0">
                <a:latin typeface="Gill Sans MT" pitchFamily="34" charset="0"/>
              </a:rPr>
              <a:t>Unmeetable</a:t>
            </a:r>
            <a:r>
              <a:rPr lang="en-AU" sz="2800" dirty="0" smtClean="0">
                <a:latin typeface="Gill Sans MT" pitchFamily="34" charset="0"/>
              </a:rPr>
              <a:t> demand</a:t>
            </a:r>
          </a:p>
          <a:p>
            <a:pPr eaLnBrk="1" hangingPunct="1">
              <a:defRPr/>
            </a:pPr>
            <a:r>
              <a:rPr lang="en-AU" sz="2800" dirty="0" smtClean="0">
                <a:latin typeface="Gill Sans MT" pitchFamily="34" charset="0"/>
              </a:rPr>
              <a:t>Constant change</a:t>
            </a:r>
          </a:p>
          <a:p>
            <a:pPr eaLnBrk="1" hangingPunct="1">
              <a:defRPr/>
            </a:pPr>
            <a:r>
              <a:rPr lang="en-AU" sz="2800" dirty="0" smtClean="0">
                <a:latin typeface="Gill Sans MT" pitchFamily="34" charset="0"/>
              </a:rPr>
              <a:t>‘Window of opportunity’</a:t>
            </a:r>
          </a:p>
          <a:p>
            <a:pPr marL="0" indent="0" eaLnBrk="1" hangingPunct="1">
              <a:buNone/>
              <a:defRPr/>
            </a:pPr>
            <a:endParaRPr lang="en-AU" sz="2800" dirty="0">
              <a:latin typeface="Gill Sans MT" pitchFamily="34" charset="0"/>
            </a:endParaRPr>
          </a:p>
          <a:p>
            <a:pPr marL="0" indent="0" eaLnBrk="1" hangingPunct="1">
              <a:buNone/>
              <a:defRPr/>
            </a:pPr>
            <a:endParaRPr lang="en-AU" sz="2800" dirty="0">
              <a:latin typeface="Gill Sans MT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AU" sz="2800" b="1" dirty="0" smtClean="0">
                <a:latin typeface="Gill Sans MT" pitchFamily="34" charset="0"/>
              </a:rPr>
              <a:t>Practitioner </a:t>
            </a:r>
          </a:p>
          <a:p>
            <a:pPr eaLnBrk="1" hangingPunct="1">
              <a:defRPr/>
            </a:pPr>
            <a:r>
              <a:rPr lang="en-AU" sz="2800" dirty="0" smtClean="0">
                <a:latin typeface="Gill Sans MT" pitchFamily="34" charset="0"/>
              </a:rPr>
              <a:t>Little access to leadership development</a:t>
            </a:r>
          </a:p>
          <a:p>
            <a:pPr eaLnBrk="1" hangingPunct="1">
              <a:defRPr/>
            </a:pPr>
            <a:r>
              <a:rPr lang="en-AU" sz="2800" dirty="0" smtClean="0">
                <a:latin typeface="Gill Sans MT" pitchFamily="34" charset="0"/>
              </a:rPr>
              <a:t>Lack of self-confidence in ability to lead, manage change</a:t>
            </a:r>
          </a:p>
          <a:p>
            <a:pPr eaLnBrk="1" hangingPunct="1">
              <a:defRPr/>
            </a:pPr>
            <a:r>
              <a:rPr lang="en-AU" sz="2800" dirty="0" smtClean="0">
                <a:latin typeface="Gill Sans MT" pitchFamily="34" charset="0"/>
              </a:rPr>
              <a:t>Perceived split between senior executives and others</a:t>
            </a:r>
          </a:p>
          <a:p>
            <a:pPr marL="0" indent="0" eaLnBrk="1" hangingPunct="1">
              <a:buNone/>
              <a:defRPr/>
            </a:pPr>
            <a:endParaRPr lang="en-AU" sz="2800" dirty="0" smtClean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ML_PPT_B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15250" cy="720080"/>
          </a:xfrm>
        </p:spPr>
        <p:txBody>
          <a:bodyPr lIns="0" tIns="0" rIns="0" bIns="0"/>
          <a:lstStyle/>
          <a:p>
            <a:pPr algn="l" eaLnBrk="1" hangingPunct="1"/>
            <a:r>
              <a:rPr lang="en-AU" sz="2800" b="1" dirty="0" smtClean="0">
                <a:solidFill>
                  <a:schemeClr val="accent2"/>
                </a:solidFill>
                <a:latin typeface="Gill Sans MT" pitchFamily="34" charset="0"/>
              </a:rPr>
              <a:t>Reflective Pairs: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1561" y="1700808"/>
            <a:ext cx="4680519" cy="373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AU" sz="2800" dirty="0" smtClean="0">
                <a:latin typeface="Gill Sans MT" pitchFamily="34" charset="0"/>
              </a:rPr>
              <a:t>What environmental challenges exist for your professional services community?</a:t>
            </a:r>
          </a:p>
          <a:p>
            <a:pPr eaLnBrk="1" hangingPunct="1">
              <a:defRPr/>
            </a:pPr>
            <a:r>
              <a:rPr lang="en-AU" sz="2800" dirty="0" smtClean="0">
                <a:latin typeface="Gill Sans MT" pitchFamily="34" charset="0"/>
              </a:rPr>
              <a:t>What are the impacts on practitioners</a:t>
            </a:r>
            <a:r>
              <a:rPr lang="en-AU" sz="2800" dirty="0" smtClean="0">
                <a:latin typeface="Gill Sans MT" pitchFamily="34" charset="0"/>
              </a:rPr>
              <a:t>?</a:t>
            </a:r>
          </a:p>
          <a:p>
            <a:pPr eaLnBrk="1" hangingPunct="1">
              <a:defRPr/>
            </a:pPr>
            <a:r>
              <a:rPr lang="en-AU" sz="2800" dirty="0" smtClean="0">
                <a:latin typeface="Gill Sans MT" pitchFamily="34" charset="0"/>
              </a:rPr>
              <a:t>Have you got a ‘window of opportunity’?</a:t>
            </a:r>
            <a:endParaRPr lang="en-AU" sz="2800" dirty="0" smtClean="0">
              <a:latin typeface="Gill Sans MT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3095625" cy="30956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8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ML_PPT_B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15250" cy="720080"/>
          </a:xfrm>
        </p:spPr>
        <p:txBody>
          <a:bodyPr lIns="0" tIns="0" rIns="0" bIns="0"/>
          <a:lstStyle/>
          <a:p>
            <a:pPr algn="l" eaLnBrk="1" hangingPunct="1"/>
            <a:r>
              <a:rPr lang="en-AU" sz="2800" b="1" dirty="0" smtClean="0">
                <a:solidFill>
                  <a:schemeClr val="accent2"/>
                </a:solidFill>
                <a:latin typeface="Gill Sans MT" pitchFamily="34" charset="0"/>
              </a:rPr>
              <a:t>Leadership Program Development </a:t>
            </a:r>
            <a:r>
              <a:rPr lang="en-AU" sz="2800" b="1" dirty="0" smtClean="0">
                <a:solidFill>
                  <a:schemeClr val="accent2"/>
                </a:solidFill>
                <a:latin typeface="Gill Sans MT" pitchFamily="34" charset="0"/>
              </a:rPr>
              <a:t>Process: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1" y="1700808"/>
            <a:ext cx="7560890" cy="186250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AU" sz="2800" dirty="0" smtClean="0">
                <a:latin typeface="Gill Sans MT" pitchFamily="34" charset="0"/>
              </a:rPr>
              <a:t>Literature review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AU" sz="2800" dirty="0" smtClean="0">
                <a:latin typeface="Gill Sans MT" pitchFamily="34" charset="0"/>
              </a:rPr>
              <a:t>Senior executive study tour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AU" sz="2800" dirty="0" smtClean="0">
                <a:latin typeface="Gill Sans MT" pitchFamily="34" charset="0"/>
              </a:rPr>
              <a:t>Key stakeholder interviews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AU" sz="2800" dirty="0" smtClean="0">
                <a:latin typeface="Gill Sans MT" pitchFamily="34" charset="0"/>
              </a:rPr>
              <a:t>Project management methodology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AU" sz="2800" dirty="0" smtClean="0">
                <a:latin typeface="Gill Sans MT" pitchFamily="34" charset="0"/>
              </a:rPr>
              <a:t>Consultant input for first six months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AU" sz="2800" dirty="0" smtClean="0">
                <a:latin typeface="Gill Sans MT" pitchFamily="34" charset="0"/>
              </a:rPr>
              <a:t>Implement Framework incrementally</a:t>
            </a:r>
          </a:p>
        </p:txBody>
      </p:sp>
    </p:spTree>
    <p:extLst>
      <p:ext uri="{BB962C8B-B14F-4D97-AF65-F5344CB8AC3E}">
        <p14:creationId xmlns:p14="http://schemas.microsoft.com/office/powerpoint/2010/main" val="7850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4"/>
          <p:cNvGrpSpPr>
            <a:grpSpLocks/>
          </p:cNvGrpSpPr>
          <p:nvPr/>
        </p:nvGrpSpPr>
        <p:grpSpPr bwMode="auto">
          <a:xfrm>
            <a:off x="0" y="26988"/>
            <a:ext cx="9144000" cy="6858000"/>
            <a:chOff x="0" y="27384"/>
            <a:chExt cx="9144000" cy="6858000"/>
          </a:xfrm>
        </p:grpSpPr>
        <p:pic>
          <p:nvPicPr>
            <p:cNvPr id="6147" name="Picture 4" descr="DML_PPT_Bod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7384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8" name="TextBox 16"/>
            <p:cNvSpPr txBox="1">
              <a:spLocks noChangeArrowheads="1"/>
            </p:cNvSpPr>
            <p:nvPr/>
          </p:nvSpPr>
          <p:spPr bwMode="auto">
            <a:xfrm>
              <a:off x="5850384" y="5373216"/>
              <a:ext cx="241284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AU" sz="3200" b="1">
                  <a:solidFill>
                    <a:srgbClr val="003399"/>
                  </a:solidFill>
                </a:rPr>
                <a:t>Foundation</a:t>
              </a:r>
            </a:p>
            <a:p>
              <a:pPr algn="ctr"/>
              <a:r>
                <a:rPr lang="en-AU" sz="3200" b="1">
                  <a:solidFill>
                    <a:srgbClr val="003399"/>
                  </a:solidFill>
                </a:rPr>
                <a:t>Program</a:t>
              </a:r>
            </a:p>
          </p:txBody>
        </p:sp>
        <p:grpSp>
          <p:nvGrpSpPr>
            <p:cNvPr id="6149" name="Group 19"/>
            <p:cNvGrpSpPr>
              <a:grpSpLocks/>
            </p:cNvGrpSpPr>
            <p:nvPr/>
          </p:nvGrpSpPr>
          <p:grpSpPr bwMode="auto">
            <a:xfrm>
              <a:off x="467544" y="692696"/>
              <a:ext cx="8136904" cy="5976664"/>
              <a:chOff x="467544" y="692696"/>
              <a:chExt cx="8136904" cy="5976664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468313" y="5191521"/>
                <a:ext cx="8135937" cy="1477963"/>
              </a:xfrm>
              <a:custGeom>
                <a:avLst/>
                <a:gdLst>
                  <a:gd name="connsiteX0" fmla="*/ 0 w 8061552"/>
                  <a:gd name="connsiteY0" fmla="*/ 246408 h 1478419"/>
                  <a:gd name="connsiteX1" fmla="*/ 72171 w 8061552"/>
                  <a:gd name="connsiteY1" fmla="*/ 72171 h 1478419"/>
                  <a:gd name="connsiteX2" fmla="*/ 246408 w 8061552"/>
                  <a:gd name="connsiteY2" fmla="*/ 0 h 1478419"/>
                  <a:gd name="connsiteX3" fmla="*/ 7815144 w 8061552"/>
                  <a:gd name="connsiteY3" fmla="*/ 0 h 1478419"/>
                  <a:gd name="connsiteX4" fmla="*/ 7989381 w 8061552"/>
                  <a:gd name="connsiteY4" fmla="*/ 72171 h 1478419"/>
                  <a:gd name="connsiteX5" fmla="*/ 8061552 w 8061552"/>
                  <a:gd name="connsiteY5" fmla="*/ 246408 h 1478419"/>
                  <a:gd name="connsiteX6" fmla="*/ 8061552 w 8061552"/>
                  <a:gd name="connsiteY6" fmla="*/ 1232011 h 1478419"/>
                  <a:gd name="connsiteX7" fmla="*/ 7989381 w 8061552"/>
                  <a:gd name="connsiteY7" fmla="*/ 1406248 h 1478419"/>
                  <a:gd name="connsiteX8" fmla="*/ 7815144 w 8061552"/>
                  <a:gd name="connsiteY8" fmla="*/ 1478419 h 1478419"/>
                  <a:gd name="connsiteX9" fmla="*/ 246408 w 8061552"/>
                  <a:gd name="connsiteY9" fmla="*/ 1478419 h 1478419"/>
                  <a:gd name="connsiteX10" fmla="*/ 72171 w 8061552"/>
                  <a:gd name="connsiteY10" fmla="*/ 1406248 h 1478419"/>
                  <a:gd name="connsiteX11" fmla="*/ 0 w 8061552"/>
                  <a:gd name="connsiteY11" fmla="*/ 1232011 h 1478419"/>
                  <a:gd name="connsiteX12" fmla="*/ 0 w 8061552"/>
                  <a:gd name="connsiteY12" fmla="*/ 246408 h 1478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61552" h="1478419">
                    <a:moveTo>
                      <a:pt x="8061552" y="1232010"/>
                    </a:moveTo>
                    <a:cubicBezTo>
                      <a:pt x="8061552" y="1297361"/>
                      <a:pt x="8035591" y="1360036"/>
                      <a:pt x="7989381" y="1406247"/>
                    </a:cubicBezTo>
                    <a:cubicBezTo>
                      <a:pt x="7943170" y="1452457"/>
                      <a:pt x="7880496" y="1478418"/>
                      <a:pt x="7815144" y="1478418"/>
                    </a:cubicBezTo>
                    <a:lnTo>
                      <a:pt x="246408" y="1478418"/>
                    </a:lnTo>
                    <a:cubicBezTo>
                      <a:pt x="181057" y="1478418"/>
                      <a:pt x="118382" y="1452457"/>
                      <a:pt x="72171" y="1406247"/>
                    </a:cubicBezTo>
                    <a:cubicBezTo>
                      <a:pt x="25961" y="1360036"/>
                      <a:pt x="0" y="1297362"/>
                      <a:pt x="0" y="1232010"/>
                    </a:cubicBezTo>
                    <a:lnTo>
                      <a:pt x="0" y="246409"/>
                    </a:lnTo>
                    <a:cubicBezTo>
                      <a:pt x="0" y="181058"/>
                      <a:pt x="25961" y="118383"/>
                      <a:pt x="72171" y="72172"/>
                    </a:cubicBezTo>
                    <a:cubicBezTo>
                      <a:pt x="118381" y="25962"/>
                      <a:pt x="181056" y="1"/>
                      <a:pt x="246408" y="1"/>
                    </a:cubicBezTo>
                    <a:lnTo>
                      <a:pt x="7815144" y="1"/>
                    </a:lnTo>
                    <a:cubicBezTo>
                      <a:pt x="7880495" y="1"/>
                      <a:pt x="7943170" y="25962"/>
                      <a:pt x="7989381" y="72172"/>
                    </a:cubicBezTo>
                    <a:cubicBezTo>
                      <a:pt x="8035591" y="118383"/>
                      <a:pt x="8061552" y="181057"/>
                      <a:pt x="8061552" y="246409"/>
                    </a:cubicBezTo>
                    <a:lnTo>
                      <a:pt x="8061552" y="1232010"/>
                    </a:lnTo>
                    <a:close/>
                  </a:path>
                </a:pathLst>
              </a:custGeom>
              <a:solidFill>
                <a:srgbClr val="0066CC">
                  <a:alpha val="20000"/>
                </a:srgbClr>
              </a:solidFill>
              <a:ln w="38100">
                <a:solidFill>
                  <a:srgbClr val="000099"/>
                </a:solidFill>
              </a:ln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43526" tIns="295685" rIns="0" bIns="295685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AU" sz="2000"/>
              </a:p>
            </p:txBody>
          </p:sp>
          <p:sp>
            <p:nvSpPr>
              <p:cNvPr id="6152" name="Rectangle 20"/>
              <p:cNvSpPr>
                <a:spLocks noChangeArrowheads="1"/>
              </p:cNvSpPr>
              <p:nvPr/>
            </p:nvSpPr>
            <p:spPr bwMode="auto">
              <a:xfrm>
                <a:off x="467544" y="836712"/>
                <a:ext cx="8136904" cy="5616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563563" y="5315346"/>
                <a:ext cx="2136775" cy="1282700"/>
              </a:xfrm>
              <a:custGeom>
                <a:avLst/>
                <a:gdLst>
                  <a:gd name="connsiteX0" fmla="*/ 0 w 2137526"/>
                  <a:gd name="connsiteY0" fmla="*/ 128252 h 1282515"/>
                  <a:gd name="connsiteX1" fmla="*/ 37564 w 2137526"/>
                  <a:gd name="connsiteY1" fmla="*/ 37564 h 1282515"/>
                  <a:gd name="connsiteX2" fmla="*/ 128252 w 2137526"/>
                  <a:gd name="connsiteY2" fmla="*/ 0 h 1282515"/>
                  <a:gd name="connsiteX3" fmla="*/ 2009274 w 2137526"/>
                  <a:gd name="connsiteY3" fmla="*/ 0 h 1282515"/>
                  <a:gd name="connsiteX4" fmla="*/ 2099962 w 2137526"/>
                  <a:gd name="connsiteY4" fmla="*/ 37564 h 1282515"/>
                  <a:gd name="connsiteX5" fmla="*/ 2137526 w 2137526"/>
                  <a:gd name="connsiteY5" fmla="*/ 128252 h 1282515"/>
                  <a:gd name="connsiteX6" fmla="*/ 2137526 w 2137526"/>
                  <a:gd name="connsiteY6" fmla="*/ 1154263 h 1282515"/>
                  <a:gd name="connsiteX7" fmla="*/ 2099962 w 2137526"/>
                  <a:gd name="connsiteY7" fmla="*/ 1244951 h 1282515"/>
                  <a:gd name="connsiteX8" fmla="*/ 2009274 w 2137526"/>
                  <a:gd name="connsiteY8" fmla="*/ 1282515 h 1282515"/>
                  <a:gd name="connsiteX9" fmla="*/ 128252 w 2137526"/>
                  <a:gd name="connsiteY9" fmla="*/ 1282515 h 1282515"/>
                  <a:gd name="connsiteX10" fmla="*/ 37564 w 2137526"/>
                  <a:gd name="connsiteY10" fmla="*/ 1244951 h 1282515"/>
                  <a:gd name="connsiteX11" fmla="*/ 0 w 2137526"/>
                  <a:gd name="connsiteY11" fmla="*/ 1154263 h 1282515"/>
                  <a:gd name="connsiteX12" fmla="*/ 0 w 2137526"/>
                  <a:gd name="connsiteY12" fmla="*/ 128252 h 12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37526" h="1282515">
                    <a:moveTo>
                      <a:pt x="0" y="128252"/>
                    </a:moveTo>
                    <a:cubicBezTo>
                      <a:pt x="0" y="94237"/>
                      <a:pt x="13512" y="61616"/>
                      <a:pt x="37564" y="37564"/>
                    </a:cubicBezTo>
                    <a:cubicBezTo>
                      <a:pt x="61616" y="13512"/>
                      <a:pt x="94237" y="0"/>
                      <a:pt x="128252" y="0"/>
                    </a:cubicBezTo>
                    <a:lnTo>
                      <a:pt x="2009274" y="0"/>
                    </a:lnTo>
                    <a:cubicBezTo>
                      <a:pt x="2043289" y="0"/>
                      <a:pt x="2075910" y="13512"/>
                      <a:pt x="2099962" y="37564"/>
                    </a:cubicBezTo>
                    <a:cubicBezTo>
                      <a:pt x="2124014" y="61616"/>
                      <a:pt x="2137526" y="94237"/>
                      <a:pt x="2137526" y="128252"/>
                    </a:cubicBezTo>
                    <a:lnTo>
                      <a:pt x="2137526" y="1154263"/>
                    </a:lnTo>
                    <a:cubicBezTo>
                      <a:pt x="2137526" y="1188278"/>
                      <a:pt x="2124014" y="1220899"/>
                      <a:pt x="2099962" y="1244951"/>
                    </a:cubicBezTo>
                    <a:cubicBezTo>
                      <a:pt x="2075910" y="1269003"/>
                      <a:pt x="2043289" y="1282515"/>
                      <a:pt x="2009274" y="1282515"/>
                    </a:cubicBezTo>
                    <a:lnTo>
                      <a:pt x="128252" y="1282515"/>
                    </a:lnTo>
                    <a:cubicBezTo>
                      <a:pt x="94237" y="1282515"/>
                      <a:pt x="61616" y="1269003"/>
                      <a:pt x="37564" y="1244951"/>
                    </a:cubicBezTo>
                    <a:cubicBezTo>
                      <a:pt x="13512" y="1220899"/>
                      <a:pt x="0" y="1188278"/>
                      <a:pt x="0" y="1154263"/>
                    </a:cubicBezTo>
                    <a:lnTo>
                      <a:pt x="0" y="128252"/>
                    </a:lnTo>
                    <a:close/>
                  </a:path>
                </a:pathLst>
              </a:custGeom>
              <a:solidFill>
                <a:srgbClr val="00009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32814" tIns="132814" rIns="132814" bIns="132814" spcCol="1270" anchor="ctr"/>
              <a:lstStyle/>
              <a:p>
                <a:pPr algn="ctr" defTabSz="1111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AU" sz="2500" dirty="0"/>
                  <a:t>Foundation Course</a:t>
                </a:r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21584017">
                <a:off x="2874963" y="5683646"/>
                <a:ext cx="419100" cy="530225"/>
              </a:xfrm>
              <a:custGeom>
                <a:avLst/>
                <a:gdLst>
                  <a:gd name="connsiteX0" fmla="*/ 0 w 419807"/>
                  <a:gd name="connsiteY0" fmla="*/ 106021 h 530106"/>
                  <a:gd name="connsiteX1" fmla="*/ 209904 w 419807"/>
                  <a:gd name="connsiteY1" fmla="*/ 106021 h 530106"/>
                  <a:gd name="connsiteX2" fmla="*/ 209904 w 419807"/>
                  <a:gd name="connsiteY2" fmla="*/ 0 h 530106"/>
                  <a:gd name="connsiteX3" fmla="*/ 419807 w 419807"/>
                  <a:gd name="connsiteY3" fmla="*/ 265053 h 530106"/>
                  <a:gd name="connsiteX4" fmla="*/ 209904 w 419807"/>
                  <a:gd name="connsiteY4" fmla="*/ 530106 h 530106"/>
                  <a:gd name="connsiteX5" fmla="*/ 209904 w 419807"/>
                  <a:gd name="connsiteY5" fmla="*/ 424085 h 530106"/>
                  <a:gd name="connsiteX6" fmla="*/ 0 w 419807"/>
                  <a:gd name="connsiteY6" fmla="*/ 424085 h 530106"/>
                  <a:gd name="connsiteX7" fmla="*/ 0 w 419807"/>
                  <a:gd name="connsiteY7" fmla="*/ 106021 h 53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9807" h="530106">
                    <a:moveTo>
                      <a:pt x="0" y="106021"/>
                    </a:moveTo>
                    <a:lnTo>
                      <a:pt x="209904" y="106021"/>
                    </a:lnTo>
                    <a:lnTo>
                      <a:pt x="209904" y="0"/>
                    </a:lnTo>
                    <a:lnTo>
                      <a:pt x="419807" y="265053"/>
                    </a:lnTo>
                    <a:lnTo>
                      <a:pt x="209904" y="530106"/>
                    </a:lnTo>
                    <a:lnTo>
                      <a:pt x="209904" y="424085"/>
                    </a:lnTo>
                    <a:lnTo>
                      <a:pt x="0" y="424085"/>
                    </a:lnTo>
                    <a:lnTo>
                      <a:pt x="0" y="106021"/>
                    </a:lnTo>
                    <a:close/>
                  </a:path>
                </a:pathLst>
              </a:custGeom>
              <a:solidFill>
                <a:srgbClr val="000099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106021" rIns="125941" bIns="10602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AU" sz="2000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3492500" y="5301059"/>
                <a:ext cx="2136775" cy="1282700"/>
              </a:xfrm>
              <a:custGeom>
                <a:avLst/>
                <a:gdLst>
                  <a:gd name="connsiteX0" fmla="*/ 0 w 2137526"/>
                  <a:gd name="connsiteY0" fmla="*/ 128252 h 1282515"/>
                  <a:gd name="connsiteX1" fmla="*/ 37564 w 2137526"/>
                  <a:gd name="connsiteY1" fmla="*/ 37564 h 1282515"/>
                  <a:gd name="connsiteX2" fmla="*/ 128252 w 2137526"/>
                  <a:gd name="connsiteY2" fmla="*/ 0 h 1282515"/>
                  <a:gd name="connsiteX3" fmla="*/ 2009274 w 2137526"/>
                  <a:gd name="connsiteY3" fmla="*/ 0 h 1282515"/>
                  <a:gd name="connsiteX4" fmla="*/ 2099962 w 2137526"/>
                  <a:gd name="connsiteY4" fmla="*/ 37564 h 1282515"/>
                  <a:gd name="connsiteX5" fmla="*/ 2137526 w 2137526"/>
                  <a:gd name="connsiteY5" fmla="*/ 128252 h 1282515"/>
                  <a:gd name="connsiteX6" fmla="*/ 2137526 w 2137526"/>
                  <a:gd name="connsiteY6" fmla="*/ 1154263 h 1282515"/>
                  <a:gd name="connsiteX7" fmla="*/ 2099962 w 2137526"/>
                  <a:gd name="connsiteY7" fmla="*/ 1244951 h 1282515"/>
                  <a:gd name="connsiteX8" fmla="*/ 2009274 w 2137526"/>
                  <a:gd name="connsiteY8" fmla="*/ 1282515 h 1282515"/>
                  <a:gd name="connsiteX9" fmla="*/ 128252 w 2137526"/>
                  <a:gd name="connsiteY9" fmla="*/ 1282515 h 1282515"/>
                  <a:gd name="connsiteX10" fmla="*/ 37564 w 2137526"/>
                  <a:gd name="connsiteY10" fmla="*/ 1244951 h 1282515"/>
                  <a:gd name="connsiteX11" fmla="*/ 0 w 2137526"/>
                  <a:gd name="connsiteY11" fmla="*/ 1154263 h 1282515"/>
                  <a:gd name="connsiteX12" fmla="*/ 0 w 2137526"/>
                  <a:gd name="connsiteY12" fmla="*/ 128252 h 12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37526" h="1282515">
                    <a:moveTo>
                      <a:pt x="0" y="128252"/>
                    </a:moveTo>
                    <a:cubicBezTo>
                      <a:pt x="0" y="94237"/>
                      <a:pt x="13512" y="61616"/>
                      <a:pt x="37564" y="37564"/>
                    </a:cubicBezTo>
                    <a:cubicBezTo>
                      <a:pt x="61616" y="13512"/>
                      <a:pt x="94237" y="0"/>
                      <a:pt x="128252" y="0"/>
                    </a:cubicBezTo>
                    <a:lnTo>
                      <a:pt x="2009274" y="0"/>
                    </a:lnTo>
                    <a:cubicBezTo>
                      <a:pt x="2043289" y="0"/>
                      <a:pt x="2075910" y="13512"/>
                      <a:pt x="2099962" y="37564"/>
                    </a:cubicBezTo>
                    <a:cubicBezTo>
                      <a:pt x="2124014" y="61616"/>
                      <a:pt x="2137526" y="94237"/>
                      <a:pt x="2137526" y="128252"/>
                    </a:cubicBezTo>
                    <a:lnTo>
                      <a:pt x="2137526" y="1154263"/>
                    </a:lnTo>
                    <a:cubicBezTo>
                      <a:pt x="2137526" y="1188278"/>
                      <a:pt x="2124014" y="1220899"/>
                      <a:pt x="2099962" y="1244951"/>
                    </a:cubicBezTo>
                    <a:cubicBezTo>
                      <a:pt x="2075910" y="1269003"/>
                      <a:pt x="2043289" y="1282515"/>
                      <a:pt x="2009274" y="1282515"/>
                    </a:cubicBezTo>
                    <a:lnTo>
                      <a:pt x="128252" y="1282515"/>
                    </a:lnTo>
                    <a:cubicBezTo>
                      <a:pt x="94237" y="1282515"/>
                      <a:pt x="61616" y="1269003"/>
                      <a:pt x="37564" y="1244951"/>
                    </a:cubicBezTo>
                    <a:cubicBezTo>
                      <a:pt x="13512" y="1220899"/>
                      <a:pt x="0" y="1188278"/>
                      <a:pt x="0" y="1154263"/>
                    </a:cubicBezTo>
                    <a:lnTo>
                      <a:pt x="0" y="128252"/>
                    </a:lnTo>
                    <a:close/>
                  </a:path>
                </a:pathLst>
              </a:custGeom>
              <a:solidFill>
                <a:srgbClr val="00009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32814" tIns="132814" rIns="132814" bIns="132814" spcCol="1270" anchor="ctr"/>
              <a:lstStyle/>
              <a:p>
                <a:pPr algn="ctr" defTabSz="1111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AU" sz="2500" dirty="0"/>
                  <a:t>Workplace Activities</a:t>
                </a:r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2757636">
                <a:off x="2680494" y="4463652"/>
                <a:ext cx="700088" cy="530225"/>
              </a:xfrm>
              <a:custGeom>
                <a:avLst/>
                <a:gdLst>
                  <a:gd name="connsiteX0" fmla="*/ 0 w 699119"/>
                  <a:gd name="connsiteY0" fmla="*/ 106021 h 530106"/>
                  <a:gd name="connsiteX1" fmla="*/ 434066 w 699119"/>
                  <a:gd name="connsiteY1" fmla="*/ 106021 h 530106"/>
                  <a:gd name="connsiteX2" fmla="*/ 434066 w 699119"/>
                  <a:gd name="connsiteY2" fmla="*/ 0 h 530106"/>
                  <a:gd name="connsiteX3" fmla="*/ 699119 w 699119"/>
                  <a:gd name="connsiteY3" fmla="*/ 265053 h 530106"/>
                  <a:gd name="connsiteX4" fmla="*/ 434066 w 699119"/>
                  <a:gd name="connsiteY4" fmla="*/ 530106 h 530106"/>
                  <a:gd name="connsiteX5" fmla="*/ 434066 w 699119"/>
                  <a:gd name="connsiteY5" fmla="*/ 424085 h 530106"/>
                  <a:gd name="connsiteX6" fmla="*/ 0 w 699119"/>
                  <a:gd name="connsiteY6" fmla="*/ 424085 h 530106"/>
                  <a:gd name="connsiteX7" fmla="*/ 0 w 699119"/>
                  <a:gd name="connsiteY7" fmla="*/ 106021 h 53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9119" h="530106">
                    <a:moveTo>
                      <a:pt x="699119" y="424085"/>
                    </a:moveTo>
                    <a:lnTo>
                      <a:pt x="265053" y="424085"/>
                    </a:lnTo>
                    <a:lnTo>
                      <a:pt x="265053" y="530106"/>
                    </a:lnTo>
                    <a:lnTo>
                      <a:pt x="0" y="265053"/>
                    </a:lnTo>
                    <a:lnTo>
                      <a:pt x="265053" y="0"/>
                    </a:lnTo>
                    <a:lnTo>
                      <a:pt x="265053" y="106021"/>
                    </a:lnTo>
                    <a:lnTo>
                      <a:pt x="699119" y="106021"/>
                    </a:lnTo>
                    <a:lnTo>
                      <a:pt x="699119" y="424085"/>
                    </a:lnTo>
                    <a:close/>
                  </a:path>
                </a:pathLst>
              </a:custGeom>
              <a:solidFill>
                <a:srgbClr val="000099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59031" tIns="106021" rIns="1" bIns="106021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AU" sz="2000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39750" y="3083321"/>
                <a:ext cx="2138363" cy="1281113"/>
              </a:xfrm>
              <a:custGeom>
                <a:avLst/>
                <a:gdLst>
                  <a:gd name="connsiteX0" fmla="*/ 0 w 2137526"/>
                  <a:gd name="connsiteY0" fmla="*/ 128252 h 1282515"/>
                  <a:gd name="connsiteX1" fmla="*/ 37564 w 2137526"/>
                  <a:gd name="connsiteY1" fmla="*/ 37564 h 1282515"/>
                  <a:gd name="connsiteX2" fmla="*/ 128252 w 2137526"/>
                  <a:gd name="connsiteY2" fmla="*/ 0 h 1282515"/>
                  <a:gd name="connsiteX3" fmla="*/ 2009274 w 2137526"/>
                  <a:gd name="connsiteY3" fmla="*/ 0 h 1282515"/>
                  <a:gd name="connsiteX4" fmla="*/ 2099962 w 2137526"/>
                  <a:gd name="connsiteY4" fmla="*/ 37564 h 1282515"/>
                  <a:gd name="connsiteX5" fmla="*/ 2137526 w 2137526"/>
                  <a:gd name="connsiteY5" fmla="*/ 128252 h 1282515"/>
                  <a:gd name="connsiteX6" fmla="*/ 2137526 w 2137526"/>
                  <a:gd name="connsiteY6" fmla="*/ 1154263 h 1282515"/>
                  <a:gd name="connsiteX7" fmla="*/ 2099962 w 2137526"/>
                  <a:gd name="connsiteY7" fmla="*/ 1244951 h 1282515"/>
                  <a:gd name="connsiteX8" fmla="*/ 2009274 w 2137526"/>
                  <a:gd name="connsiteY8" fmla="*/ 1282515 h 1282515"/>
                  <a:gd name="connsiteX9" fmla="*/ 128252 w 2137526"/>
                  <a:gd name="connsiteY9" fmla="*/ 1282515 h 1282515"/>
                  <a:gd name="connsiteX10" fmla="*/ 37564 w 2137526"/>
                  <a:gd name="connsiteY10" fmla="*/ 1244951 h 1282515"/>
                  <a:gd name="connsiteX11" fmla="*/ 0 w 2137526"/>
                  <a:gd name="connsiteY11" fmla="*/ 1154263 h 1282515"/>
                  <a:gd name="connsiteX12" fmla="*/ 0 w 2137526"/>
                  <a:gd name="connsiteY12" fmla="*/ 128252 h 12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37526" h="1282515">
                    <a:moveTo>
                      <a:pt x="0" y="128252"/>
                    </a:moveTo>
                    <a:cubicBezTo>
                      <a:pt x="0" y="94237"/>
                      <a:pt x="13512" y="61616"/>
                      <a:pt x="37564" y="37564"/>
                    </a:cubicBezTo>
                    <a:cubicBezTo>
                      <a:pt x="61616" y="13512"/>
                      <a:pt x="94237" y="0"/>
                      <a:pt x="128252" y="0"/>
                    </a:cubicBezTo>
                    <a:lnTo>
                      <a:pt x="2009274" y="0"/>
                    </a:lnTo>
                    <a:cubicBezTo>
                      <a:pt x="2043289" y="0"/>
                      <a:pt x="2075910" y="13512"/>
                      <a:pt x="2099962" y="37564"/>
                    </a:cubicBezTo>
                    <a:cubicBezTo>
                      <a:pt x="2124014" y="61616"/>
                      <a:pt x="2137526" y="94237"/>
                      <a:pt x="2137526" y="128252"/>
                    </a:cubicBezTo>
                    <a:lnTo>
                      <a:pt x="2137526" y="1154263"/>
                    </a:lnTo>
                    <a:cubicBezTo>
                      <a:pt x="2137526" y="1188278"/>
                      <a:pt x="2124014" y="1220899"/>
                      <a:pt x="2099962" y="1244951"/>
                    </a:cubicBezTo>
                    <a:cubicBezTo>
                      <a:pt x="2075910" y="1269003"/>
                      <a:pt x="2043289" y="1282515"/>
                      <a:pt x="2009274" y="1282515"/>
                    </a:cubicBezTo>
                    <a:lnTo>
                      <a:pt x="128252" y="1282515"/>
                    </a:lnTo>
                    <a:cubicBezTo>
                      <a:pt x="94237" y="1282515"/>
                      <a:pt x="61616" y="1269003"/>
                      <a:pt x="37564" y="1244951"/>
                    </a:cubicBezTo>
                    <a:cubicBezTo>
                      <a:pt x="13512" y="1220899"/>
                      <a:pt x="0" y="1188278"/>
                      <a:pt x="0" y="1154263"/>
                    </a:cubicBezTo>
                    <a:lnTo>
                      <a:pt x="0" y="128252"/>
                    </a:lnTo>
                    <a:close/>
                  </a:path>
                </a:pathLst>
              </a:custGeom>
              <a:solidFill>
                <a:srgbClr val="00669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32814" tIns="132814" rIns="132814" bIns="132814" spcCol="1270" anchor="ctr"/>
              <a:lstStyle/>
              <a:p>
                <a:pPr algn="ctr" defTabSz="1111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AU" sz="2500" dirty="0"/>
                  <a:t>Academic Program</a:t>
                </a: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222625" y="2421334"/>
                <a:ext cx="2738438" cy="2368550"/>
              </a:xfrm>
              <a:custGeom>
                <a:avLst/>
                <a:gdLst>
                  <a:gd name="connsiteX0" fmla="*/ 0 w 2738822"/>
                  <a:gd name="connsiteY0" fmla="*/ 1184176 h 2368351"/>
                  <a:gd name="connsiteX1" fmla="*/ 473687 w 2738822"/>
                  <a:gd name="connsiteY1" fmla="*/ 288451 h 2368351"/>
                  <a:gd name="connsiteX2" fmla="*/ 1369413 w 2738822"/>
                  <a:gd name="connsiteY2" fmla="*/ 1 h 2368351"/>
                  <a:gd name="connsiteX3" fmla="*/ 2265138 w 2738822"/>
                  <a:gd name="connsiteY3" fmla="*/ 288453 h 2368351"/>
                  <a:gd name="connsiteX4" fmla="*/ 2738822 w 2738822"/>
                  <a:gd name="connsiteY4" fmla="*/ 1184179 h 2368351"/>
                  <a:gd name="connsiteX5" fmla="*/ 2265136 w 2738822"/>
                  <a:gd name="connsiteY5" fmla="*/ 2079904 h 2368351"/>
                  <a:gd name="connsiteX6" fmla="*/ 1369410 w 2738822"/>
                  <a:gd name="connsiteY6" fmla="*/ 2368355 h 2368351"/>
                  <a:gd name="connsiteX7" fmla="*/ 473685 w 2738822"/>
                  <a:gd name="connsiteY7" fmla="*/ 2079904 h 2368351"/>
                  <a:gd name="connsiteX8" fmla="*/ 0 w 2738822"/>
                  <a:gd name="connsiteY8" fmla="*/ 1184178 h 2368351"/>
                  <a:gd name="connsiteX9" fmla="*/ 0 w 2738822"/>
                  <a:gd name="connsiteY9" fmla="*/ 1184176 h 236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822" h="2368351">
                    <a:moveTo>
                      <a:pt x="0" y="1184176"/>
                    </a:moveTo>
                    <a:cubicBezTo>
                      <a:pt x="1" y="840288"/>
                      <a:pt x="172877" y="513386"/>
                      <a:pt x="473687" y="288451"/>
                    </a:cubicBezTo>
                    <a:cubicBezTo>
                      <a:pt x="722508" y="102392"/>
                      <a:pt x="1040465" y="1"/>
                      <a:pt x="1369413" y="1"/>
                    </a:cubicBezTo>
                    <a:cubicBezTo>
                      <a:pt x="1698361" y="1"/>
                      <a:pt x="2016318" y="102393"/>
                      <a:pt x="2265138" y="288453"/>
                    </a:cubicBezTo>
                    <a:cubicBezTo>
                      <a:pt x="2565948" y="513389"/>
                      <a:pt x="2738822" y="840292"/>
                      <a:pt x="2738822" y="1184179"/>
                    </a:cubicBezTo>
                    <a:cubicBezTo>
                      <a:pt x="2738822" y="1528067"/>
                      <a:pt x="2565946" y="1854969"/>
                      <a:pt x="2265136" y="2079904"/>
                    </a:cubicBezTo>
                    <a:cubicBezTo>
                      <a:pt x="2016316" y="2265963"/>
                      <a:pt x="1698359" y="2368354"/>
                      <a:pt x="1369410" y="2368354"/>
                    </a:cubicBezTo>
                    <a:cubicBezTo>
                      <a:pt x="1040462" y="2368354"/>
                      <a:pt x="722505" y="2265963"/>
                      <a:pt x="473685" y="2079904"/>
                    </a:cubicBezTo>
                    <a:cubicBezTo>
                      <a:pt x="172875" y="1854968"/>
                      <a:pt x="0" y="1528066"/>
                      <a:pt x="0" y="1184178"/>
                    </a:cubicBezTo>
                    <a:lnTo>
                      <a:pt x="0" y="1184176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" tIns="473671" rIns="710505" bIns="47367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AU" sz="2000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3421063" y="994171"/>
                <a:ext cx="2136775" cy="1282700"/>
              </a:xfrm>
              <a:custGeom>
                <a:avLst/>
                <a:gdLst>
                  <a:gd name="connsiteX0" fmla="*/ 0 w 2137526"/>
                  <a:gd name="connsiteY0" fmla="*/ 128252 h 1282515"/>
                  <a:gd name="connsiteX1" fmla="*/ 37564 w 2137526"/>
                  <a:gd name="connsiteY1" fmla="*/ 37564 h 1282515"/>
                  <a:gd name="connsiteX2" fmla="*/ 128252 w 2137526"/>
                  <a:gd name="connsiteY2" fmla="*/ 0 h 1282515"/>
                  <a:gd name="connsiteX3" fmla="*/ 2009274 w 2137526"/>
                  <a:gd name="connsiteY3" fmla="*/ 0 h 1282515"/>
                  <a:gd name="connsiteX4" fmla="*/ 2099962 w 2137526"/>
                  <a:gd name="connsiteY4" fmla="*/ 37564 h 1282515"/>
                  <a:gd name="connsiteX5" fmla="*/ 2137526 w 2137526"/>
                  <a:gd name="connsiteY5" fmla="*/ 128252 h 1282515"/>
                  <a:gd name="connsiteX6" fmla="*/ 2137526 w 2137526"/>
                  <a:gd name="connsiteY6" fmla="*/ 1154263 h 1282515"/>
                  <a:gd name="connsiteX7" fmla="*/ 2099962 w 2137526"/>
                  <a:gd name="connsiteY7" fmla="*/ 1244951 h 1282515"/>
                  <a:gd name="connsiteX8" fmla="*/ 2009274 w 2137526"/>
                  <a:gd name="connsiteY8" fmla="*/ 1282515 h 1282515"/>
                  <a:gd name="connsiteX9" fmla="*/ 128252 w 2137526"/>
                  <a:gd name="connsiteY9" fmla="*/ 1282515 h 1282515"/>
                  <a:gd name="connsiteX10" fmla="*/ 37564 w 2137526"/>
                  <a:gd name="connsiteY10" fmla="*/ 1244951 h 1282515"/>
                  <a:gd name="connsiteX11" fmla="*/ 0 w 2137526"/>
                  <a:gd name="connsiteY11" fmla="*/ 1154263 h 1282515"/>
                  <a:gd name="connsiteX12" fmla="*/ 0 w 2137526"/>
                  <a:gd name="connsiteY12" fmla="*/ 128252 h 12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37526" h="1282515">
                    <a:moveTo>
                      <a:pt x="0" y="128252"/>
                    </a:moveTo>
                    <a:cubicBezTo>
                      <a:pt x="0" y="94237"/>
                      <a:pt x="13512" y="61616"/>
                      <a:pt x="37564" y="37564"/>
                    </a:cubicBezTo>
                    <a:cubicBezTo>
                      <a:pt x="61616" y="13512"/>
                      <a:pt x="94237" y="0"/>
                      <a:pt x="128252" y="0"/>
                    </a:cubicBezTo>
                    <a:lnTo>
                      <a:pt x="2009274" y="0"/>
                    </a:lnTo>
                    <a:cubicBezTo>
                      <a:pt x="2043289" y="0"/>
                      <a:pt x="2075910" y="13512"/>
                      <a:pt x="2099962" y="37564"/>
                    </a:cubicBezTo>
                    <a:cubicBezTo>
                      <a:pt x="2124014" y="61616"/>
                      <a:pt x="2137526" y="94237"/>
                      <a:pt x="2137526" y="128252"/>
                    </a:cubicBezTo>
                    <a:lnTo>
                      <a:pt x="2137526" y="1154263"/>
                    </a:lnTo>
                    <a:cubicBezTo>
                      <a:pt x="2137526" y="1188278"/>
                      <a:pt x="2124014" y="1220899"/>
                      <a:pt x="2099962" y="1244951"/>
                    </a:cubicBezTo>
                    <a:cubicBezTo>
                      <a:pt x="2075910" y="1269003"/>
                      <a:pt x="2043289" y="1282515"/>
                      <a:pt x="2009274" y="1282515"/>
                    </a:cubicBezTo>
                    <a:lnTo>
                      <a:pt x="128252" y="1282515"/>
                    </a:lnTo>
                    <a:cubicBezTo>
                      <a:pt x="94237" y="1282515"/>
                      <a:pt x="61616" y="1269003"/>
                      <a:pt x="37564" y="1244951"/>
                    </a:cubicBezTo>
                    <a:cubicBezTo>
                      <a:pt x="13512" y="1220899"/>
                      <a:pt x="0" y="1188278"/>
                      <a:pt x="0" y="1154263"/>
                    </a:cubicBezTo>
                    <a:lnTo>
                      <a:pt x="0" y="128252"/>
                    </a:lnTo>
                    <a:close/>
                  </a:path>
                </a:pathLst>
              </a:custGeom>
              <a:solidFill>
                <a:srgbClr val="3399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32814" tIns="132814" rIns="132814" bIns="132814" spcCol="1270" anchor="ctr"/>
              <a:lstStyle/>
              <a:p>
                <a:pPr algn="ctr" defTabSz="1111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AU" sz="2500" dirty="0"/>
                  <a:t>Executive Teams</a:t>
                </a:r>
              </a:p>
            </p:txBody>
          </p:sp>
          <p:sp>
            <p:nvSpPr>
              <p:cNvPr id="29" name="Freeform 28"/>
              <p:cNvSpPr/>
              <p:nvPr/>
            </p:nvSpPr>
            <p:spPr>
              <a:xfrm rot="21600000">
                <a:off x="468313" y="692546"/>
                <a:ext cx="8110537" cy="346075"/>
              </a:xfrm>
              <a:custGeom>
                <a:avLst/>
                <a:gdLst>
                  <a:gd name="connsiteX0" fmla="*/ 0 w 346656"/>
                  <a:gd name="connsiteY0" fmla="*/ 57777 h 8111224"/>
                  <a:gd name="connsiteX1" fmla="*/ 16923 w 346656"/>
                  <a:gd name="connsiteY1" fmla="*/ 16922 h 8111224"/>
                  <a:gd name="connsiteX2" fmla="*/ 57778 w 346656"/>
                  <a:gd name="connsiteY2" fmla="*/ 0 h 8111224"/>
                  <a:gd name="connsiteX3" fmla="*/ 288879 w 346656"/>
                  <a:gd name="connsiteY3" fmla="*/ 0 h 8111224"/>
                  <a:gd name="connsiteX4" fmla="*/ 329734 w 346656"/>
                  <a:gd name="connsiteY4" fmla="*/ 16923 h 8111224"/>
                  <a:gd name="connsiteX5" fmla="*/ 346656 w 346656"/>
                  <a:gd name="connsiteY5" fmla="*/ 57778 h 8111224"/>
                  <a:gd name="connsiteX6" fmla="*/ 346656 w 346656"/>
                  <a:gd name="connsiteY6" fmla="*/ 8053447 h 8111224"/>
                  <a:gd name="connsiteX7" fmla="*/ 329733 w 346656"/>
                  <a:gd name="connsiteY7" fmla="*/ 8094302 h 8111224"/>
                  <a:gd name="connsiteX8" fmla="*/ 288878 w 346656"/>
                  <a:gd name="connsiteY8" fmla="*/ 8111224 h 8111224"/>
                  <a:gd name="connsiteX9" fmla="*/ 57777 w 346656"/>
                  <a:gd name="connsiteY9" fmla="*/ 8111224 h 8111224"/>
                  <a:gd name="connsiteX10" fmla="*/ 16922 w 346656"/>
                  <a:gd name="connsiteY10" fmla="*/ 8094301 h 8111224"/>
                  <a:gd name="connsiteX11" fmla="*/ 0 w 346656"/>
                  <a:gd name="connsiteY11" fmla="*/ 8053446 h 8111224"/>
                  <a:gd name="connsiteX12" fmla="*/ 0 w 346656"/>
                  <a:gd name="connsiteY12" fmla="*/ 57777 h 8111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6656" h="8111224">
                    <a:moveTo>
                      <a:pt x="2469" y="8111212"/>
                    </a:moveTo>
                    <a:cubicBezTo>
                      <a:pt x="1814" y="8111212"/>
                      <a:pt x="1186" y="7968786"/>
                      <a:pt x="723" y="7715241"/>
                    </a:cubicBezTo>
                    <a:cubicBezTo>
                      <a:pt x="260" y="7461719"/>
                      <a:pt x="0" y="7117856"/>
                      <a:pt x="0" y="6759299"/>
                    </a:cubicBezTo>
                    <a:lnTo>
                      <a:pt x="0" y="1351902"/>
                    </a:lnTo>
                    <a:cubicBezTo>
                      <a:pt x="0" y="993368"/>
                      <a:pt x="260" y="649505"/>
                      <a:pt x="723" y="395960"/>
                    </a:cubicBezTo>
                    <a:cubicBezTo>
                      <a:pt x="1186" y="142438"/>
                      <a:pt x="1814" y="12"/>
                      <a:pt x="2469" y="12"/>
                    </a:cubicBezTo>
                    <a:lnTo>
                      <a:pt x="344187" y="12"/>
                    </a:lnTo>
                    <a:cubicBezTo>
                      <a:pt x="344842" y="12"/>
                      <a:pt x="345470" y="142438"/>
                      <a:pt x="345933" y="395983"/>
                    </a:cubicBezTo>
                    <a:cubicBezTo>
                      <a:pt x="346396" y="649505"/>
                      <a:pt x="346656" y="993368"/>
                      <a:pt x="346656" y="1351925"/>
                    </a:cubicBezTo>
                    <a:lnTo>
                      <a:pt x="346656" y="6759322"/>
                    </a:lnTo>
                    <a:cubicBezTo>
                      <a:pt x="346656" y="7117856"/>
                      <a:pt x="346396" y="7461719"/>
                      <a:pt x="345933" y="7715264"/>
                    </a:cubicBezTo>
                    <a:cubicBezTo>
                      <a:pt x="345470" y="7968786"/>
                      <a:pt x="344842" y="8111212"/>
                      <a:pt x="344187" y="8111212"/>
                    </a:cubicBezTo>
                    <a:lnTo>
                      <a:pt x="2469" y="8111212"/>
                    </a:lnTo>
                    <a:close/>
                  </a:path>
                </a:pathLst>
              </a:custGeom>
              <a:no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622246" tIns="103996" rIns="1622244" bIns="2" spcCol="1270" anchor="ctr"/>
              <a:lstStyle/>
              <a:p>
                <a:pPr algn="ctr" defTabSz="8001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AU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39750" y="994171"/>
                <a:ext cx="2138363" cy="1282700"/>
              </a:xfrm>
              <a:custGeom>
                <a:avLst/>
                <a:gdLst>
                  <a:gd name="connsiteX0" fmla="*/ 0 w 2137526"/>
                  <a:gd name="connsiteY0" fmla="*/ 128252 h 1282515"/>
                  <a:gd name="connsiteX1" fmla="*/ 37564 w 2137526"/>
                  <a:gd name="connsiteY1" fmla="*/ 37564 h 1282515"/>
                  <a:gd name="connsiteX2" fmla="*/ 128252 w 2137526"/>
                  <a:gd name="connsiteY2" fmla="*/ 0 h 1282515"/>
                  <a:gd name="connsiteX3" fmla="*/ 2009274 w 2137526"/>
                  <a:gd name="connsiteY3" fmla="*/ 0 h 1282515"/>
                  <a:gd name="connsiteX4" fmla="*/ 2099962 w 2137526"/>
                  <a:gd name="connsiteY4" fmla="*/ 37564 h 1282515"/>
                  <a:gd name="connsiteX5" fmla="*/ 2137526 w 2137526"/>
                  <a:gd name="connsiteY5" fmla="*/ 128252 h 1282515"/>
                  <a:gd name="connsiteX6" fmla="*/ 2137526 w 2137526"/>
                  <a:gd name="connsiteY6" fmla="*/ 1154263 h 1282515"/>
                  <a:gd name="connsiteX7" fmla="*/ 2099962 w 2137526"/>
                  <a:gd name="connsiteY7" fmla="*/ 1244951 h 1282515"/>
                  <a:gd name="connsiteX8" fmla="*/ 2009274 w 2137526"/>
                  <a:gd name="connsiteY8" fmla="*/ 1282515 h 1282515"/>
                  <a:gd name="connsiteX9" fmla="*/ 128252 w 2137526"/>
                  <a:gd name="connsiteY9" fmla="*/ 1282515 h 1282515"/>
                  <a:gd name="connsiteX10" fmla="*/ 37564 w 2137526"/>
                  <a:gd name="connsiteY10" fmla="*/ 1244951 h 1282515"/>
                  <a:gd name="connsiteX11" fmla="*/ 0 w 2137526"/>
                  <a:gd name="connsiteY11" fmla="*/ 1154263 h 1282515"/>
                  <a:gd name="connsiteX12" fmla="*/ 0 w 2137526"/>
                  <a:gd name="connsiteY12" fmla="*/ 128252 h 12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37526" h="1282515">
                    <a:moveTo>
                      <a:pt x="0" y="128252"/>
                    </a:moveTo>
                    <a:cubicBezTo>
                      <a:pt x="0" y="94237"/>
                      <a:pt x="13512" y="61616"/>
                      <a:pt x="37564" y="37564"/>
                    </a:cubicBezTo>
                    <a:cubicBezTo>
                      <a:pt x="61616" y="13512"/>
                      <a:pt x="94237" y="0"/>
                      <a:pt x="128252" y="0"/>
                    </a:cubicBezTo>
                    <a:lnTo>
                      <a:pt x="2009274" y="0"/>
                    </a:lnTo>
                    <a:cubicBezTo>
                      <a:pt x="2043289" y="0"/>
                      <a:pt x="2075910" y="13512"/>
                      <a:pt x="2099962" y="37564"/>
                    </a:cubicBezTo>
                    <a:cubicBezTo>
                      <a:pt x="2124014" y="61616"/>
                      <a:pt x="2137526" y="94237"/>
                      <a:pt x="2137526" y="128252"/>
                    </a:cubicBezTo>
                    <a:lnTo>
                      <a:pt x="2137526" y="1154263"/>
                    </a:lnTo>
                    <a:cubicBezTo>
                      <a:pt x="2137526" y="1188278"/>
                      <a:pt x="2124014" y="1220899"/>
                      <a:pt x="2099962" y="1244951"/>
                    </a:cubicBezTo>
                    <a:cubicBezTo>
                      <a:pt x="2075910" y="1269003"/>
                      <a:pt x="2043289" y="1282515"/>
                      <a:pt x="2009274" y="1282515"/>
                    </a:cubicBezTo>
                    <a:lnTo>
                      <a:pt x="128252" y="1282515"/>
                    </a:lnTo>
                    <a:cubicBezTo>
                      <a:pt x="94237" y="1282515"/>
                      <a:pt x="61616" y="1269003"/>
                      <a:pt x="37564" y="1244951"/>
                    </a:cubicBezTo>
                    <a:cubicBezTo>
                      <a:pt x="13512" y="1220899"/>
                      <a:pt x="0" y="1188278"/>
                      <a:pt x="0" y="1154263"/>
                    </a:cubicBezTo>
                    <a:lnTo>
                      <a:pt x="0" y="128252"/>
                    </a:lnTo>
                    <a:close/>
                  </a:path>
                </a:pathLst>
              </a:custGeom>
              <a:solidFill>
                <a:srgbClr val="3399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32814" tIns="132814" rIns="132814" bIns="132814" spcCol="1270" anchor="ctr"/>
              <a:lstStyle/>
              <a:p>
                <a:pPr algn="ctr" defTabSz="1111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AU" sz="2500" dirty="0"/>
                  <a:t>Lead Clinicians</a:t>
                </a: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6323013" y="994171"/>
                <a:ext cx="2136775" cy="1282700"/>
              </a:xfrm>
              <a:custGeom>
                <a:avLst/>
                <a:gdLst>
                  <a:gd name="connsiteX0" fmla="*/ 0 w 2137526"/>
                  <a:gd name="connsiteY0" fmla="*/ 128252 h 1282515"/>
                  <a:gd name="connsiteX1" fmla="*/ 37564 w 2137526"/>
                  <a:gd name="connsiteY1" fmla="*/ 37564 h 1282515"/>
                  <a:gd name="connsiteX2" fmla="*/ 128252 w 2137526"/>
                  <a:gd name="connsiteY2" fmla="*/ 0 h 1282515"/>
                  <a:gd name="connsiteX3" fmla="*/ 2009274 w 2137526"/>
                  <a:gd name="connsiteY3" fmla="*/ 0 h 1282515"/>
                  <a:gd name="connsiteX4" fmla="*/ 2099962 w 2137526"/>
                  <a:gd name="connsiteY4" fmla="*/ 37564 h 1282515"/>
                  <a:gd name="connsiteX5" fmla="*/ 2137526 w 2137526"/>
                  <a:gd name="connsiteY5" fmla="*/ 128252 h 1282515"/>
                  <a:gd name="connsiteX6" fmla="*/ 2137526 w 2137526"/>
                  <a:gd name="connsiteY6" fmla="*/ 1154263 h 1282515"/>
                  <a:gd name="connsiteX7" fmla="*/ 2099962 w 2137526"/>
                  <a:gd name="connsiteY7" fmla="*/ 1244951 h 1282515"/>
                  <a:gd name="connsiteX8" fmla="*/ 2009274 w 2137526"/>
                  <a:gd name="connsiteY8" fmla="*/ 1282515 h 1282515"/>
                  <a:gd name="connsiteX9" fmla="*/ 128252 w 2137526"/>
                  <a:gd name="connsiteY9" fmla="*/ 1282515 h 1282515"/>
                  <a:gd name="connsiteX10" fmla="*/ 37564 w 2137526"/>
                  <a:gd name="connsiteY10" fmla="*/ 1244951 h 1282515"/>
                  <a:gd name="connsiteX11" fmla="*/ 0 w 2137526"/>
                  <a:gd name="connsiteY11" fmla="*/ 1154263 h 1282515"/>
                  <a:gd name="connsiteX12" fmla="*/ 0 w 2137526"/>
                  <a:gd name="connsiteY12" fmla="*/ 128252 h 12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37526" h="1282515">
                    <a:moveTo>
                      <a:pt x="0" y="128252"/>
                    </a:moveTo>
                    <a:cubicBezTo>
                      <a:pt x="0" y="94237"/>
                      <a:pt x="13512" y="61616"/>
                      <a:pt x="37564" y="37564"/>
                    </a:cubicBezTo>
                    <a:cubicBezTo>
                      <a:pt x="61616" y="13512"/>
                      <a:pt x="94237" y="0"/>
                      <a:pt x="128252" y="0"/>
                    </a:cubicBezTo>
                    <a:lnTo>
                      <a:pt x="2009274" y="0"/>
                    </a:lnTo>
                    <a:cubicBezTo>
                      <a:pt x="2043289" y="0"/>
                      <a:pt x="2075910" y="13512"/>
                      <a:pt x="2099962" y="37564"/>
                    </a:cubicBezTo>
                    <a:cubicBezTo>
                      <a:pt x="2124014" y="61616"/>
                      <a:pt x="2137526" y="94237"/>
                      <a:pt x="2137526" y="128252"/>
                    </a:cubicBezTo>
                    <a:lnTo>
                      <a:pt x="2137526" y="1154263"/>
                    </a:lnTo>
                    <a:cubicBezTo>
                      <a:pt x="2137526" y="1188278"/>
                      <a:pt x="2124014" y="1220899"/>
                      <a:pt x="2099962" y="1244951"/>
                    </a:cubicBezTo>
                    <a:cubicBezTo>
                      <a:pt x="2075910" y="1269003"/>
                      <a:pt x="2043289" y="1282515"/>
                      <a:pt x="2009274" y="1282515"/>
                    </a:cubicBezTo>
                    <a:lnTo>
                      <a:pt x="128252" y="1282515"/>
                    </a:lnTo>
                    <a:cubicBezTo>
                      <a:pt x="94237" y="1282515"/>
                      <a:pt x="61616" y="1269003"/>
                      <a:pt x="37564" y="1244951"/>
                    </a:cubicBezTo>
                    <a:cubicBezTo>
                      <a:pt x="13512" y="1220899"/>
                      <a:pt x="0" y="1188278"/>
                      <a:pt x="0" y="1154263"/>
                    </a:cubicBezTo>
                    <a:lnTo>
                      <a:pt x="0" y="128252"/>
                    </a:lnTo>
                    <a:close/>
                  </a:path>
                </a:pathLst>
              </a:custGeom>
              <a:solidFill>
                <a:srgbClr val="3399FF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32814" tIns="132814" rIns="132814" bIns="132814" spcCol="1270" anchor="ctr"/>
              <a:lstStyle/>
              <a:p>
                <a:pPr algn="ctr" defTabSz="1111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AU" sz="2500" dirty="0"/>
                  <a:t>Senior Nurses &amp; Allied Health</a:t>
                </a:r>
              </a:p>
            </p:txBody>
          </p:sp>
          <p:sp>
            <p:nvSpPr>
              <p:cNvPr id="33" name="Freeform 32"/>
              <p:cNvSpPr/>
              <p:nvPr/>
            </p:nvSpPr>
            <p:spPr>
              <a:xfrm rot="21682184">
                <a:off x="612775" y="6345634"/>
                <a:ext cx="7673975" cy="144462"/>
              </a:xfrm>
              <a:custGeom>
                <a:avLst/>
                <a:gdLst>
                  <a:gd name="connsiteX0" fmla="*/ 0 w 7674489"/>
                  <a:gd name="connsiteY0" fmla="*/ 24004 h 144019"/>
                  <a:gd name="connsiteX1" fmla="*/ 7031 w 7674489"/>
                  <a:gd name="connsiteY1" fmla="*/ 7031 h 144019"/>
                  <a:gd name="connsiteX2" fmla="*/ 24004 w 7674489"/>
                  <a:gd name="connsiteY2" fmla="*/ 0 h 144019"/>
                  <a:gd name="connsiteX3" fmla="*/ 7650485 w 7674489"/>
                  <a:gd name="connsiteY3" fmla="*/ 0 h 144019"/>
                  <a:gd name="connsiteX4" fmla="*/ 7667458 w 7674489"/>
                  <a:gd name="connsiteY4" fmla="*/ 7031 h 144019"/>
                  <a:gd name="connsiteX5" fmla="*/ 7674489 w 7674489"/>
                  <a:gd name="connsiteY5" fmla="*/ 24004 h 144019"/>
                  <a:gd name="connsiteX6" fmla="*/ 7674489 w 7674489"/>
                  <a:gd name="connsiteY6" fmla="*/ 120015 h 144019"/>
                  <a:gd name="connsiteX7" fmla="*/ 7667458 w 7674489"/>
                  <a:gd name="connsiteY7" fmla="*/ 136988 h 144019"/>
                  <a:gd name="connsiteX8" fmla="*/ 7650485 w 7674489"/>
                  <a:gd name="connsiteY8" fmla="*/ 144019 h 144019"/>
                  <a:gd name="connsiteX9" fmla="*/ 24004 w 7674489"/>
                  <a:gd name="connsiteY9" fmla="*/ 144019 h 144019"/>
                  <a:gd name="connsiteX10" fmla="*/ 7031 w 7674489"/>
                  <a:gd name="connsiteY10" fmla="*/ 136988 h 144019"/>
                  <a:gd name="connsiteX11" fmla="*/ 0 w 7674489"/>
                  <a:gd name="connsiteY11" fmla="*/ 120015 h 144019"/>
                  <a:gd name="connsiteX12" fmla="*/ 0 w 7674489"/>
                  <a:gd name="connsiteY12" fmla="*/ 24004 h 14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4489" h="144019">
                    <a:moveTo>
                      <a:pt x="7674489" y="120014"/>
                    </a:moveTo>
                    <a:cubicBezTo>
                      <a:pt x="7674489" y="126380"/>
                      <a:pt x="7671960" y="132486"/>
                      <a:pt x="7667458" y="136987"/>
                    </a:cubicBezTo>
                    <a:cubicBezTo>
                      <a:pt x="7662956" y="141489"/>
                      <a:pt x="7656851" y="144018"/>
                      <a:pt x="7650485" y="144018"/>
                    </a:cubicBezTo>
                    <a:lnTo>
                      <a:pt x="24004" y="144018"/>
                    </a:lnTo>
                    <a:cubicBezTo>
                      <a:pt x="17638" y="144018"/>
                      <a:pt x="11532" y="141489"/>
                      <a:pt x="7031" y="136987"/>
                    </a:cubicBezTo>
                    <a:cubicBezTo>
                      <a:pt x="2529" y="132485"/>
                      <a:pt x="0" y="126380"/>
                      <a:pt x="0" y="120014"/>
                    </a:cubicBezTo>
                    <a:lnTo>
                      <a:pt x="0" y="24005"/>
                    </a:lnTo>
                    <a:cubicBezTo>
                      <a:pt x="0" y="17639"/>
                      <a:pt x="2529" y="11533"/>
                      <a:pt x="7031" y="7032"/>
                    </a:cubicBezTo>
                    <a:cubicBezTo>
                      <a:pt x="11533" y="2530"/>
                      <a:pt x="17638" y="1"/>
                      <a:pt x="24004" y="1"/>
                    </a:cubicBezTo>
                    <a:lnTo>
                      <a:pt x="7650485" y="1"/>
                    </a:lnTo>
                    <a:cubicBezTo>
                      <a:pt x="7656851" y="1"/>
                      <a:pt x="7662957" y="2530"/>
                      <a:pt x="7667458" y="7032"/>
                    </a:cubicBezTo>
                    <a:cubicBezTo>
                      <a:pt x="7671960" y="11534"/>
                      <a:pt x="7674489" y="17639"/>
                      <a:pt x="7674489" y="24005"/>
                    </a:cubicBezTo>
                    <a:lnTo>
                      <a:pt x="7674489" y="120014"/>
                    </a:lnTo>
                    <a:close/>
                  </a:path>
                </a:pathLst>
              </a:custGeom>
              <a:noFill/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3206" tIns="28804" rIns="0" bIns="28804" spcCol="1270" anchor="ctr"/>
              <a:lstStyle/>
              <a:p>
                <a:pPr algn="ctr" defTabSz="2667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AU" sz="600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6372225" y="3083321"/>
                <a:ext cx="2136775" cy="1281113"/>
              </a:xfrm>
              <a:custGeom>
                <a:avLst/>
                <a:gdLst>
                  <a:gd name="connsiteX0" fmla="*/ 0 w 2137526"/>
                  <a:gd name="connsiteY0" fmla="*/ 128252 h 1282515"/>
                  <a:gd name="connsiteX1" fmla="*/ 37564 w 2137526"/>
                  <a:gd name="connsiteY1" fmla="*/ 37564 h 1282515"/>
                  <a:gd name="connsiteX2" fmla="*/ 128252 w 2137526"/>
                  <a:gd name="connsiteY2" fmla="*/ 0 h 1282515"/>
                  <a:gd name="connsiteX3" fmla="*/ 2009274 w 2137526"/>
                  <a:gd name="connsiteY3" fmla="*/ 0 h 1282515"/>
                  <a:gd name="connsiteX4" fmla="*/ 2099962 w 2137526"/>
                  <a:gd name="connsiteY4" fmla="*/ 37564 h 1282515"/>
                  <a:gd name="connsiteX5" fmla="*/ 2137526 w 2137526"/>
                  <a:gd name="connsiteY5" fmla="*/ 128252 h 1282515"/>
                  <a:gd name="connsiteX6" fmla="*/ 2137526 w 2137526"/>
                  <a:gd name="connsiteY6" fmla="*/ 1154263 h 1282515"/>
                  <a:gd name="connsiteX7" fmla="*/ 2099962 w 2137526"/>
                  <a:gd name="connsiteY7" fmla="*/ 1244951 h 1282515"/>
                  <a:gd name="connsiteX8" fmla="*/ 2009274 w 2137526"/>
                  <a:gd name="connsiteY8" fmla="*/ 1282515 h 1282515"/>
                  <a:gd name="connsiteX9" fmla="*/ 128252 w 2137526"/>
                  <a:gd name="connsiteY9" fmla="*/ 1282515 h 1282515"/>
                  <a:gd name="connsiteX10" fmla="*/ 37564 w 2137526"/>
                  <a:gd name="connsiteY10" fmla="*/ 1244951 h 1282515"/>
                  <a:gd name="connsiteX11" fmla="*/ 0 w 2137526"/>
                  <a:gd name="connsiteY11" fmla="*/ 1154263 h 1282515"/>
                  <a:gd name="connsiteX12" fmla="*/ 0 w 2137526"/>
                  <a:gd name="connsiteY12" fmla="*/ 128252 h 12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37526" h="1282515">
                    <a:moveTo>
                      <a:pt x="0" y="128252"/>
                    </a:moveTo>
                    <a:cubicBezTo>
                      <a:pt x="0" y="94237"/>
                      <a:pt x="13512" y="61616"/>
                      <a:pt x="37564" y="37564"/>
                    </a:cubicBezTo>
                    <a:cubicBezTo>
                      <a:pt x="61616" y="13512"/>
                      <a:pt x="94237" y="0"/>
                      <a:pt x="128252" y="0"/>
                    </a:cubicBezTo>
                    <a:lnTo>
                      <a:pt x="2009274" y="0"/>
                    </a:lnTo>
                    <a:cubicBezTo>
                      <a:pt x="2043289" y="0"/>
                      <a:pt x="2075910" y="13512"/>
                      <a:pt x="2099962" y="37564"/>
                    </a:cubicBezTo>
                    <a:cubicBezTo>
                      <a:pt x="2124014" y="61616"/>
                      <a:pt x="2137526" y="94237"/>
                      <a:pt x="2137526" y="128252"/>
                    </a:cubicBezTo>
                    <a:lnTo>
                      <a:pt x="2137526" y="1154263"/>
                    </a:lnTo>
                    <a:cubicBezTo>
                      <a:pt x="2137526" y="1188278"/>
                      <a:pt x="2124014" y="1220899"/>
                      <a:pt x="2099962" y="1244951"/>
                    </a:cubicBezTo>
                    <a:cubicBezTo>
                      <a:pt x="2075910" y="1269003"/>
                      <a:pt x="2043289" y="1282515"/>
                      <a:pt x="2009274" y="1282515"/>
                    </a:cubicBezTo>
                    <a:lnTo>
                      <a:pt x="128252" y="1282515"/>
                    </a:lnTo>
                    <a:cubicBezTo>
                      <a:pt x="94237" y="1282515"/>
                      <a:pt x="61616" y="1269003"/>
                      <a:pt x="37564" y="1244951"/>
                    </a:cubicBezTo>
                    <a:cubicBezTo>
                      <a:pt x="13512" y="1220899"/>
                      <a:pt x="0" y="1188278"/>
                      <a:pt x="0" y="1154263"/>
                    </a:cubicBezTo>
                    <a:lnTo>
                      <a:pt x="0" y="128252"/>
                    </a:lnTo>
                    <a:close/>
                  </a:path>
                </a:pathLst>
              </a:custGeom>
              <a:solidFill>
                <a:srgbClr val="006699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32814" tIns="132814" rIns="132814" bIns="132814" spcCol="1270" anchor="ctr"/>
              <a:lstStyle/>
              <a:p>
                <a:pPr algn="ctr" defTabSz="1111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AU" sz="2500" dirty="0"/>
                  <a:t>Graduate Trainees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203575" y="2492771"/>
              <a:ext cx="2808288" cy="22463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AU" sz="2800" b="1" i="1" dirty="0">
                  <a:solidFill>
                    <a:schemeClr val="bg2">
                      <a:lumMod val="75000"/>
                    </a:schemeClr>
                  </a:solidFill>
                </a:rPr>
                <a:t>Shaping Our Workforce,</a:t>
              </a:r>
            </a:p>
            <a:p>
              <a:pPr algn="ctr">
                <a:defRPr/>
              </a:pPr>
              <a:r>
                <a:rPr lang="en-AU" sz="2800" b="1" i="1" dirty="0">
                  <a:solidFill>
                    <a:schemeClr val="bg2">
                      <a:lumMod val="75000"/>
                    </a:schemeClr>
                  </a:solidFill>
                </a:rPr>
                <a:t>Supporting Our Managers &amp; Leaders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6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ML_PPT_B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692150"/>
            <a:ext cx="8002588" cy="1152525"/>
          </a:xfrm>
        </p:spPr>
        <p:txBody>
          <a:bodyPr lIns="0" tIns="0" rIns="0" bIns="0"/>
          <a:lstStyle/>
          <a:p>
            <a:pPr algn="l" eaLnBrk="1" hangingPunct="1"/>
            <a:r>
              <a:rPr lang="en-AU" sz="3600" b="1" dirty="0" smtClean="0">
                <a:solidFill>
                  <a:srgbClr val="000099"/>
                </a:solidFill>
                <a:latin typeface="Gill Sans MT" pitchFamily="34" charset="0"/>
              </a:rPr>
              <a:t>1. Foundation Program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700213"/>
            <a:ext cx="7172325" cy="38687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AU" sz="2800" b="1" dirty="0" smtClean="0">
                <a:solidFill>
                  <a:srgbClr val="006699"/>
                </a:solidFill>
                <a:latin typeface="Gill Sans MT" pitchFamily="34" charset="0"/>
              </a:rPr>
              <a:t>Foundation </a:t>
            </a:r>
            <a:r>
              <a:rPr lang="en-AU" sz="2800" b="1" dirty="0">
                <a:solidFill>
                  <a:srgbClr val="006699"/>
                </a:solidFill>
                <a:latin typeface="Gill Sans MT" pitchFamily="34" charset="0"/>
              </a:rPr>
              <a:t>C</a:t>
            </a:r>
            <a:r>
              <a:rPr lang="en-AU" sz="2800" b="1" dirty="0" smtClean="0">
                <a:solidFill>
                  <a:srgbClr val="006699"/>
                </a:solidFill>
                <a:latin typeface="Gill Sans MT" pitchFamily="34" charset="0"/>
              </a:rPr>
              <a:t>ourse</a:t>
            </a:r>
            <a:endParaRPr lang="en-AU" sz="2800" b="1" dirty="0" smtClean="0">
              <a:solidFill>
                <a:srgbClr val="006699"/>
              </a:solidFill>
              <a:latin typeface="Gill Sans MT" pitchFamily="34" charset="0"/>
            </a:endParaRPr>
          </a:p>
          <a:p>
            <a:pPr marL="609600" indent="-430213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AU" sz="20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DHHS strategic directions – priorities, reforms</a:t>
            </a:r>
            <a:endParaRPr lang="en-AU" sz="2000" i="1" dirty="0" smtClean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  <a:p>
            <a:pPr marL="609600" indent="-430213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AU" sz="20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Achieving results – operational, financial </a:t>
            </a:r>
            <a:endParaRPr lang="en-AU" sz="2000" i="1" dirty="0" smtClean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  <a:p>
            <a:pPr marL="609600" indent="-430213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AU" sz="20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Managing people – motivation and performance management</a:t>
            </a:r>
            <a:endParaRPr lang="en-AU" sz="2000" i="1" dirty="0" smtClean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  <a:p>
            <a:pPr marL="609600" indent="-430213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AU" sz="20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Quality and governance – client-focused services</a:t>
            </a:r>
          </a:p>
          <a:p>
            <a:pPr marL="609600" indent="-430213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AU" sz="20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Leadership – self-awareness and capability</a:t>
            </a:r>
            <a:endParaRPr lang="en-AU" sz="2800" b="1" dirty="0" smtClean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AU" sz="2800" b="1" dirty="0">
                <a:solidFill>
                  <a:srgbClr val="006699"/>
                </a:solidFill>
                <a:latin typeface="Gill Sans MT" pitchFamily="34" charset="0"/>
              </a:rPr>
              <a:t>W</a:t>
            </a:r>
            <a:r>
              <a:rPr lang="en-AU" sz="2800" b="1" dirty="0" smtClean="0">
                <a:solidFill>
                  <a:srgbClr val="006699"/>
                </a:solidFill>
                <a:latin typeface="Gill Sans MT" pitchFamily="34" charset="0"/>
              </a:rPr>
              <a:t>orkplace </a:t>
            </a:r>
            <a:r>
              <a:rPr lang="en-AU" sz="2800" b="1" dirty="0">
                <a:solidFill>
                  <a:srgbClr val="006699"/>
                </a:solidFill>
                <a:latin typeface="Gill Sans MT" pitchFamily="34" charset="0"/>
              </a:rPr>
              <a:t>A</a:t>
            </a:r>
            <a:r>
              <a:rPr lang="en-AU" sz="2800" b="1" dirty="0" smtClean="0">
                <a:solidFill>
                  <a:srgbClr val="006699"/>
                </a:solidFill>
                <a:latin typeface="Gill Sans MT" pitchFamily="34" charset="0"/>
              </a:rPr>
              <a:t>ctivities</a:t>
            </a:r>
            <a:endParaRPr lang="en-AU" sz="2800" b="1" dirty="0" smtClean="0">
              <a:solidFill>
                <a:srgbClr val="006699"/>
              </a:solidFill>
              <a:latin typeface="Gill Sans MT" pitchFamily="34" charset="0"/>
            </a:endParaRPr>
          </a:p>
          <a:p>
            <a:pPr lvl="1" eaLnBrk="1" hangingPunct="1">
              <a:defRPr/>
            </a:pPr>
            <a:r>
              <a:rPr lang="en-AU" sz="20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Workplace project</a:t>
            </a:r>
            <a:endParaRPr lang="en-AU" sz="2000" i="1" dirty="0" smtClean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  <a:p>
            <a:pPr lvl="1" eaLnBrk="1" hangingPunct="1">
              <a:defRPr/>
            </a:pPr>
            <a:r>
              <a:rPr lang="en-AU" sz="20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Shadowing – peer and senior staff</a:t>
            </a:r>
            <a:endParaRPr lang="en-AU" sz="2000" i="1" dirty="0" smtClean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  <a:p>
            <a:pPr lvl="1" eaLnBrk="1" hangingPunct="1">
              <a:defRPr/>
            </a:pPr>
            <a:r>
              <a:rPr lang="en-AU" sz="20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Coaching</a:t>
            </a:r>
          </a:p>
          <a:p>
            <a:pPr lvl="1" eaLnBrk="1" hangingPunct="1">
              <a:defRPr/>
            </a:pPr>
            <a:r>
              <a:rPr lang="en-AU" sz="20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Action learning group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6084168" y="4365104"/>
            <a:ext cx="2520280" cy="1938992"/>
          </a:xfrm>
          <a:prstGeom prst="rect">
            <a:avLst/>
          </a:prstGeom>
          <a:noFill/>
          <a:ln w="38100" cmpd="tri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Foundation course offered At 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No Cost 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to participant’s Business Unit</a:t>
            </a:r>
          </a:p>
        </p:txBody>
      </p:sp>
    </p:spTree>
    <p:extLst>
      <p:ext uri="{BB962C8B-B14F-4D97-AF65-F5344CB8AC3E}">
        <p14:creationId xmlns:p14="http://schemas.microsoft.com/office/powerpoint/2010/main" val="18589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ML_PPT_B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692150"/>
            <a:ext cx="8002588" cy="1152525"/>
          </a:xfrm>
        </p:spPr>
        <p:txBody>
          <a:bodyPr lIns="0" tIns="0" rIns="0" bIns="0"/>
          <a:lstStyle/>
          <a:p>
            <a:pPr algn="l" eaLnBrk="1" hangingPunct="1"/>
            <a:r>
              <a:rPr lang="en-AU" sz="3600" b="1" dirty="0" smtClean="0">
                <a:solidFill>
                  <a:srgbClr val="000099"/>
                </a:solidFill>
                <a:latin typeface="Gill Sans MT" pitchFamily="34" charset="0"/>
              </a:rPr>
              <a:t>2. Academic Program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288337" cy="38893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AU" sz="2400" b="1" dirty="0" smtClean="0">
                <a:solidFill>
                  <a:srgbClr val="006699"/>
                </a:solidFill>
                <a:latin typeface="Gill Sans MT" pitchFamily="34" charset="0"/>
              </a:rPr>
              <a:t>Management &amp; Leadership (Health &amp; Human Services)</a:t>
            </a:r>
          </a:p>
          <a:p>
            <a:pPr eaLnBrk="1" hangingPunct="1">
              <a:buFontTx/>
              <a:buNone/>
              <a:defRPr/>
            </a:pPr>
            <a:r>
              <a:rPr lang="en-AU" sz="2000" b="1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Graduate Certificate units:</a:t>
            </a:r>
            <a:endParaRPr lang="en-AU" sz="2000" b="1" i="1" dirty="0" smtClean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  <a:p>
            <a:pPr marL="268288" indent="-268288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AU" sz="18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Risk Management and Governance</a:t>
            </a:r>
          </a:p>
          <a:p>
            <a:pPr marL="268288" indent="-268288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AU" sz="18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Supervision and Leadership: Theory, Process and Practice</a:t>
            </a:r>
          </a:p>
          <a:p>
            <a:pPr marL="268288" indent="-268288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AU" sz="18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Two of the following: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AU" sz="18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Foundations in Health and Human Services Management </a:t>
            </a:r>
            <a:r>
              <a:rPr lang="en-AU" sz="1200" b="1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(DHHS Foundation Program)</a:t>
            </a:r>
            <a:endParaRPr lang="en-AU" sz="2000" dirty="0" smtClean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  <a:p>
            <a:pPr marL="625475" lvl="1" indent="-268288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AU" sz="18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Legal and Ethical Issues in Health Services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AU" sz="18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Organisational Behaviour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AU" sz="18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Health Policy 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ts val="600"/>
              </a:spcBef>
              <a:defRPr/>
            </a:pPr>
            <a:r>
              <a:rPr lang="en-AU" sz="18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Project Management for Health Professionals</a:t>
            </a:r>
          </a:p>
          <a:p>
            <a:pPr marL="0" lvl="1" indent="0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en-AU" sz="2000" b="1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May lead on to:</a:t>
            </a:r>
          </a:p>
          <a:p>
            <a:pPr marL="268288" lvl="1" indent="-268288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AU" sz="18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Graduate Diploma</a:t>
            </a:r>
          </a:p>
          <a:p>
            <a:pPr marL="268288" lvl="1" indent="-268288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AU" sz="18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Masters</a:t>
            </a:r>
          </a:p>
          <a:p>
            <a:pPr marL="268288" lvl="1" indent="-268288" eaLnBrk="1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AU" sz="18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Doctorate</a:t>
            </a:r>
          </a:p>
          <a:p>
            <a:pPr marL="625475" lvl="1" indent="-268288" eaLnBrk="1" hangingPunct="1">
              <a:lnSpc>
                <a:spcPct val="90000"/>
              </a:lnSpc>
              <a:spcBef>
                <a:spcPts val="600"/>
              </a:spcBef>
              <a:defRPr/>
            </a:pPr>
            <a:endParaRPr lang="en-AU" sz="1800" dirty="0" smtClean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0152" y="4365104"/>
            <a:ext cx="2664296" cy="1200329"/>
          </a:xfrm>
          <a:prstGeom prst="rect">
            <a:avLst/>
          </a:prstGeom>
          <a:noFill/>
          <a:ln w="38100" cmpd="tri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Some units 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offered 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/>
            </a:r>
            <a:b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</a:b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hecs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</a:rPr>
              <a:t>free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DML_PPT_Bo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692150"/>
            <a:ext cx="8002588" cy="1152525"/>
          </a:xfrm>
        </p:spPr>
        <p:txBody>
          <a:bodyPr lIns="0" tIns="0" rIns="0" bIns="0"/>
          <a:lstStyle/>
          <a:p>
            <a:pPr algn="l" eaLnBrk="1" hangingPunct="1"/>
            <a:r>
              <a:rPr lang="en-AU" sz="3600" b="1" dirty="0" smtClean="0">
                <a:solidFill>
                  <a:srgbClr val="000099"/>
                </a:solidFill>
                <a:latin typeface="Gill Sans MT" pitchFamily="34" charset="0"/>
              </a:rPr>
              <a:t>3. Trainee Program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700213"/>
            <a:ext cx="7964487" cy="38893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AU" sz="2800" b="1" dirty="0" smtClean="0">
                <a:solidFill>
                  <a:srgbClr val="006699"/>
                </a:solidFill>
                <a:latin typeface="Gill Sans MT" pitchFamily="34" charset="0"/>
              </a:rPr>
              <a:t>Structure</a:t>
            </a:r>
          </a:p>
          <a:p>
            <a:pPr marL="630238" indent="-450850" eaLnBrk="1" hangingPunct="1">
              <a:defRPr/>
            </a:pPr>
            <a:r>
              <a:rPr lang="en-AU" sz="20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Two years (4 x 6 month placements)</a:t>
            </a:r>
          </a:p>
          <a:p>
            <a:pPr eaLnBrk="1" hangingPunct="1">
              <a:buFontTx/>
              <a:buNone/>
              <a:defRPr/>
            </a:pPr>
            <a:r>
              <a:rPr lang="en-AU" sz="2800" b="1" dirty="0" smtClean="0">
                <a:solidFill>
                  <a:srgbClr val="006699"/>
                </a:solidFill>
                <a:latin typeface="Gill Sans MT" pitchFamily="34" charset="0"/>
              </a:rPr>
              <a:t>Graduate Health Management Trainees</a:t>
            </a:r>
          </a:p>
          <a:p>
            <a:pPr marL="609600" indent="-430213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AU" sz="20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University of Tasmania</a:t>
            </a:r>
            <a:endParaRPr lang="en-AU" sz="2000" i="1" dirty="0" smtClean="0">
              <a:solidFill>
                <a:schemeClr val="accent6">
                  <a:lumMod val="50000"/>
                </a:schemeClr>
              </a:solidFill>
              <a:latin typeface="Gill Sans MT" pitchFamily="34" charset="0"/>
            </a:endParaRPr>
          </a:p>
          <a:p>
            <a:pPr marL="609600" indent="-430213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AU" sz="20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Australasian College of Health Services Management</a:t>
            </a:r>
          </a:p>
          <a:p>
            <a:pPr marL="609600" indent="-430213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AU" sz="20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Funded by placements/business units (Band 4 salary + PD allowance)</a:t>
            </a: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AU" sz="2800" b="1" dirty="0" smtClean="0">
                <a:solidFill>
                  <a:srgbClr val="006699"/>
                </a:solidFill>
                <a:latin typeface="Gill Sans MT" pitchFamily="34" charset="0"/>
              </a:rPr>
              <a:t>Human Resources Graduate Trainees</a:t>
            </a:r>
          </a:p>
          <a:p>
            <a:pPr marL="630238" indent="-450850" eaLnBrk="1" hangingPunct="1">
              <a:defRPr/>
            </a:pPr>
            <a:r>
              <a:rPr lang="en-AU" sz="20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Charles Stuart University</a:t>
            </a:r>
          </a:p>
          <a:p>
            <a:pPr marL="630238" indent="-450850" eaLnBrk="1" hangingPunct="1">
              <a:defRPr/>
            </a:pPr>
            <a:r>
              <a:rPr lang="en-AU" sz="2000" dirty="0" smtClean="0">
                <a:solidFill>
                  <a:schemeClr val="accent6">
                    <a:lumMod val="50000"/>
                  </a:schemeClr>
                </a:solidFill>
                <a:latin typeface="Gill Sans MT" pitchFamily="34" charset="0"/>
              </a:rPr>
              <a:t>Funded through HR &amp; Workplace Safety</a:t>
            </a:r>
          </a:p>
        </p:txBody>
      </p:sp>
    </p:spTree>
    <p:extLst>
      <p:ext uri="{BB962C8B-B14F-4D97-AF65-F5344CB8AC3E}">
        <p14:creationId xmlns:p14="http://schemas.microsoft.com/office/powerpoint/2010/main" val="40632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835</Words>
  <Application>Microsoft Office PowerPoint</Application>
  <PresentationFormat>On-screen Show (4:3)</PresentationFormat>
  <Paragraphs>160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Building Resilience in a  Professional Services Community The Role of Leadership Development</vt:lpstr>
      <vt:lpstr>Workshop Aim: You Answer the 8 Questions</vt:lpstr>
      <vt:lpstr>Challenges faced by DHHS Tasmania:</vt:lpstr>
      <vt:lpstr>Reflective Pairs:</vt:lpstr>
      <vt:lpstr>Leadership Program Development Process:</vt:lpstr>
      <vt:lpstr>PowerPoint Presentation</vt:lpstr>
      <vt:lpstr>1. Foundation Program</vt:lpstr>
      <vt:lpstr>2. Academic Program</vt:lpstr>
      <vt:lpstr>3. Trainee Program</vt:lpstr>
      <vt:lpstr>4. Responding to Specific Need</vt:lpstr>
      <vt:lpstr>Scan and Plan:</vt:lpstr>
      <vt:lpstr>Evaluation Research - Questionnaires</vt:lpstr>
      <vt:lpstr>Evaluation Research - Interviews</vt:lpstr>
      <vt:lpstr>Downsizing and Structural Change</vt:lpstr>
      <vt:lpstr>Triads:</vt:lpstr>
      <vt:lpstr>Building Resilience in a  Professional Services Community The Role of Leadership Development</vt:lpstr>
    </vt:vector>
  </TitlesOfParts>
  <Company>DHHS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amcgown</dc:creator>
  <cp:lastModifiedBy>Elizabeth</cp:lastModifiedBy>
  <cp:revision>395</cp:revision>
  <dcterms:created xsi:type="dcterms:W3CDTF">2010-03-15T05:07:02Z</dcterms:created>
  <dcterms:modified xsi:type="dcterms:W3CDTF">2012-08-13T00:11:42Z</dcterms:modified>
</cp:coreProperties>
</file>