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59" r:id="rId4"/>
    <p:sldId id="291" r:id="rId5"/>
    <p:sldId id="261" r:id="rId6"/>
    <p:sldId id="262" r:id="rId7"/>
    <p:sldId id="263" r:id="rId8"/>
    <p:sldId id="264" r:id="rId9"/>
    <p:sldId id="265" r:id="rId10"/>
    <p:sldId id="266" r:id="rId11"/>
    <p:sldId id="267" r:id="rId12"/>
    <p:sldId id="268" r:id="rId13"/>
    <p:sldId id="269" r:id="rId14"/>
    <p:sldId id="270" r:id="rId15"/>
    <p:sldId id="277" r:id="rId16"/>
    <p:sldId id="272" r:id="rId17"/>
    <p:sldId id="271" r:id="rId18"/>
    <p:sldId id="273" r:id="rId19"/>
    <p:sldId id="274" r:id="rId20"/>
    <p:sldId id="279" r:id="rId21"/>
    <p:sldId id="278" r:id="rId22"/>
    <p:sldId id="292" r:id="rId23"/>
    <p:sldId id="293" r:id="rId24"/>
    <p:sldId id="282" r:id="rId25"/>
    <p:sldId id="283" r:id="rId26"/>
    <p:sldId id="284" r:id="rId27"/>
    <p:sldId id="285" r:id="rId28"/>
    <p:sldId id="286" r:id="rId29"/>
    <p:sldId id="287" r:id="rId30"/>
    <p:sldId id="288" r:id="rId31"/>
    <p:sldId id="289" r:id="rId32"/>
    <p:sldId id="290"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1BD189-A843-448C-AC7E-72C80250BBCC}" type="datetimeFigureOut">
              <a:rPr lang="en-AU" smtClean="0"/>
              <a:t>28/09/2012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5B0CE-E143-4717-8E9A-B2A2679C2448}"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3206541-8D2F-4C97-AAC7-4CDD2BDCE4A9}" type="datetime1">
              <a:rPr lang="en-AU" smtClean="0"/>
              <a:t>28/09/2012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17A0493-5917-4D1B-8925-5700C2D04D49}" type="datetime1">
              <a:rPr lang="en-AU" smtClean="0"/>
              <a:t>28/09/2012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A6AF376-8AA9-413E-94B2-5FC10D6A942C}" type="datetime1">
              <a:rPr lang="en-AU" smtClean="0"/>
              <a:t>28/09/2012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CE1AEF1-C819-4DA7-9F98-F73E2072864C}" type="datetime1">
              <a:rPr lang="en-AU" smtClean="0"/>
              <a:t>28/09/2012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2B610-8336-458F-93E4-C5695A5D9216}" type="datetime1">
              <a:rPr lang="en-AU" smtClean="0"/>
              <a:t>28/09/2012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9F6483B-2690-4D0D-B858-17DC41209A8F}" type="datetime1">
              <a:rPr lang="en-AU" smtClean="0"/>
              <a:t>28/09/2012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5A580F-58A6-4915-8F7D-16491BA2B051}" type="datetime1">
              <a:rPr lang="en-AU" smtClean="0"/>
              <a:t>28/09/2012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C72297A-88A6-44E5-A7DB-C1E2EC17FA5F}" type="datetime1">
              <a:rPr lang="en-AU" smtClean="0"/>
              <a:t>28/09/2012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76405-FB32-4751-86B5-AD048EE24C53}" type="datetime1">
              <a:rPr lang="en-AU" smtClean="0"/>
              <a:t>28/09/2012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0B87-D0D3-43B5-B94D-940A25076E8D}" type="datetime1">
              <a:rPr lang="en-AU" smtClean="0"/>
              <a:t>28/09/2012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B1B13-F3D4-4D38-A287-FBE0CEE0F221}" type="datetime1">
              <a:rPr lang="en-AU" smtClean="0"/>
              <a:t>28/09/2012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3B7882-084D-468F-B67A-F29E80784554}"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CC09F-6D92-4F9E-A632-3964363B3A64}" type="datetime1">
              <a:rPr lang="en-AU" smtClean="0"/>
              <a:t>28/09/2012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B7882-084D-468F-B67A-F29E80784554}"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dymock@griffith.edu.au"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008111"/>
          </a:xfrm>
        </p:spPr>
        <p:txBody>
          <a:bodyPr>
            <a:normAutofit fontScale="90000"/>
          </a:bodyPr>
          <a:lstStyle/>
          <a:p>
            <a:r>
              <a:rPr lang="en-AU" b="1" dirty="0" smtClean="0"/>
              <a:t/>
            </a:r>
            <a:br>
              <a:rPr lang="en-AU" b="1" dirty="0" smtClean="0"/>
            </a:br>
            <a:r>
              <a:rPr lang="en-AU" b="1" dirty="0"/>
              <a:t/>
            </a:r>
            <a:br>
              <a:rPr lang="en-AU" b="1" dirty="0"/>
            </a:br>
            <a:r>
              <a:rPr lang="en-AU" b="1" dirty="0" smtClean="0"/>
              <a:t>ALA </a:t>
            </a:r>
            <a:r>
              <a:rPr lang="en-AU" b="1" dirty="0"/>
              <a:t>Conference </a:t>
            </a:r>
            <a:r>
              <a:rPr lang="en-AU" b="1" dirty="0" smtClean="0"/>
              <a:t>2012</a:t>
            </a:r>
            <a:br>
              <a:rPr lang="en-AU" b="1" dirty="0" smtClean="0"/>
            </a:br>
            <a:r>
              <a:rPr lang="en-AU" dirty="0"/>
              <a:t/>
            </a:r>
            <a:br>
              <a:rPr lang="en-AU" dirty="0"/>
            </a:br>
            <a:r>
              <a:rPr lang="en-AU" b="1" dirty="0"/>
              <a:t> </a:t>
            </a:r>
            <a:r>
              <a:rPr lang="en-AU" dirty="0"/>
              <a:t/>
            </a:r>
            <a:br>
              <a:rPr lang="en-AU" dirty="0"/>
            </a:br>
            <a:endParaRPr lang="en-AU" dirty="0"/>
          </a:p>
        </p:txBody>
      </p:sp>
      <p:sp>
        <p:nvSpPr>
          <p:cNvPr id="3" name="Subtitle 2"/>
          <p:cNvSpPr>
            <a:spLocks noGrp="1"/>
          </p:cNvSpPr>
          <p:nvPr>
            <p:ph type="subTitle" idx="1"/>
          </p:nvPr>
        </p:nvSpPr>
        <p:spPr>
          <a:xfrm>
            <a:off x="1371600" y="2060848"/>
            <a:ext cx="6400800" cy="4248472"/>
          </a:xfrm>
        </p:spPr>
        <p:txBody>
          <a:bodyPr/>
          <a:lstStyle/>
          <a:p>
            <a:endParaRPr lang="en-AU" b="1" dirty="0" smtClean="0">
              <a:solidFill>
                <a:schemeClr val="tx1"/>
              </a:solidFill>
            </a:endParaRPr>
          </a:p>
          <a:p>
            <a:r>
              <a:rPr lang="en-AU" b="1" dirty="0" smtClean="0">
                <a:solidFill>
                  <a:schemeClr val="tx1"/>
                </a:solidFill>
              </a:rPr>
              <a:t>Developing resilient workers: Learning across working life</a:t>
            </a:r>
          </a:p>
          <a:p>
            <a:r>
              <a:rPr lang="en-AU" sz="2800" b="1" dirty="0" smtClean="0">
                <a:solidFill>
                  <a:schemeClr val="accent1"/>
                </a:solidFill>
              </a:rPr>
              <a:t>Ray Smith</a:t>
            </a:r>
          </a:p>
          <a:p>
            <a:r>
              <a:rPr lang="en-AU" sz="2800" b="1" dirty="0" smtClean="0">
                <a:solidFill>
                  <a:schemeClr val="accent1"/>
                </a:solidFill>
              </a:rPr>
              <a:t>Darryl Dymock</a:t>
            </a:r>
          </a:p>
          <a:p>
            <a:r>
              <a:rPr lang="en-AU" sz="2800" b="1" dirty="0" smtClean="0">
                <a:solidFill>
                  <a:schemeClr val="accent1"/>
                </a:solidFill>
              </a:rPr>
              <a:t>Stephen </a:t>
            </a:r>
            <a:r>
              <a:rPr lang="en-AU" sz="2800" b="1" dirty="0" err="1" smtClean="0">
                <a:solidFill>
                  <a:schemeClr val="accent1"/>
                </a:solidFill>
              </a:rPr>
              <a:t>Billett</a:t>
            </a:r>
            <a:endParaRPr lang="en-AU" sz="2800" b="1" dirty="0" smtClean="0">
              <a:solidFill>
                <a:schemeClr val="accent1"/>
              </a:solidFill>
            </a:endParaRPr>
          </a:p>
          <a:p>
            <a:endParaRPr lang="en-AU" sz="2800" b="1" dirty="0">
              <a:solidFill>
                <a:schemeClr val="tx1"/>
              </a:solidFill>
            </a:endParaRPr>
          </a:p>
        </p:txBody>
      </p:sp>
      <p:pic>
        <p:nvPicPr>
          <p:cNvPr id="5" name="Picture 4" descr="logo_1_sm"/>
          <p:cNvPicPr/>
          <p:nvPr/>
        </p:nvPicPr>
        <p:blipFill>
          <a:blip r:embed="rId2" cstate="print"/>
          <a:srcRect/>
          <a:stretch>
            <a:fillRect/>
          </a:stretch>
        </p:blipFill>
        <p:spPr bwMode="auto">
          <a:xfrm>
            <a:off x="3779912" y="5445224"/>
            <a:ext cx="1584176" cy="648072"/>
          </a:xfrm>
          <a:prstGeom prst="rect">
            <a:avLst/>
          </a:prstGeom>
          <a:noFill/>
          <a:ln w="9525">
            <a:noFill/>
            <a:miter lim="800000"/>
            <a:headEnd/>
            <a:tailEnd/>
          </a:ln>
        </p:spPr>
      </p:pic>
      <p:pic>
        <p:nvPicPr>
          <p:cNvPr id="7" name="Picture 6" descr="workers.jpg"/>
          <p:cNvPicPr/>
          <p:nvPr/>
        </p:nvPicPr>
        <p:blipFill>
          <a:blip r:embed="rId3" cstate="print"/>
          <a:stretch>
            <a:fillRect/>
          </a:stretch>
        </p:blipFill>
        <p:spPr>
          <a:xfrm>
            <a:off x="3059832" y="1052736"/>
            <a:ext cx="3240360" cy="1584176"/>
          </a:xfrm>
          <a:prstGeom prst="rect">
            <a:avLst/>
          </a:prstGeom>
        </p:spPr>
      </p:pic>
      <p:sp>
        <p:nvSpPr>
          <p:cNvPr id="6" name="Slide Number Placeholder 5"/>
          <p:cNvSpPr>
            <a:spLocks noGrp="1"/>
          </p:cNvSpPr>
          <p:nvPr>
            <p:ph type="sldNum" sz="quarter" idx="12"/>
          </p:nvPr>
        </p:nvSpPr>
        <p:spPr/>
        <p:txBody>
          <a:bodyPr/>
          <a:lstStyle/>
          <a:p>
            <a:fld id="{BF3B7882-084D-468F-B67A-F29E80784554}" type="slidenum">
              <a:rPr lang="en-AU" smtClean="0"/>
              <a:pPr/>
              <a:t>1</a:t>
            </a:fld>
            <a:endParaRPr lang="en-A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a:t>
            </a:r>
            <a:endParaRPr lang="en-AU" dirty="0"/>
          </a:p>
        </p:txBody>
      </p:sp>
      <p:sp>
        <p:nvSpPr>
          <p:cNvPr id="3" name="Content Placeholder 2"/>
          <p:cNvSpPr>
            <a:spLocks noGrp="1"/>
          </p:cNvSpPr>
          <p:nvPr>
            <p:ph idx="1"/>
          </p:nvPr>
        </p:nvSpPr>
        <p:spPr/>
        <p:txBody>
          <a:bodyPr>
            <a:normAutofit/>
          </a:bodyPr>
          <a:lstStyle/>
          <a:p>
            <a:pPr>
              <a:buNone/>
            </a:pPr>
            <a:r>
              <a:rPr lang="en-AU" dirty="0" smtClean="0"/>
              <a:t>“</a:t>
            </a:r>
            <a:r>
              <a:rPr lang="en-AU" i="1" dirty="0" smtClean="0"/>
              <a:t>For this particular job, everything changes every day so … unless you're doing it on the job, there's no way of learning this position. … 				</a:t>
            </a:r>
            <a:r>
              <a:rPr lang="en-AU" dirty="0" smtClean="0"/>
              <a:t>- </a:t>
            </a:r>
            <a:r>
              <a:rPr lang="en-AU" sz="2400" dirty="0" smtClean="0"/>
              <a:t>Brianna, aged care worker</a:t>
            </a:r>
          </a:p>
          <a:p>
            <a:pPr>
              <a:buNone/>
            </a:pPr>
            <a:endParaRPr lang="en-AU" sz="2400" dirty="0" smtClean="0"/>
          </a:p>
          <a:p>
            <a:pPr>
              <a:buNone/>
            </a:pPr>
            <a:endParaRPr lang="en-AU" sz="2400" dirty="0" smtClean="0"/>
          </a:p>
          <a:p>
            <a:pPr>
              <a:buNone/>
            </a:pPr>
            <a:r>
              <a:rPr lang="en-AU" sz="2400" dirty="0" smtClean="0"/>
              <a:t>However…</a:t>
            </a:r>
            <a:endParaRPr lang="en-AU" sz="2400"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10</a:t>
            </a:fld>
            <a:endParaRPr lang="en-AU"/>
          </a:p>
        </p:txBody>
      </p:sp>
      <p:pic>
        <p:nvPicPr>
          <p:cNvPr id="5" name="Picture 4" descr="aged-care-image.jpg"/>
          <p:cNvPicPr>
            <a:picLocks noChangeAspect="1"/>
          </p:cNvPicPr>
          <p:nvPr/>
        </p:nvPicPr>
        <p:blipFill>
          <a:blip r:embed="rId2" cstate="print"/>
          <a:stretch>
            <a:fillRect/>
          </a:stretch>
        </p:blipFill>
        <p:spPr>
          <a:xfrm>
            <a:off x="29054720" y="9981728"/>
            <a:ext cx="3660778" cy="3260817"/>
          </a:xfrm>
          <a:prstGeom prst="rect">
            <a:avLst/>
          </a:prstGeom>
        </p:spPr>
      </p:pic>
      <p:pic>
        <p:nvPicPr>
          <p:cNvPr id="6" name="Picture 5" descr="aged-care-image.jpg"/>
          <p:cNvPicPr>
            <a:picLocks noChangeAspect="1"/>
          </p:cNvPicPr>
          <p:nvPr/>
        </p:nvPicPr>
        <p:blipFill>
          <a:blip r:embed="rId2" cstate="print"/>
          <a:stretch>
            <a:fillRect/>
          </a:stretch>
        </p:blipFill>
        <p:spPr>
          <a:xfrm>
            <a:off x="25094280" y="11709920"/>
            <a:ext cx="8318500" cy="7409656"/>
          </a:xfrm>
          <a:prstGeom prst="rect">
            <a:avLst/>
          </a:prstGeom>
        </p:spPr>
      </p:pic>
      <p:pic>
        <p:nvPicPr>
          <p:cNvPr id="8" name="Picture 7" descr="aged-care-image.jpg"/>
          <p:cNvPicPr/>
          <p:nvPr/>
        </p:nvPicPr>
        <p:blipFill>
          <a:blip r:embed="rId2" cstate="print"/>
          <a:stretch>
            <a:fillRect/>
          </a:stretch>
        </p:blipFill>
        <p:spPr>
          <a:xfrm>
            <a:off x="4572000" y="3717032"/>
            <a:ext cx="3456384" cy="2232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 (cont)</a:t>
            </a:r>
            <a:endParaRPr lang="en-AU" dirty="0"/>
          </a:p>
        </p:txBody>
      </p:sp>
      <p:sp>
        <p:nvSpPr>
          <p:cNvPr id="3" name="Content Placeholder 2"/>
          <p:cNvSpPr>
            <a:spLocks noGrp="1"/>
          </p:cNvSpPr>
          <p:nvPr>
            <p:ph idx="1"/>
          </p:nvPr>
        </p:nvSpPr>
        <p:spPr/>
        <p:txBody>
          <a:bodyPr>
            <a:normAutofit/>
          </a:bodyPr>
          <a:lstStyle/>
          <a:p>
            <a:pPr>
              <a:buNone/>
            </a:pPr>
            <a:endParaRPr lang="en-AU" i="1" dirty="0" smtClean="0"/>
          </a:p>
          <a:p>
            <a:pPr>
              <a:buNone/>
            </a:pPr>
            <a:r>
              <a:rPr lang="en-AU" i="1" dirty="0" smtClean="0"/>
              <a:t>“</a:t>
            </a:r>
            <a:r>
              <a:rPr lang="en-AU" i="1" dirty="0" smtClean="0"/>
              <a:t>It would have been a lot easier to learn the job if I had been shown by somebody, especially somebody who's done it</a:t>
            </a:r>
            <a:r>
              <a:rPr lang="en-AU" dirty="0" smtClean="0"/>
              <a:t>.”</a:t>
            </a:r>
          </a:p>
          <a:p>
            <a:pPr algn="r">
              <a:buFontTx/>
              <a:buChar char="-"/>
            </a:pPr>
            <a:r>
              <a:rPr lang="en-AU" sz="2400" dirty="0" smtClean="0"/>
              <a:t>Brianna, aged care worker</a:t>
            </a:r>
          </a:p>
          <a:p>
            <a:pPr algn="r">
              <a:buNone/>
            </a:pPr>
            <a:endParaRPr lang="en-AU" sz="2400" b="1" dirty="0" smtClean="0"/>
          </a:p>
        </p:txBody>
      </p:sp>
      <p:sp>
        <p:nvSpPr>
          <p:cNvPr id="4" name="Slide Number Placeholder 3"/>
          <p:cNvSpPr>
            <a:spLocks noGrp="1"/>
          </p:cNvSpPr>
          <p:nvPr>
            <p:ph type="sldNum" sz="quarter" idx="12"/>
          </p:nvPr>
        </p:nvSpPr>
        <p:spPr/>
        <p:txBody>
          <a:bodyPr/>
          <a:lstStyle/>
          <a:p>
            <a:fld id="{BF3B7882-084D-468F-B67A-F29E80784554}" type="slidenum">
              <a:rPr lang="en-AU" smtClean="0"/>
              <a:pPr/>
              <a:t>11</a:t>
            </a:fld>
            <a:endParaRPr lang="en-AU"/>
          </a:p>
        </p:txBody>
      </p:sp>
      <p:pic>
        <p:nvPicPr>
          <p:cNvPr id="5" name="Picture 4" descr="aged-care-image.jpg"/>
          <p:cNvPicPr/>
          <p:nvPr/>
        </p:nvPicPr>
        <p:blipFill>
          <a:blip r:embed="rId2" cstate="print"/>
          <a:stretch>
            <a:fillRect/>
          </a:stretch>
        </p:blipFill>
        <p:spPr>
          <a:xfrm>
            <a:off x="1331640" y="4005064"/>
            <a:ext cx="3456384" cy="22322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Quotes: Two </a:t>
            </a:r>
            <a:r>
              <a:rPr lang="en-AU" dirty="0" smtClean="0"/>
              <a:t>truck drivers</a:t>
            </a:r>
            <a:endParaRPr lang="en-AU" dirty="0"/>
          </a:p>
        </p:txBody>
      </p:sp>
      <p:sp>
        <p:nvSpPr>
          <p:cNvPr id="3" name="Content Placeholder 2"/>
          <p:cNvSpPr>
            <a:spLocks noGrp="1"/>
          </p:cNvSpPr>
          <p:nvPr>
            <p:ph idx="1"/>
          </p:nvPr>
        </p:nvSpPr>
        <p:spPr/>
        <p:txBody>
          <a:bodyPr>
            <a:normAutofit/>
          </a:bodyPr>
          <a:lstStyle/>
          <a:p>
            <a:pPr>
              <a:buNone/>
            </a:pPr>
            <a:endParaRPr lang="en-AU" dirty="0" smtClean="0"/>
          </a:p>
          <a:p>
            <a:r>
              <a:rPr lang="en-AU" dirty="0" smtClean="0"/>
              <a:t>Gary </a:t>
            </a:r>
            <a:r>
              <a:rPr lang="en-AU" dirty="0" smtClean="0"/>
              <a:t>: ‘You just had to get </a:t>
            </a:r>
            <a:r>
              <a:rPr lang="en-AU" dirty="0" smtClean="0"/>
              <a:t>in </a:t>
            </a:r>
          </a:p>
          <a:p>
            <a:pPr>
              <a:buNone/>
            </a:pPr>
            <a:r>
              <a:rPr lang="en-AU" dirty="0" smtClean="0"/>
              <a:t>and </a:t>
            </a:r>
            <a:r>
              <a:rPr lang="en-AU" dirty="0" smtClean="0"/>
              <a:t>do it </a:t>
            </a:r>
            <a:r>
              <a:rPr lang="en-AU" dirty="0" smtClean="0"/>
              <a:t>yourself.’</a:t>
            </a:r>
            <a:endParaRPr lang="en-AU" dirty="0" smtClean="0"/>
          </a:p>
          <a:p>
            <a:endParaRPr lang="en-AU" dirty="0" smtClean="0"/>
          </a:p>
          <a:p>
            <a:r>
              <a:rPr lang="en-AU" dirty="0" smtClean="0"/>
              <a:t>Barney</a:t>
            </a:r>
            <a:r>
              <a:rPr lang="en-AU" dirty="0" smtClean="0"/>
              <a:t>: ‘I have the basic knowledge and knowhow and you learn each day as you're doing it.’ </a:t>
            </a:r>
          </a:p>
          <a:p>
            <a:pPr>
              <a:buNone/>
            </a:pPr>
            <a:r>
              <a:rPr lang="en-AU" dirty="0" smtClean="0"/>
              <a:t>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12</a:t>
            </a:fld>
            <a:endParaRPr lang="en-AU"/>
          </a:p>
        </p:txBody>
      </p:sp>
      <p:pic>
        <p:nvPicPr>
          <p:cNvPr id="7" name="Picture 6" descr="two truckies.jpg"/>
          <p:cNvPicPr>
            <a:picLocks noChangeAspect="1"/>
          </p:cNvPicPr>
          <p:nvPr/>
        </p:nvPicPr>
        <p:blipFill>
          <a:blip r:embed="rId2" cstate="print"/>
          <a:stretch>
            <a:fillRect/>
          </a:stretch>
        </p:blipFill>
        <p:spPr>
          <a:xfrm>
            <a:off x="5635293" y="1268760"/>
            <a:ext cx="3508707" cy="26369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Learning through work</a:t>
            </a:r>
            <a:endParaRPr lang="en-AU" dirty="0"/>
          </a:p>
        </p:txBody>
      </p:sp>
      <p:sp>
        <p:nvSpPr>
          <p:cNvPr id="3" name="Content Placeholder 2"/>
          <p:cNvSpPr>
            <a:spLocks noGrp="1"/>
          </p:cNvSpPr>
          <p:nvPr>
            <p:ph idx="1"/>
          </p:nvPr>
        </p:nvSpPr>
        <p:spPr/>
        <p:txBody>
          <a:bodyPr/>
          <a:lstStyle/>
          <a:p>
            <a:pPr>
              <a:buNone/>
            </a:pPr>
            <a:r>
              <a:rPr lang="en-AU" dirty="0" smtClean="0"/>
              <a:t>In </a:t>
            </a:r>
            <a:r>
              <a:rPr lang="en-AU" dirty="0" smtClean="0"/>
              <a:t>these seemingly obvious </a:t>
            </a:r>
            <a:r>
              <a:rPr lang="en-AU" dirty="0" smtClean="0"/>
              <a:t>ways, </a:t>
            </a:r>
          </a:p>
          <a:p>
            <a:pPr>
              <a:buNone/>
            </a:pPr>
            <a:r>
              <a:rPr lang="en-AU" dirty="0" smtClean="0"/>
              <a:t>workers </a:t>
            </a:r>
            <a:r>
              <a:rPr lang="en-AU" dirty="0" smtClean="0"/>
              <a:t>undertake the </a:t>
            </a:r>
            <a:endParaRPr lang="en-AU" dirty="0" smtClean="0"/>
          </a:p>
          <a:p>
            <a:pPr>
              <a:buNone/>
            </a:pPr>
            <a:r>
              <a:rPr lang="en-AU" dirty="0" smtClean="0"/>
              <a:t>learning </a:t>
            </a:r>
            <a:r>
              <a:rPr lang="en-AU" dirty="0" smtClean="0"/>
              <a:t>necessary to their work </a:t>
            </a:r>
            <a:endParaRPr lang="en-AU" dirty="0" smtClean="0"/>
          </a:p>
          <a:p>
            <a:pPr>
              <a:buNone/>
            </a:pPr>
            <a:r>
              <a:rPr lang="en-AU" dirty="0" smtClean="0"/>
              <a:t>through </a:t>
            </a:r>
            <a:r>
              <a:rPr lang="en-AU" dirty="0" smtClean="0"/>
              <a:t>a reliance on their </a:t>
            </a:r>
            <a:endParaRPr lang="en-AU" dirty="0" smtClean="0"/>
          </a:p>
          <a:p>
            <a:pPr>
              <a:buNone/>
            </a:pPr>
            <a:r>
              <a:rPr lang="en-AU" dirty="0" smtClean="0"/>
              <a:t>personal </a:t>
            </a:r>
            <a:r>
              <a:rPr lang="en-AU" dirty="0" smtClean="0"/>
              <a:t>capacities to accept </a:t>
            </a:r>
            <a:endParaRPr lang="en-AU" dirty="0" smtClean="0"/>
          </a:p>
          <a:p>
            <a:pPr>
              <a:buNone/>
            </a:pPr>
            <a:r>
              <a:rPr lang="en-AU" dirty="0" smtClean="0"/>
              <a:t>challenge</a:t>
            </a:r>
            <a:r>
              <a:rPr lang="en-AU" dirty="0" smtClean="0"/>
              <a:t>, </a:t>
            </a:r>
            <a:r>
              <a:rPr lang="en-AU" dirty="0" smtClean="0"/>
              <a:t>utilise </a:t>
            </a:r>
            <a:r>
              <a:rPr lang="en-AU" dirty="0" smtClean="0"/>
              <a:t>previously </a:t>
            </a:r>
            <a:endParaRPr lang="en-AU" dirty="0" smtClean="0"/>
          </a:p>
          <a:p>
            <a:pPr>
              <a:buNone/>
            </a:pPr>
            <a:r>
              <a:rPr lang="en-AU" dirty="0" smtClean="0"/>
              <a:t>developed </a:t>
            </a:r>
            <a:r>
              <a:rPr lang="en-AU" dirty="0" smtClean="0"/>
              <a:t>skills and use the available </a:t>
            </a:r>
            <a:r>
              <a:rPr lang="en-AU" dirty="0" smtClean="0"/>
              <a:t>resources. </a:t>
            </a:r>
            <a:endParaRPr lang="en-AU" dirty="0" smtClean="0"/>
          </a:p>
          <a:p>
            <a:pPr>
              <a:buNone/>
            </a:pP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13</a:t>
            </a:fld>
            <a:endParaRPr lang="en-AU"/>
          </a:p>
        </p:txBody>
      </p:sp>
      <p:pic>
        <p:nvPicPr>
          <p:cNvPr id="6" name="Picture 5" descr="Workplace.jpg"/>
          <p:cNvPicPr>
            <a:picLocks noChangeAspect="1"/>
          </p:cNvPicPr>
          <p:nvPr/>
        </p:nvPicPr>
        <p:blipFill>
          <a:blip r:embed="rId2" cstate="print"/>
          <a:stretch>
            <a:fillRect/>
          </a:stretch>
        </p:blipFill>
        <p:spPr>
          <a:xfrm>
            <a:off x="6156176" y="1412776"/>
            <a:ext cx="2732509" cy="36197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‘Proactive adaptability’</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Work in aged care and transport is increasingly highly regulated and characterised by an increasing emphasis on employees holding accredited qualifications and engaging in regular training interventions that satisfy </a:t>
            </a:r>
            <a:endParaRPr lang="en-AU" dirty="0" smtClean="0"/>
          </a:p>
          <a:p>
            <a:pPr>
              <a:buNone/>
            </a:pPr>
            <a:r>
              <a:rPr lang="en-AU" dirty="0" smtClean="0"/>
              <a:t>	</a:t>
            </a:r>
            <a:r>
              <a:rPr lang="en-AU" dirty="0" smtClean="0"/>
              <a:t>compliance </a:t>
            </a:r>
            <a:r>
              <a:rPr lang="en-AU" dirty="0" smtClean="0"/>
              <a:t>requirements</a:t>
            </a:r>
            <a:r>
              <a:rPr lang="en-AU" dirty="0" smtClean="0"/>
              <a:t>.</a:t>
            </a:r>
            <a:endParaRPr lang="en-AU" dirty="0" smtClean="0"/>
          </a:p>
          <a:p>
            <a:endParaRPr lang="en-AU" dirty="0" smtClean="0"/>
          </a:p>
          <a:p>
            <a:endParaRPr lang="en-AU" dirty="0" smtClean="0"/>
          </a:p>
          <a:p>
            <a:r>
              <a:rPr lang="en-AU" dirty="0" smtClean="0"/>
              <a:t>Workers </a:t>
            </a:r>
            <a:r>
              <a:rPr lang="en-AU" dirty="0" smtClean="0"/>
              <a:t>expect and accept that ongoing training is a fundamental aspect of their work and </a:t>
            </a:r>
            <a:r>
              <a:rPr lang="en-AU" dirty="0" smtClean="0"/>
              <a:t>employability.</a:t>
            </a:r>
            <a:endParaRPr lang="en-AU" dirty="0" smtClean="0"/>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14</a:t>
            </a:fld>
            <a:endParaRPr lang="en-AU"/>
          </a:p>
        </p:txBody>
      </p:sp>
      <p:pic>
        <p:nvPicPr>
          <p:cNvPr id="8" name="Picture 7" descr="Truckdriver.jpg"/>
          <p:cNvPicPr>
            <a:picLocks noChangeAspect="1"/>
          </p:cNvPicPr>
          <p:nvPr/>
        </p:nvPicPr>
        <p:blipFill>
          <a:blip r:embed="rId2" cstate="print"/>
          <a:stretch>
            <a:fillRect/>
          </a:stretch>
        </p:blipFill>
        <p:spPr>
          <a:xfrm>
            <a:off x="6156176" y="3284984"/>
            <a:ext cx="2371521" cy="15841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Towards resilience </a:t>
            </a:r>
            <a:endParaRPr lang="en-AU" dirty="0"/>
          </a:p>
        </p:txBody>
      </p:sp>
      <p:sp>
        <p:nvSpPr>
          <p:cNvPr id="3" name="Content Placeholder 2"/>
          <p:cNvSpPr>
            <a:spLocks noGrp="1"/>
          </p:cNvSpPr>
          <p:nvPr>
            <p:ph idx="1"/>
          </p:nvPr>
        </p:nvSpPr>
        <p:spPr>
          <a:xfrm>
            <a:off x="467544" y="1988840"/>
            <a:ext cx="8229600" cy="4525963"/>
          </a:xfrm>
        </p:spPr>
        <p:txBody>
          <a:bodyPr>
            <a:normAutofit lnSpcReduction="10000"/>
          </a:bodyPr>
          <a:lstStyle/>
          <a:p>
            <a:endParaRPr lang="en-US" dirty="0" smtClean="0"/>
          </a:p>
          <a:p>
            <a:endParaRPr lang="en-US" dirty="0" smtClean="0"/>
          </a:p>
          <a:p>
            <a:endParaRPr lang="en-US" dirty="0" smtClean="0"/>
          </a:p>
          <a:p>
            <a:r>
              <a:rPr lang="en-US" dirty="0" smtClean="0"/>
              <a:t>All </a:t>
            </a:r>
            <a:r>
              <a:rPr lang="en-US" dirty="0" smtClean="0"/>
              <a:t>of these processes indicate that the workers are taking responsibility for their own learning in responding to the changes currently occurring in their industries, in ways that </a:t>
            </a:r>
            <a:r>
              <a:rPr lang="en-US" dirty="0" err="1" smtClean="0"/>
              <a:t>Luthans</a:t>
            </a:r>
            <a:r>
              <a:rPr lang="en-US" dirty="0" smtClean="0"/>
              <a:t> (2007) </a:t>
            </a:r>
            <a:r>
              <a:rPr lang="en-US" dirty="0" err="1" smtClean="0"/>
              <a:t>characterises</a:t>
            </a:r>
            <a:r>
              <a:rPr lang="en-US" dirty="0" smtClean="0"/>
              <a:t> as resilience.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15</a:t>
            </a:fld>
            <a:endParaRPr lang="en-AU"/>
          </a:p>
        </p:txBody>
      </p:sp>
      <p:pic>
        <p:nvPicPr>
          <p:cNvPr id="5" name="Picture 4" descr="resilience.jpg"/>
          <p:cNvPicPr>
            <a:picLocks noChangeAspect="1"/>
          </p:cNvPicPr>
          <p:nvPr/>
        </p:nvPicPr>
        <p:blipFill>
          <a:blip r:embed="rId2" cstate="print"/>
          <a:stretch>
            <a:fillRect/>
          </a:stretch>
        </p:blipFill>
        <p:spPr>
          <a:xfrm>
            <a:off x="5508103" y="260648"/>
            <a:ext cx="3261065" cy="33063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However… </a:t>
            </a:r>
            <a:endParaRPr lang="en-AU" dirty="0"/>
          </a:p>
        </p:txBody>
      </p:sp>
      <p:sp>
        <p:nvSpPr>
          <p:cNvPr id="3" name="Content Placeholder 2"/>
          <p:cNvSpPr>
            <a:spLocks noGrp="1"/>
          </p:cNvSpPr>
          <p:nvPr>
            <p:ph idx="1"/>
          </p:nvPr>
        </p:nvSpPr>
        <p:spPr/>
        <p:txBody>
          <a:bodyPr/>
          <a:lstStyle/>
          <a:p>
            <a:r>
              <a:rPr lang="en-AU" dirty="0" smtClean="0"/>
              <a:t>A</a:t>
            </a:r>
            <a:r>
              <a:rPr lang="en-AU" dirty="0" smtClean="0"/>
              <a:t> clear </a:t>
            </a:r>
            <a:r>
              <a:rPr lang="en-AU" dirty="0" smtClean="0"/>
              <a:t>emphasis throughout </a:t>
            </a:r>
            <a:r>
              <a:rPr lang="en-AU" dirty="0" smtClean="0"/>
              <a:t>the responses is of workers </a:t>
            </a:r>
            <a:r>
              <a:rPr lang="en-AU" dirty="0" smtClean="0"/>
              <a:t>needing and wanting to directly engage in learning with someone who knows more than they do and is able to direct their learning ‘properly</a:t>
            </a:r>
            <a:r>
              <a:rPr lang="en-AU" dirty="0" smtClean="0"/>
              <a:t>’.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16</a:t>
            </a:fld>
            <a:endParaRPr lang="en-AU"/>
          </a:p>
        </p:txBody>
      </p:sp>
      <p:pic>
        <p:nvPicPr>
          <p:cNvPr id="5" name="Picture 4" descr="bldg-trades.jpg"/>
          <p:cNvPicPr>
            <a:picLocks noChangeAspect="1"/>
          </p:cNvPicPr>
          <p:nvPr/>
        </p:nvPicPr>
        <p:blipFill>
          <a:blip r:embed="rId2" cstate="print"/>
          <a:stretch>
            <a:fillRect/>
          </a:stretch>
        </p:blipFill>
        <p:spPr>
          <a:xfrm>
            <a:off x="4572000" y="3717032"/>
            <a:ext cx="3810000" cy="2857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Need for expert support</a:t>
            </a:r>
            <a:endParaRPr lang="en-AU" dirty="0"/>
          </a:p>
        </p:txBody>
      </p:sp>
      <p:sp>
        <p:nvSpPr>
          <p:cNvPr id="3" name="Content Placeholder 2"/>
          <p:cNvSpPr>
            <a:spLocks noGrp="1"/>
          </p:cNvSpPr>
          <p:nvPr>
            <p:ph idx="1"/>
          </p:nvPr>
        </p:nvSpPr>
        <p:spPr/>
        <p:txBody>
          <a:bodyPr/>
          <a:lstStyle/>
          <a:p>
            <a:endParaRPr lang="en-AU" dirty="0" smtClean="0"/>
          </a:p>
          <a:p>
            <a:r>
              <a:rPr lang="en-AU" dirty="0" smtClean="0"/>
              <a:t>The three most frequently reported actual forms of learning support were those associated with direct engagement with a co-worker (84%), workplace expert (63%), or trainer in a classroom (61%). </a:t>
            </a:r>
            <a:endParaRPr lang="en-AU" dirty="0" smtClean="0"/>
          </a:p>
          <a:p>
            <a:endParaRPr lang="en-AU" dirty="0" smtClean="0"/>
          </a:p>
        </p:txBody>
      </p:sp>
      <p:sp>
        <p:nvSpPr>
          <p:cNvPr id="4" name="Slide Number Placeholder 3"/>
          <p:cNvSpPr>
            <a:spLocks noGrp="1"/>
          </p:cNvSpPr>
          <p:nvPr>
            <p:ph type="sldNum" sz="quarter" idx="12"/>
          </p:nvPr>
        </p:nvSpPr>
        <p:spPr/>
        <p:txBody>
          <a:bodyPr/>
          <a:lstStyle/>
          <a:p>
            <a:fld id="{BF3B7882-084D-468F-B67A-F29E80784554}" type="slidenum">
              <a:rPr lang="en-AU" smtClean="0"/>
              <a:pPr/>
              <a:t>17</a:t>
            </a:fld>
            <a:endParaRPr lang="en-AU"/>
          </a:p>
        </p:txBody>
      </p:sp>
      <p:pic>
        <p:nvPicPr>
          <p:cNvPr id="5" name="Picture 4" descr="Workplace learning 2.jpg"/>
          <p:cNvPicPr>
            <a:picLocks noChangeAspect="1"/>
          </p:cNvPicPr>
          <p:nvPr/>
        </p:nvPicPr>
        <p:blipFill>
          <a:blip r:embed="rId2" cstate="print"/>
          <a:stretch>
            <a:fillRect/>
          </a:stretch>
        </p:blipFill>
        <p:spPr>
          <a:xfrm>
            <a:off x="5724128" y="4293096"/>
            <a:ext cx="2952328" cy="221424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expert support</a:t>
            </a:r>
            <a:endParaRPr lang="en-AU" dirty="0"/>
          </a:p>
        </p:txBody>
      </p:sp>
      <p:sp>
        <p:nvSpPr>
          <p:cNvPr id="3" name="Content Placeholder 2"/>
          <p:cNvSpPr>
            <a:spLocks noGrp="1"/>
          </p:cNvSpPr>
          <p:nvPr>
            <p:ph idx="1"/>
          </p:nvPr>
        </p:nvSpPr>
        <p:spPr/>
        <p:txBody>
          <a:bodyPr>
            <a:normAutofit/>
          </a:bodyPr>
          <a:lstStyle/>
          <a:p>
            <a:r>
              <a:rPr lang="en-AU" dirty="0" smtClean="0"/>
              <a:t>‘</a:t>
            </a:r>
            <a:r>
              <a:rPr lang="en-AU" dirty="0" smtClean="0"/>
              <a:t>I have a buddy shift, somebody else teaching me and how to do things well</a:t>
            </a:r>
            <a:r>
              <a:rPr lang="en-AU" dirty="0" smtClean="0"/>
              <a:t>.’ </a:t>
            </a:r>
            <a:r>
              <a:rPr lang="en-AU" sz="2000" dirty="0" smtClean="0"/>
              <a:t>- </a:t>
            </a:r>
            <a:r>
              <a:rPr lang="en-AU" sz="2000" dirty="0" err="1" smtClean="0"/>
              <a:t>Noela</a:t>
            </a:r>
            <a:r>
              <a:rPr lang="en-AU" sz="2000" dirty="0" smtClean="0"/>
              <a:t>, </a:t>
            </a:r>
            <a:r>
              <a:rPr lang="en-AU" sz="2000" dirty="0" smtClean="0"/>
              <a:t>health </a:t>
            </a:r>
            <a:r>
              <a:rPr lang="en-AU" sz="2000" dirty="0" smtClean="0"/>
              <a:t>care </a:t>
            </a:r>
            <a:r>
              <a:rPr lang="en-AU" sz="2000" dirty="0" smtClean="0"/>
              <a:t>							worker</a:t>
            </a:r>
            <a:endParaRPr lang="en-AU" sz="2000" dirty="0" smtClean="0"/>
          </a:p>
          <a:p>
            <a:r>
              <a:rPr lang="en-AU" dirty="0" smtClean="0"/>
              <a:t>‘</a:t>
            </a:r>
            <a:r>
              <a:rPr lang="en-AU" dirty="0" smtClean="0"/>
              <a:t>There's blokes here and they have always pointed out the wrongs and rights.’ </a:t>
            </a:r>
            <a:r>
              <a:rPr lang="en-AU" sz="2000" dirty="0" smtClean="0"/>
              <a:t>- </a:t>
            </a:r>
            <a:r>
              <a:rPr lang="en-AU" sz="2000" dirty="0" smtClean="0"/>
              <a:t>Barney, 	</a:t>
            </a:r>
          </a:p>
          <a:p>
            <a:r>
              <a:rPr lang="en-AU" sz="2000" dirty="0" smtClean="0"/>
              <a:t>						transport worker</a:t>
            </a:r>
          </a:p>
          <a:p>
            <a:endParaRPr lang="en-AU" sz="2000" dirty="0" smtClean="0"/>
          </a:p>
          <a:p>
            <a:pPr>
              <a:buNone/>
            </a:pP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18</a:t>
            </a:fld>
            <a:endParaRPr lang="en-AU"/>
          </a:p>
        </p:txBody>
      </p:sp>
      <p:pic>
        <p:nvPicPr>
          <p:cNvPr id="6" name="Picture 5" descr="older-workers computer.jpg"/>
          <p:cNvPicPr>
            <a:picLocks noChangeAspect="1"/>
          </p:cNvPicPr>
          <p:nvPr/>
        </p:nvPicPr>
        <p:blipFill>
          <a:blip r:embed="rId2" cstate="print"/>
          <a:stretch>
            <a:fillRect/>
          </a:stretch>
        </p:blipFill>
        <p:spPr>
          <a:xfrm>
            <a:off x="2195736" y="4149080"/>
            <a:ext cx="3563619" cy="247565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dirty="0" smtClean="0"/>
              <a:t>However…</a:t>
            </a:r>
            <a:endParaRPr lang="en-AU" dirty="0"/>
          </a:p>
        </p:txBody>
      </p:sp>
      <p:sp>
        <p:nvSpPr>
          <p:cNvPr id="3" name="Content Placeholder 2"/>
          <p:cNvSpPr>
            <a:spLocks noGrp="1"/>
          </p:cNvSpPr>
          <p:nvPr>
            <p:ph idx="1"/>
          </p:nvPr>
        </p:nvSpPr>
        <p:spPr>
          <a:xfrm>
            <a:off x="457200" y="1196753"/>
            <a:ext cx="8229600" cy="4392488"/>
          </a:xfrm>
        </p:spPr>
        <p:txBody>
          <a:bodyPr>
            <a:normAutofit fontScale="92500"/>
          </a:bodyPr>
          <a:lstStyle/>
          <a:p>
            <a:r>
              <a:rPr lang="en-AU" dirty="0" smtClean="0"/>
              <a:t>Well-intentioned </a:t>
            </a:r>
            <a:r>
              <a:rPr lang="en-AU" dirty="0" smtClean="0"/>
              <a:t>support of colleagues cannot always be relied on to identify and guide adaptive learning. </a:t>
            </a:r>
            <a:endParaRPr lang="en-AU" dirty="0" smtClean="0"/>
          </a:p>
          <a:p>
            <a:r>
              <a:rPr lang="en-AU" dirty="0" smtClean="0"/>
              <a:t>Workers </a:t>
            </a:r>
            <a:r>
              <a:rPr lang="en-AU" dirty="0" smtClean="0"/>
              <a:t>are both supported and constrained by structurally determined opportunities to exercise their capacities and aspirations in </a:t>
            </a:r>
            <a:r>
              <a:rPr lang="en-AU" dirty="0" smtClean="0"/>
              <a:t>work.</a:t>
            </a:r>
          </a:p>
          <a:p>
            <a:r>
              <a:rPr lang="en-AU" dirty="0" smtClean="0"/>
              <a:t>This </a:t>
            </a:r>
            <a:r>
              <a:rPr lang="en-AU" dirty="0" smtClean="0"/>
              <a:t>is clearly illustrated when learning in the workplace is augmented by the provision of facilitated education and training opportunities. </a:t>
            </a:r>
          </a:p>
          <a:p>
            <a:pPr>
              <a:buNone/>
            </a:pP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19</a:t>
            </a:fld>
            <a:endParaRPr lang="en-AU"/>
          </a:p>
        </p:txBody>
      </p:sp>
      <p:pic>
        <p:nvPicPr>
          <p:cNvPr id="5" name="Picture 4" descr="Training group.jpg"/>
          <p:cNvPicPr>
            <a:picLocks noChangeAspect="1"/>
          </p:cNvPicPr>
          <p:nvPr/>
        </p:nvPicPr>
        <p:blipFill>
          <a:blip r:embed="rId2" cstate="print"/>
          <a:stretch>
            <a:fillRect/>
          </a:stretch>
        </p:blipFill>
        <p:spPr>
          <a:xfrm>
            <a:off x="4067944" y="5615735"/>
            <a:ext cx="2160240" cy="12422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lstStyle/>
          <a:p>
            <a:pPr algn="l"/>
            <a:r>
              <a:rPr lang="en-AU" dirty="0" smtClean="0"/>
              <a:t>                  Background</a:t>
            </a:r>
            <a:endParaRPr lang="en-AU" dirty="0"/>
          </a:p>
        </p:txBody>
      </p:sp>
      <p:sp>
        <p:nvSpPr>
          <p:cNvPr id="3" name="Content Placeholder 2"/>
          <p:cNvSpPr>
            <a:spLocks noGrp="1"/>
          </p:cNvSpPr>
          <p:nvPr>
            <p:ph idx="1"/>
          </p:nvPr>
        </p:nvSpPr>
        <p:spPr>
          <a:xfrm>
            <a:off x="457200" y="1600200"/>
            <a:ext cx="8229600" cy="4853136"/>
          </a:xfrm>
        </p:spPr>
        <p:txBody>
          <a:bodyPr>
            <a:normAutofit fontScale="92500"/>
          </a:bodyPr>
          <a:lstStyle/>
          <a:p>
            <a:pPr>
              <a:buNone/>
            </a:pPr>
            <a:r>
              <a:rPr lang="en-AU" b="1" dirty="0" smtClean="0"/>
              <a:t> </a:t>
            </a:r>
          </a:p>
          <a:p>
            <a:endParaRPr lang="en-AU" b="1" dirty="0" smtClean="0"/>
          </a:p>
          <a:p>
            <a:r>
              <a:rPr lang="en-AU" b="1" dirty="0" smtClean="0"/>
              <a:t>Growing </a:t>
            </a:r>
            <a:r>
              <a:rPr lang="en-AU" b="1" dirty="0" smtClean="0"/>
              <a:t>requirements for workers to sustain employability across lengthening working </a:t>
            </a:r>
            <a:r>
              <a:rPr lang="en-AU" b="1" dirty="0" smtClean="0"/>
              <a:t>lives</a:t>
            </a:r>
            <a:endParaRPr lang="en-AU" b="1" dirty="0" smtClean="0"/>
          </a:p>
          <a:p>
            <a:r>
              <a:rPr lang="en-AU" b="1" dirty="0" smtClean="0"/>
              <a:t> </a:t>
            </a:r>
            <a:r>
              <a:rPr lang="en-AU" b="1" dirty="0" smtClean="0"/>
              <a:t>Changing </a:t>
            </a:r>
            <a:r>
              <a:rPr lang="en-AU" b="1" dirty="0" smtClean="0"/>
              <a:t>nature of </a:t>
            </a:r>
            <a:r>
              <a:rPr lang="en-AU" b="1" dirty="0" smtClean="0"/>
              <a:t>work – technology</a:t>
            </a:r>
            <a:r>
              <a:rPr lang="en-AU" b="1" dirty="0" smtClean="0"/>
              <a:t>, globalisation, restructuring, etc</a:t>
            </a:r>
          </a:p>
          <a:p>
            <a:r>
              <a:rPr lang="en-AU" b="1" dirty="0" smtClean="0"/>
              <a:t>Workers need to have and develop the capacities to adapt to those changes to sustain employability . i.e. to become resilient</a:t>
            </a:r>
          </a:p>
          <a:p>
            <a:endParaRPr lang="en-AU" b="1" dirty="0" smtClean="0"/>
          </a:p>
          <a:p>
            <a:endParaRPr lang="en-AU" b="1" dirty="0" smtClean="0"/>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a:t>
            </a:fld>
            <a:endParaRPr lang="en-AU"/>
          </a:p>
        </p:txBody>
      </p:sp>
      <p:pic>
        <p:nvPicPr>
          <p:cNvPr id="7" name="Picture 6" descr="young-boss-older-worker.jpg"/>
          <p:cNvPicPr>
            <a:picLocks noChangeAspect="1"/>
          </p:cNvPicPr>
          <p:nvPr/>
        </p:nvPicPr>
        <p:blipFill>
          <a:blip r:embed="rId2" cstate="print"/>
          <a:stretch>
            <a:fillRect/>
          </a:stretch>
        </p:blipFill>
        <p:spPr>
          <a:xfrm>
            <a:off x="5796136" y="548680"/>
            <a:ext cx="3168352" cy="21764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dirty="0" smtClean="0"/>
              <a:t>Enhancing resilience</a:t>
            </a:r>
            <a:endParaRPr lang="en-AU" dirty="0"/>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pPr>
              <a:buNone/>
            </a:pPr>
            <a:r>
              <a:rPr lang="en-AU" dirty="0" smtClean="0"/>
              <a:t>D</a:t>
            </a:r>
            <a:r>
              <a:rPr lang="en-AU" dirty="0" smtClean="0"/>
              <a:t>ata </a:t>
            </a:r>
            <a:r>
              <a:rPr lang="en-AU" dirty="0" smtClean="0"/>
              <a:t>suggest enhanced resilience to </a:t>
            </a:r>
            <a:r>
              <a:rPr lang="en-AU" dirty="0" smtClean="0"/>
              <a:t>workplace change best supported by:</a:t>
            </a:r>
          </a:p>
          <a:p>
            <a:r>
              <a:rPr lang="en-AU" dirty="0" smtClean="0"/>
              <a:t>learning </a:t>
            </a:r>
            <a:r>
              <a:rPr lang="en-AU" dirty="0" smtClean="0"/>
              <a:t>that meets personal needs through enabling workers to learn </a:t>
            </a:r>
            <a:r>
              <a:rPr lang="en-AU" dirty="0" smtClean="0"/>
              <a:t>together …</a:t>
            </a:r>
          </a:p>
          <a:p>
            <a:pPr>
              <a:buNone/>
            </a:pPr>
            <a:r>
              <a:rPr lang="en-AU" dirty="0" smtClean="0"/>
              <a:t>	in </a:t>
            </a:r>
            <a:r>
              <a:rPr lang="en-AU" dirty="0" smtClean="0"/>
              <a:t>shared </a:t>
            </a:r>
            <a:r>
              <a:rPr lang="en-AU" dirty="0" smtClean="0"/>
              <a:t>workplace-supported arrangements …</a:t>
            </a:r>
          </a:p>
          <a:p>
            <a:pPr>
              <a:buNone/>
            </a:pPr>
            <a:r>
              <a:rPr lang="en-AU" dirty="0" smtClean="0"/>
              <a:t>	that </a:t>
            </a:r>
            <a:r>
              <a:rPr lang="en-AU" dirty="0" smtClean="0"/>
              <a:t>are sufficiently guided by expertise that is relevant to the immediate circumstances of work (and potentially for </a:t>
            </a:r>
            <a:endParaRPr lang="en-AU" dirty="0" smtClean="0"/>
          </a:p>
          <a:p>
            <a:pPr>
              <a:buNone/>
            </a:pPr>
            <a:r>
              <a:rPr lang="en-AU" dirty="0" smtClean="0"/>
              <a:t>	</a:t>
            </a:r>
            <a:r>
              <a:rPr lang="en-AU" dirty="0" smtClean="0"/>
              <a:t>	</a:t>
            </a:r>
            <a:r>
              <a:rPr lang="en-AU" dirty="0" smtClean="0"/>
              <a:t>future needs)…</a:t>
            </a:r>
          </a:p>
          <a:p>
            <a:pPr>
              <a:buNone/>
            </a:pPr>
            <a:r>
              <a:rPr lang="en-AU" dirty="0" smtClean="0"/>
              <a:t>	and leads </a:t>
            </a:r>
            <a:r>
              <a:rPr lang="en-AU" dirty="0" smtClean="0"/>
              <a:t>to </a:t>
            </a:r>
            <a:r>
              <a:rPr lang="en-AU" dirty="0" smtClean="0"/>
              <a:t>accreditation.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20</a:t>
            </a:fld>
            <a:endParaRPr lang="en-AU"/>
          </a:p>
        </p:txBody>
      </p:sp>
      <p:pic>
        <p:nvPicPr>
          <p:cNvPr id="5" name="Picture 4" descr="Workplace learning 3.jpg"/>
          <p:cNvPicPr>
            <a:picLocks noChangeAspect="1"/>
          </p:cNvPicPr>
          <p:nvPr/>
        </p:nvPicPr>
        <p:blipFill>
          <a:blip r:embed="rId2" cstate="print"/>
          <a:stretch>
            <a:fillRect/>
          </a:stretch>
        </p:blipFill>
        <p:spPr>
          <a:xfrm>
            <a:off x="5132396" y="4365104"/>
            <a:ext cx="4011604" cy="20882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Resilience for now and later</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‘We're constantly doing training to update our skills like that. If I'm eager to </a:t>
            </a:r>
            <a:r>
              <a:rPr lang="en-AU" dirty="0" err="1" smtClean="0"/>
              <a:t>upskill</a:t>
            </a:r>
            <a:r>
              <a:rPr lang="en-AU" dirty="0" smtClean="0"/>
              <a:t> they'll send me off to a computer course, or a management course, things like that</a:t>
            </a:r>
            <a:r>
              <a:rPr lang="en-AU" dirty="0" smtClean="0"/>
              <a:t>.’ </a:t>
            </a:r>
            <a:r>
              <a:rPr lang="en-AU" dirty="0" smtClean="0"/>
              <a:t> Bianca – disabled care worker</a:t>
            </a:r>
            <a:endParaRPr lang="en-AU" dirty="0" smtClean="0"/>
          </a:p>
          <a:p>
            <a:r>
              <a:rPr lang="en-AU" dirty="0" smtClean="0"/>
              <a:t>A</a:t>
            </a:r>
            <a:r>
              <a:rPr lang="en-AU" dirty="0" smtClean="0"/>
              <a:t>cknowledges strong </a:t>
            </a:r>
            <a:r>
              <a:rPr lang="en-AU" dirty="0" smtClean="0"/>
              <a:t>personal and organisational connection between updating for immediate workplace performance and up-skilling for future tasks and </a:t>
            </a:r>
            <a:r>
              <a:rPr lang="en-AU" dirty="0" smtClean="0"/>
              <a:t>roles,</a:t>
            </a:r>
          </a:p>
          <a:p>
            <a:r>
              <a:rPr lang="en-AU" dirty="0" smtClean="0"/>
              <a:t>i.e</a:t>
            </a:r>
            <a:r>
              <a:rPr lang="en-AU" dirty="0" smtClean="0"/>
              <a:t>. developing resilience in a </a:t>
            </a:r>
            <a:endParaRPr lang="en-AU" dirty="0" smtClean="0"/>
          </a:p>
          <a:p>
            <a:pPr>
              <a:buNone/>
            </a:pPr>
            <a:r>
              <a:rPr lang="en-AU" dirty="0" smtClean="0"/>
              <a:t>	</a:t>
            </a:r>
            <a:r>
              <a:rPr lang="en-AU" dirty="0" smtClean="0"/>
              <a:t>complex </a:t>
            </a:r>
            <a:r>
              <a:rPr lang="en-AU" dirty="0" smtClean="0"/>
              <a:t>working environment.</a:t>
            </a:r>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21</a:t>
            </a:fld>
            <a:endParaRPr lang="en-AU"/>
          </a:p>
        </p:txBody>
      </p:sp>
      <p:pic>
        <p:nvPicPr>
          <p:cNvPr id="5" name="Picture 4" descr="training group 2.png"/>
          <p:cNvPicPr>
            <a:picLocks noChangeAspect="1"/>
          </p:cNvPicPr>
          <p:nvPr/>
        </p:nvPicPr>
        <p:blipFill>
          <a:blip r:embed="rId2" cstate="print"/>
          <a:stretch>
            <a:fillRect/>
          </a:stretch>
        </p:blipFill>
        <p:spPr>
          <a:xfrm>
            <a:off x="6012160" y="4613213"/>
            <a:ext cx="2952328" cy="22447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8229600" cy="648072"/>
          </a:xfrm>
        </p:spPr>
        <p:txBody>
          <a:bodyPr>
            <a:normAutofit fontScale="90000"/>
          </a:bodyPr>
          <a:lstStyle/>
          <a:p>
            <a:pPr lvl="0"/>
            <a:r>
              <a:rPr lang="en-US" altLang="zh-CN" sz="3600" b="1" dirty="0" smtClean="0">
                <a:ea typeface="SimSun" pitchFamily="2" charset="-122"/>
                <a:cs typeface="Times New Roman" pitchFamily="18" charset="0"/>
              </a:rPr>
              <a:t>Learning </a:t>
            </a:r>
            <a:r>
              <a:rPr lang="en-US" altLang="zh-CN" sz="3600" dirty="0" smtClean="0">
                <a:ea typeface="SimSun" pitchFamily="2" charset="-122"/>
                <a:cs typeface="Times New Roman" pitchFamily="18" charset="0"/>
              </a:rPr>
              <a:t>is both an internal and external factor of individuals’ personal resilience. </a:t>
            </a:r>
            <a:r>
              <a:rPr lang="en-US" altLang="zh-CN" dirty="0" smtClean="0">
                <a:ea typeface="SimSun" pitchFamily="2" charset="-122"/>
                <a:cs typeface="Times New Roman" pitchFamily="18" charset="0"/>
              </a:rPr>
              <a:t/>
            </a:r>
            <a:br>
              <a:rPr lang="en-US" altLang="zh-CN" dirty="0" smtClean="0">
                <a:ea typeface="SimSun" pitchFamily="2" charset="-122"/>
                <a:cs typeface="Times New Roman" pitchFamily="18" charset="0"/>
              </a:rPr>
            </a:br>
            <a:endParaRPr lang="en-AU" dirty="0"/>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lvl="0" indent="0" fontAlgn="base">
              <a:spcBef>
                <a:spcPct val="0"/>
              </a:spcBef>
              <a:spcAft>
                <a:spcPct val="0"/>
              </a:spcAft>
              <a:buNone/>
            </a:pPr>
            <a:r>
              <a:rPr lang="en-US" altLang="zh-CN" b="1" dirty="0" smtClean="0">
                <a:ea typeface="SimSun" pitchFamily="2" charset="-122"/>
                <a:cs typeface="Times New Roman" pitchFamily="18" charset="0"/>
              </a:rPr>
              <a:t>Learning as Internal</a:t>
            </a:r>
            <a:r>
              <a:rPr lang="en-US" altLang="zh-CN" b="1" dirty="0" smtClean="0">
                <a:ea typeface="SimSun" pitchFamily="2" charset="-122"/>
                <a:cs typeface="Times New Roman" pitchFamily="18" charset="0"/>
              </a:rPr>
              <a:t>: </a:t>
            </a:r>
            <a:r>
              <a:rPr lang="en-US" altLang="zh-CN" dirty="0" smtClean="0">
                <a:ea typeface="SimSun" pitchFamily="2" charset="-122"/>
                <a:cs typeface="Times New Roman" pitchFamily="18" charset="0"/>
              </a:rPr>
              <a:t>legacy of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successful </a:t>
            </a:r>
            <a:r>
              <a:rPr lang="en-US" altLang="zh-CN" dirty="0" smtClean="0">
                <a:ea typeface="SimSun" pitchFamily="2" charset="-122"/>
                <a:cs typeface="Times New Roman" pitchFamily="18" charset="0"/>
              </a:rPr>
              <a:t>learning can be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attributed </a:t>
            </a:r>
            <a:r>
              <a:rPr lang="en-US" altLang="zh-CN" dirty="0" smtClean="0">
                <a:ea typeface="SimSun" pitchFamily="2" charset="-122"/>
                <a:cs typeface="Times New Roman" pitchFamily="18" charset="0"/>
              </a:rPr>
              <a:t>to individuals’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personal </a:t>
            </a:r>
            <a:r>
              <a:rPr lang="en-US" altLang="zh-CN" dirty="0" smtClean="0">
                <a:ea typeface="SimSun" pitchFamily="2" charset="-122"/>
                <a:cs typeface="Times New Roman" pitchFamily="18" charset="0"/>
              </a:rPr>
              <a:t>efforts, decisions and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priorities </a:t>
            </a:r>
            <a:r>
              <a:rPr lang="en-US" altLang="zh-CN" dirty="0" smtClean="0">
                <a:ea typeface="SimSun" pitchFamily="2" charset="-122"/>
                <a:cs typeface="Times New Roman" pitchFamily="18" charset="0"/>
              </a:rPr>
              <a:t>as they are enacted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through </a:t>
            </a:r>
            <a:r>
              <a:rPr lang="en-US" altLang="zh-CN" dirty="0" err="1" smtClean="0">
                <a:ea typeface="SimSun" pitchFamily="2" charset="-122"/>
                <a:cs typeface="Times New Roman" pitchFamily="18" charset="0"/>
              </a:rPr>
              <a:t>agentic</a:t>
            </a:r>
            <a:r>
              <a:rPr lang="en-US" altLang="zh-CN" dirty="0" smtClean="0">
                <a:ea typeface="SimSun" pitchFamily="2" charset="-122"/>
                <a:cs typeface="Times New Roman" pitchFamily="18" charset="0"/>
              </a:rPr>
              <a:t> action</a:t>
            </a:r>
            <a:r>
              <a:rPr lang="en-US" altLang="zh-CN" dirty="0" smtClean="0">
                <a:ea typeface="SimSun" pitchFamily="2" charset="-122"/>
                <a:cs typeface="Times New Roman" pitchFamily="18" charset="0"/>
              </a:rPr>
              <a:t>.</a:t>
            </a:r>
          </a:p>
          <a:p>
            <a:pPr marL="0" lvl="0" indent="0" fontAlgn="base">
              <a:spcBef>
                <a:spcPct val="0"/>
              </a:spcBef>
              <a:spcAft>
                <a:spcPct val="0"/>
              </a:spcAft>
              <a:buNone/>
            </a:pPr>
            <a:endParaRPr lang="en-US" altLang="zh-CN" dirty="0" smtClean="0">
              <a:ea typeface="SimSun" pitchFamily="2" charset="-122"/>
              <a:cs typeface="Times New Roman" pitchFamily="18" charset="0"/>
            </a:endParaRPr>
          </a:p>
          <a:p>
            <a:pPr marL="0" lvl="0" indent="0" fontAlgn="base">
              <a:spcBef>
                <a:spcPct val="0"/>
              </a:spcBef>
              <a:spcAft>
                <a:spcPct val="0"/>
              </a:spcAft>
            </a:pPr>
            <a:r>
              <a:rPr lang="en-US" altLang="zh-CN" dirty="0" smtClean="0">
                <a:ea typeface="SimSun" pitchFamily="2" charset="-122"/>
                <a:cs typeface="Times New Roman" pitchFamily="18" charset="0"/>
              </a:rPr>
              <a:t> Individuals can be said to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	choose </a:t>
            </a:r>
            <a:r>
              <a:rPr lang="en-US" altLang="zh-CN" dirty="0" smtClean="0">
                <a:ea typeface="SimSun" pitchFamily="2" charset="-122"/>
                <a:cs typeface="Times New Roman" pitchFamily="18" charset="0"/>
              </a:rPr>
              <a:t>what they find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	interesting</a:t>
            </a:r>
            <a:r>
              <a:rPr lang="en-US" altLang="zh-CN" dirty="0" smtClean="0">
                <a:ea typeface="SimSun" pitchFamily="2" charset="-122"/>
                <a:cs typeface="Times New Roman" pitchFamily="18" charset="0"/>
              </a:rPr>
              <a:t>, challenging and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	important </a:t>
            </a:r>
            <a:r>
              <a:rPr lang="en-US" altLang="zh-CN" dirty="0" smtClean="0">
                <a:ea typeface="SimSun" pitchFamily="2" charset="-122"/>
                <a:cs typeface="Times New Roman" pitchFamily="18" charset="0"/>
              </a:rPr>
              <a:t>and, thereby, how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	</a:t>
            </a:r>
            <a:r>
              <a:rPr lang="en-US" altLang="zh-CN" dirty="0" smtClean="0">
                <a:ea typeface="SimSun" pitchFamily="2" charset="-122"/>
                <a:cs typeface="Times New Roman" pitchFamily="18" charset="0"/>
              </a:rPr>
              <a:t>much </a:t>
            </a:r>
            <a:r>
              <a:rPr lang="en-US" altLang="zh-CN" dirty="0" smtClean="0">
                <a:ea typeface="SimSun" pitchFamily="2" charset="-122"/>
                <a:cs typeface="Times New Roman" pitchFamily="18" charset="0"/>
              </a:rPr>
              <a:t>of themselves they will </a:t>
            </a:r>
            <a:endParaRPr lang="en-US" altLang="zh-CN" dirty="0" smtClean="0">
              <a:ea typeface="SimSun" pitchFamily="2" charset="-122"/>
              <a:cs typeface="Times New Roman" pitchFamily="18" charset="0"/>
            </a:endParaRPr>
          </a:p>
          <a:p>
            <a:pPr marL="0" lvl="0" indent="0" fontAlgn="base">
              <a:spcBef>
                <a:spcPct val="0"/>
              </a:spcBef>
              <a:spcAft>
                <a:spcPct val="0"/>
              </a:spcAft>
              <a:buNone/>
            </a:pPr>
            <a:r>
              <a:rPr lang="en-US" altLang="zh-CN" dirty="0" smtClean="0">
                <a:ea typeface="SimSun" pitchFamily="2" charset="-122"/>
                <a:cs typeface="Times New Roman" pitchFamily="18" charset="0"/>
              </a:rPr>
              <a:t>	</a:t>
            </a:r>
            <a:r>
              <a:rPr lang="en-US" altLang="zh-CN" dirty="0" smtClean="0">
                <a:ea typeface="SimSun" pitchFamily="2" charset="-122"/>
                <a:cs typeface="Times New Roman" pitchFamily="18" charset="0"/>
              </a:rPr>
              <a:t>invest </a:t>
            </a:r>
            <a:r>
              <a:rPr lang="en-US" altLang="zh-CN" dirty="0" smtClean="0">
                <a:ea typeface="SimSun" pitchFamily="2" charset="-122"/>
                <a:cs typeface="Times New Roman" pitchFamily="18" charset="0"/>
              </a:rPr>
              <a:t>in their experiences.</a:t>
            </a:r>
            <a:endParaRPr lang="en-US" altLang="zh-CN" dirty="0" smtClean="0">
              <a:cs typeface="Arial" pitchFamily="34" charset="0"/>
            </a:endParaRPr>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22</a:t>
            </a:fld>
            <a:endParaRPr lang="en-AU"/>
          </a:p>
        </p:txBody>
      </p:sp>
      <p:pic>
        <p:nvPicPr>
          <p:cNvPr id="5" name="Picture 4" descr="Construction worker female.bmp"/>
          <p:cNvPicPr>
            <a:picLocks noChangeAspect="1"/>
          </p:cNvPicPr>
          <p:nvPr/>
        </p:nvPicPr>
        <p:blipFill>
          <a:blip r:embed="rId2" cstate="print"/>
          <a:stretch>
            <a:fillRect/>
          </a:stretch>
        </p:blipFill>
        <p:spPr>
          <a:xfrm>
            <a:off x="5940152" y="1196752"/>
            <a:ext cx="2857500" cy="42862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AU" dirty="0" smtClean="0"/>
              <a:t>Learning as external</a:t>
            </a:r>
            <a:endParaRPr lang="en-AU" dirty="0"/>
          </a:p>
        </p:txBody>
      </p:sp>
      <p:sp>
        <p:nvSpPr>
          <p:cNvPr id="3" name="Content Placeholder 2"/>
          <p:cNvSpPr>
            <a:spLocks noGrp="1"/>
          </p:cNvSpPr>
          <p:nvPr>
            <p:ph idx="1"/>
          </p:nvPr>
        </p:nvSpPr>
        <p:spPr>
          <a:xfrm>
            <a:off x="457200" y="1124745"/>
            <a:ext cx="8229600" cy="3888432"/>
          </a:xfrm>
        </p:spPr>
        <p:txBody>
          <a:bodyPr>
            <a:normAutofit fontScale="70000" lnSpcReduction="20000"/>
          </a:bodyPr>
          <a:lstStyle/>
          <a:p>
            <a:pPr lvl="0" fontAlgn="base">
              <a:spcBef>
                <a:spcPct val="0"/>
              </a:spcBef>
              <a:spcAft>
                <a:spcPct val="0"/>
              </a:spcAft>
            </a:pPr>
            <a:r>
              <a:rPr lang="en-US" altLang="zh-CN" dirty="0" smtClean="0">
                <a:ea typeface="SimSun" pitchFamily="2" charset="-122"/>
                <a:cs typeface="Times New Roman" pitchFamily="18" charset="0"/>
              </a:rPr>
              <a:t>Individual </a:t>
            </a:r>
            <a:r>
              <a:rPr lang="en-US" altLang="zh-CN" dirty="0" smtClean="0">
                <a:ea typeface="SimSun" pitchFamily="2" charset="-122"/>
                <a:cs typeface="Times New Roman" pitchFamily="18" charset="0"/>
              </a:rPr>
              <a:t>agency mediated by socio-cultural circumstance over which individuals have little to no control (e.g. workplace affordances, changes in employment patterns</a:t>
            </a:r>
            <a:r>
              <a:rPr lang="en-US" altLang="zh-CN" dirty="0" smtClean="0">
                <a:ea typeface="SimSun" pitchFamily="2" charset="-122"/>
                <a:cs typeface="Times New Roman" pitchFamily="18" charset="0"/>
              </a:rPr>
              <a:t>).</a:t>
            </a:r>
          </a:p>
          <a:p>
            <a:pPr lvl="0" fontAlgn="base">
              <a:spcBef>
                <a:spcPct val="0"/>
              </a:spcBef>
              <a:spcAft>
                <a:spcPct val="0"/>
              </a:spcAft>
            </a:pPr>
            <a:endParaRPr lang="en-US" altLang="zh-CN" dirty="0" smtClean="0">
              <a:ea typeface="SimSun" pitchFamily="2" charset="-122"/>
              <a:cs typeface="Times New Roman" pitchFamily="18" charset="0"/>
            </a:endParaRPr>
          </a:p>
          <a:p>
            <a:pPr lvl="0" fontAlgn="base">
              <a:spcBef>
                <a:spcPct val="0"/>
              </a:spcBef>
              <a:spcAft>
                <a:spcPct val="0"/>
              </a:spcAft>
            </a:pPr>
            <a:r>
              <a:rPr lang="en-US" altLang="zh-CN" dirty="0" smtClean="0">
                <a:ea typeface="SimSun" pitchFamily="2" charset="-122"/>
                <a:cs typeface="Times New Roman" pitchFamily="18" charset="0"/>
              </a:rPr>
              <a:t> Learning experiences structured by the contexts individuals participate in and the opportunities from that participation</a:t>
            </a:r>
            <a:r>
              <a:rPr lang="en-US" altLang="zh-CN" dirty="0" smtClean="0">
                <a:ea typeface="SimSun" pitchFamily="2" charset="-122"/>
                <a:cs typeface="Times New Roman" pitchFamily="18" charset="0"/>
              </a:rPr>
              <a:t>.</a:t>
            </a:r>
          </a:p>
          <a:p>
            <a:pPr lvl="0" fontAlgn="base">
              <a:spcBef>
                <a:spcPct val="0"/>
              </a:spcBef>
              <a:spcAft>
                <a:spcPct val="0"/>
              </a:spcAft>
            </a:pPr>
            <a:endParaRPr lang="en-US" altLang="zh-CN" dirty="0" smtClean="0">
              <a:ea typeface="SimSun" pitchFamily="2" charset="-122"/>
              <a:cs typeface="Times New Roman" pitchFamily="18" charset="0"/>
            </a:endParaRPr>
          </a:p>
          <a:p>
            <a:pPr lvl="0" fontAlgn="base">
              <a:spcBef>
                <a:spcPct val="0"/>
              </a:spcBef>
              <a:spcAft>
                <a:spcPct val="0"/>
              </a:spcAft>
            </a:pPr>
            <a:r>
              <a:rPr lang="en-US" altLang="zh-CN" dirty="0" smtClean="0">
                <a:ea typeface="SimSun" pitchFamily="2" charset="-122"/>
                <a:cs typeface="Times New Roman" pitchFamily="18" charset="0"/>
              </a:rPr>
              <a:t> Sometimes contextual structures are constraining, presenting few if any opportunities for individuals to exercise their agency and overcome threats and barriers to their wellbeing and advancement</a:t>
            </a:r>
            <a:r>
              <a:rPr lang="en-US" altLang="zh-CN" dirty="0" smtClean="0">
                <a:ea typeface="SimSun" pitchFamily="2" charset="-122"/>
                <a:cs typeface="Times New Roman" pitchFamily="18" charset="0"/>
              </a:rPr>
              <a:t>.</a:t>
            </a:r>
          </a:p>
          <a:p>
            <a:pPr lvl="0" fontAlgn="base">
              <a:spcBef>
                <a:spcPct val="0"/>
              </a:spcBef>
              <a:spcAft>
                <a:spcPct val="0"/>
              </a:spcAft>
            </a:pPr>
            <a:endParaRPr lang="en-US" altLang="zh-CN" dirty="0" smtClean="0">
              <a:ea typeface="SimSun" pitchFamily="2" charset="-122"/>
              <a:cs typeface="Times New Roman" pitchFamily="18" charset="0"/>
            </a:endParaRPr>
          </a:p>
          <a:p>
            <a:pPr lvl="0" fontAlgn="base">
              <a:spcBef>
                <a:spcPct val="0"/>
              </a:spcBef>
              <a:spcAft>
                <a:spcPct val="0"/>
              </a:spcAft>
            </a:pPr>
            <a:r>
              <a:rPr lang="en-US" altLang="zh-CN" dirty="0" smtClean="0">
                <a:ea typeface="SimSun" pitchFamily="2" charset="-122"/>
                <a:cs typeface="Times New Roman" pitchFamily="18" charset="0"/>
              </a:rPr>
              <a:t> Equally, contextual structures can be invitational, offering a wealth of opportunity to learn, create and progress. </a:t>
            </a:r>
            <a:endParaRPr lang="en-US" altLang="zh-CN" dirty="0" smtClean="0">
              <a:cs typeface="Arial" pitchFamily="34" charset="0"/>
            </a:endParaRPr>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23</a:t>
            </a:fld>
            <a:endParaRPr lang="en-AU"/>
          </a:p>
        </p:txBody>
      </p:sp>
      <p:pic>
        <p:nvPicPr>
          <p:cNvPr id="5" name="Picture 4" descr="Factory.jpg"/>
          <p:cNvPicPr>
            <a:picLocks noChangeAspect="1"/>
          </p:cNvPicPr>
          <p:nvPr/>
        </p:nvPicPr>
        <p:blipFill>
          <a:blip r:embed="rId2" cstate="print"/>
          <a:stretch>
            <a:fillRect/>
          </a:stretch>
        </p:blipFill>
        <p:spPr>
          <a:xfrm>
            <a:off x="3275856" y="4725144"/>
            <a:ext cx="2555776" cy="19168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 goals? </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The data advanced above suggest that these workers are quite future-oriented and willing and able to expend the effort necessary to secure and sustain their employability within sets of circumstances that support and advance their aspirations. </a:t>
            </a:r>
          </a:p>
          <a:p>
            <a:r>
              <a:rPr lang="en-AU" dirty="0" smtClean="0"/>
              <a:t>Workers</a:t>
            </a:r>
            <a:r>
              <a:rPr lang="en-AU" dirty="0" smtClean="0"/>
              <a:t>’ personal and vocational goals and the organisational and regulatory goals of their employers and governments may or may not align as motivations and targets for the effort required for effective adaptive learning. </a:t>
            </a:r>
          </a:p>
        </p:txBody>
      </p:sp>
      <p:sp>
        <p:nvSpPr>
          <p:cNvPr id="4" name="Slide Number Placeholder 3"/>
          <p:cNvSpPr>
            <a:spLocks noGrp="1"/>
          </p:cNvSpPr>
          <p:nvPr>
            <p:ph type="sldNum" sz="quarter" idx="12"/>
          </p:nvPr>
        </p:nvSpPr>
        <p:spPr/>
        <p:txBody>
          <a:bodyPr/>
          <a:lstStyle/>
          <a:p>
            <a:fld id="{BF3B7882-084D-468F-B67A-F29E80784554}" type="slidenum">
              <a:rPr lang="en-AU" smtClean="0"/>
              <a:pPr/>
              <a:t>24</a:t>
            </a:fld>
            <a:endParaRPr lang="en-AU"/>
          </a:p>
        </p:txBody>
      </p:sp>
      <p:pic>
        <p:nvPicPr>
          <p:cNvPr id="5" name="Picture 4" descr="goals-dart-bullseye.jpg"/>
          <p:cNvPicPr>
            <a:picLocks noChangeAspect="1"/>
          </p:cNvPicPr>
          <p:nvPr/>
        </p:nvPicPr>
        <p:blipFill>
          <a:blip r:embed="rId2" cstate="print"/>
          <a:stretch>
            <a:fillRect/>
          </a:stretch>
        </p:blipFill>
        <p:spPr>
          <a:xfrm>
            <a:off x="6471808" y="260648"/>
            <a:ext cx="1953408" cy="12961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dirty="0" smtClean="0"/>
              <a:t>Implications 1</a:t>
            </a:r>
            <a:endParaRPr lang="en-AU" dirty="0"/>
          </a:p>
        </p:txBody>
      </p:sp>
      <p:sp>
        <p:nvSpPr>
          <p:cNvPr id="3" name="Content Placeholder 2"/>
          <p:cNvSpPr>
            <a:spLocks noGrp="1"/>
          </p:cNvSpPr>
          <p:nvPr>
            <p:ph idx="1"/>
          </p:nvPr>
        </p:nvSpPr>
        <p:spPr>
          <a:xfrm>
            <a:off x="457200" y="1124744"/>
            <a:ext cx="8229600" cy="5001419"/>
          </a:xfrm>
        </p:spPr>
        <p:txBody>
          <a:bodyPr>
            <a:normAutofit lnSpcReduction="10000"/>
          </a:bodyPr>
          <a:lstStyle/>
          <a:p>
            <a:r>
              <a:rPr lang="en-AU" dirty="0" smtClean="0"/>
              <a:t>Workers and workplaces will need to be more broadly supported to value learning effort expended for futures that are uncertain and unanticipated. Adaptive learning for employability needs to be more than reactive</a:t>
            </a:r>
            <a:r>
              <a:rPr lang="en-AU" dirty="0" smtClean="0"/>
              <a:t>.</a:t>
            </a:r>
          </a:p>
          <a:p>
            <a:endParaRPr lang="en-AU" dirty="0" smtClean="0"/>
          </a:p>
          <a:p>
            <a:endParaRPr lang="en-AU" dirty="0" smtClean="0"/>
          </a:p>
          <a:p>
            <a:endParaRPr lang="en-AU" dirty="0" smtClean="0"/>
          </a:p>
          <a:p>
            <a:endParaRPr lang="en-AU" dirty="0" smtClean="0"/>
          </a:p>
          <a:p>
            <a:pPr>
              <a:buNone/>
            </a:pPr>
            <a:r>
              <a:rPr lang="en-AU" dirty="0" smtClean="0"/>
              <a:t>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25</a:t>
            </a:fld>
            <a:endParaRPr lang="en-AU"/>
          </a:p>
        </p:txBody>
      </p:sp>
      <p:pic>
        <p:nvPicPr>
          <p:cNvPr id="5" name="Picture 4" descr="Old tree.bmp"/>
          <p:cNvPicPr>
            <a:picLocks noChangeAspect="1"/>
          </p:cNvPicPr>
          <p:nvPr/>
        </p:nvPicPr>
        <p:blipFill>
          <a:blip r:embed="rId2" cstate="print"/>
          <a:stretch>
            <a:fillRect/>
          </a:stretch>
        </p:blipFill>
        <p:spPr>
          <a:xfrm>
            <a:off x="0" y="3573016"/>
            <a:ext cx="9144000" cy="328498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2</a:t>
            </a:r>
            <a:endParaRPr lang="en-AU" dirty="0"/>
          </a:p>
        </p:txBody>
      </p:sp>
      <p:sp>
        <p:nvSpPr>
          <p:cNvPr id="3" name="Content Placeholder 2"/>
          <p:cNvSpPr>
            <a:spLocks noGrp="1"/>
          </p:cNvSpPr>
          <p:nvPr>
            <p:ph idx="1"/>
          </p:nvPr>
        </p:nvSpPr>
        <p:spPr>
          <a:xfrm>
            <a:off x="457200" y="1268761"/>
            <a:ext cx="8229600" cy="4176464"/>
          </a:xfrm>
        </p:spPr>
        <p:txBody>
          <a:bodyPr>
            <a:normAutofit fontScale="85000" lnSpcReduction="10000"/>
          </a:bodyPr>
          <a:lstStyle/>
          <a:p>
            <a:r>
              <a:rPr lang="en-AU" dirty="0" smtClean="0"/>
              <a:t>T</a:t>
            </a:r>
            <a:r>
              <a:rPr lang="en-AU" dirty="0" smtClean="0"/>
              <a:t>he </a:t>
            </a:r>
            <a:r>
              <a:rPr lang="en-AU" dirty="0" smtClean="0"/>
              <a:t>emphasis workers come to place on the need of learning experiences being authentic and situated in practice requires a greater consideration when advancing workplaces as sites of legitimate pedagogy and curriculum enactment: (i.e. sites of structured learning). </a:t>
            </a:r>
          </a:p>
          <a:p>
            <a:r>
              <a:rPr lang="en-AU" dirty="0" smtClean="0"/>
              <a:t>So, how experiences are introduced and made accessible, sequenced and prioritised and then monitored and evaluated needs careful consideration if this continued learning is to be </a:t>
            </a:r>
            <a:r>
              <a:rPr lang="en-AU" dirty="0" smtClean="0"/>
              <a:t>effective.</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26</a:t>
            </a:fld>
            <a:endParaRPr lang="en-AU"/>
          </a:p>
        </p:txBody>
      </p:sp>
      <p:pic>
        <p:nvPicPr>
          <p:cNvPr id="5" name="Picture 4" descr="Old tree.bmp"/>
          <p:cNvPicPr>
            <a:picLocks noChangeAspect="1"/>
          </p:cNvPicPr>
          <p:nvPr/>
        </p:nvPicPr>
        <p:blipFill>
          <a:blip r:embed="rId2" cstate="print"/>
          <a:stretch>
            <a:fillRect/>
          </a:stretch>
        </p:blipFill>
        <p:spPr>
          <a:xfrm>
            <a:off x="2771800" y="5157192"/>
            <a:ext cx="4165667" cy="170080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Implications 2 (cont)</a:t>
            </a:r>
            <a:endParaRPr lang="en-AU" dirty="0"/>
          </a:p>
        </p:txBody>
      </p:sp>
      <p:sp>
        <p:nvSpPr>
          <p:cNvPr id="3" name="Content Placeholder 2"/>
          <p:cNvSpPr>
            <a:spLocks noGrp="1"/>
          </p:cNvSpPr>
          <p:nvPr>
            <p:ph idx="1"/>
          </p:nvPr>
        </p:nvSpPr>
        <p:spPr/>
        <p:txBody>
          <a:bodyPr/>
          <a:lstStyle/>
          <a:p>
            <a:r>
              <a:rPr lang="en-AU" dirty="0" smtClean="0"/>
              <a:t>There is a role here for education and training institutions. Their learning design expertise could be developed beyond training provision to include organisational management and structuring for learning that helps develop resilience in workers. </a:t>
            </a:r>
            <a:endParaRPr lang="en-AU" dirty="0" smtClean="0"/>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27</a:t>
            </a:fld>
            <a:endParaRPr lang="en-AU"/>
          </a:p>
        </p:txBody>
      </p:sp>
      <p:pic>
        <p:nvPicPr>
          <p:cNvPr id="5" name="Picture 4" descr="Old tree.bmp"/>
          <p:cNvPicPr>
            <a:picLocks noChangeAspect="1"/>
          </p:cNvPicPr>
          <p:nvPr/>
        </p:nvPicPr>
        <p:blipFill>
          <a:blip r:embed="rId2" cstate="print"/>
          <a:stretch>
            <a:fillRect/>
          </a:stretch>
        </p:blipFill>
        <p:spPr>
          <a:xfrm>
            <a:off x="1403648" y="4672261"/>
            <a:ext cx="6084168" cy="218573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smtClean="0"/>
              <a:t>Implications 3 </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D</a:t>
            </a:r>
            <a:r>
              <a:rPr lang="en-AU" dirty="0" smtClean="0"/>
              <a:t>evelopment </a:t>
            </a:r>
            <a:r>
              <a:rPr lang="en-AU" dirty="0" smtClean="0"/>
              <a:t>of </a:t>
            </a:r>
            <a:r>
              <a:rPr lang="en-AU" dirty="0" smtClean="0"/>
              <a:t>learning </a:t>
            </a:r>
            <a:r>
              <a:rPr lang="en-AU" dirty="0" smtClean="0"/>
              <a:t>cultures in workplaces through and for work practice requires that workers are not just left to learn wholly independently when faced with tasks that are beyond the scope of their adaptive learning and are, instead, supported to undertake such learning in work. </a:t>
            </a:r>
          </a:p>
          <a:p>
            <a:r>
              <a:rPr lang="en-AU" dirty="0" smtClean="0"/>
              <a:t>The data indicate workers’ need of direct and individualised learning support in two primary forms; access to and guidance from experts and employer sponsored provision within work.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28</a:t>
            </a:fld>
            <a:endParaRPr lang="en-AU"/>
          </a:p>
        </p:txBody>
      </p:sp>
      <p:pic>
        <p:nvPicPr>
          <p:cNvPr id="5" name="Picture 4" descr="Old tree.bmp"/>
          <p:cNvPicPr>
            <a:picLocks noChangeAspect="1"/>
          </p:cNvPicPr>
          <p:nvPr/>
        </p:nvPicPr>
        <p:blipFill>
          <a:blip r:embed="rId2" cstate="print"/>
          <a:stretch>
            <a:fillRect/>
          </a:stretch>
        </p:blipFill>
        <p:spPr>
          <a:xfrm>
            <a:off x="4283968" y="0"/>
            <a:ext cx="3059832" cy="150390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dirty="0" smtClean="0"/>
              <a:t>Implications 4</a:t>
            </a:r>
            <a:endParaRPr lang="en-AU" dirty="0"/>
          </a:p>
        </p:txBody>
      </p:sp>
      <p:sp>
        <p:nvSpPr>
          <p:cNvPr id="3" name="Content Placeholder 2"/>
          <p:cNvSpPr>
            <a:spLocks noGrp="1"/>
          </p:cNvSpPr>
          <p:nvPr>
            <p:ph idx="1"/>
          </p:nvPr>
        </p:nvSpPr>
        <p:spPr/>
        <p:txBody>
          <a:bodyPr>
            <a:normAutofit/>
          </a:bodyPr>
          <a:lstStyle/>
          <a:p>
            <a:r>
              <a:rPr lang="en-AU" dirty="0" smtClean="0"/>
              <a:t>W</a:t>
            </a:r>
            <a:r>
              <a:rPr lang="en-AU" dirty="0" smtClean="0"/>
              <a:t>orkers </a:t>
            </a:r>
            <a:r>
              <a:rPr lang="en-AU" dirty="0" smtClean="0"/>
              <a:t>are learners who need to engage fully and willingly in the changes to which they are subject and the changes to which they aspire across their working lives as workplace requirements constantly </a:t>
            </a:r>
            <a:r>
              <a:rPr lang="en-AU" dirty="0" smtClean="0"/>
              <a:t>change.</a:t>
            </a:r>
          </a:p>
          <a:p>
            <a:r>
              <a:rPr lang="en-AU" dirty="0" smtClean="0"/>
              <a:t>Effective </a:t>
            </a:r>
            <a:r>
              <a:rPr lang="en-AU" dirty="0" smtClean="0"/>
              <a:t>learning is premised on the attitudes and practices that attend engagement in learning </a:t>
            </a:r>
            <a:r>
              <a:rPr lang="en-AU" dirty="0" smtClean="0"/>
              <a:t>experience.</a:t>
            </a:r>
          </a:p>
        </p:txBody>
      </p:sp>
      <p:sp>
        <p:nvSpPr>
          <p:cNvPr id="4" name="Slide Number Placeholder 3"/>
          <p:cNvSpPr>
            <a:spLocks noGrp="1"/>
          </p:cNvSpPr>
          <p:nvPr>
            <p:ph type="sldNum" sz="quarter" idx="12"/>
          </p:nvPr>
        </p:nvSpPr>
        <p:spPr/>
        <p:txBody>
          <a:bodyPr/>
          <a:lstStyle/>
          <a:p>
            <a:fld id="{BF3B7882-084D-468F-B67A-F29E80784554}" type="slidenum">
              <a:rPr lang="en-AU" smtClean="0"/>
              <a:pPr/>
              <a:t>29</a:t>
            </a:fld>
            <a:endParaRPr lang="en-AU"/>
          </a:p>
        </p:txBody>
      </p:sp>
      <p:pic>
        <p:nvPicPr>
          <p:cNvPr id="5" name="Picture 4" descr="Old tree.bmp"/>
          <p:cNvPicPr>
            <a:picLocks noChangeAspect="1"/>
          </p:cNvPicPr>
          <p:nvPr/>
        </p:nvPicPr>
        <p:blipFill>
          <a:blip r:embed="rId2" cstate="print"/>
          <a:stretch>
            <a:fillRect/>
          </a:stretch>
        </p:blipFill>
        <p:spPr>
          <a:xfrm>
            <a:off x="1043608" y="0"/>
            <a:ext cx="3443636" cy="16925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Definitions</a:t>
            </a:r>
            <a:endParaRPr lang="en-AU" dirty="0"/>
          </a:p>
        </p:txBody>
      </p:sp>
      <p:sp>
        <p:nvSpPr>
          <p:cNvPr id="3" name="Content Placeholder 2"/>
          <p:cNvSpPr>
            <a:spLocks noGrp="1"/>
          </p:cNvSpPr>
          <p:nvPr>
            <p:ph idx="1"/>
          </p:nvPr>
        </p:nvSpPr>
        <p:spPr>
          <a:xfrm>
            <a:off x="457200" y="980729"/>
            <a:ext cx="8229600" cy="3456384"/>
          </a:xfrm>
        </p:spPr>
        <p:txBody>
          <a:bodyPr>
            <a:normAutofit fontScale="85000" lnSpcReduction="10000"/>
          </a:bodyPr>
          <a:lstStyle/>
          <a:p>
            <a:r>
              <a:rPr lang="en-AU" dirty="0" smtClean="0"/>
              <a:t>‘Employability’ a contested </a:t>
            </a:r>
            <a:r>
              <a:rPr lang="en-AU" dirty="0" smtClean="0"/>
              <a:t>&amp;</a:t>
            </a:r>
          </a:p>
          <a:p>
            <a:pPr>
              <a:buNone/>
            </a:pPr>
            <a:r>
              <a:rPr lang="en-AU" dirty="0" smtClean="0"/>
              <a:t>	contentious </a:t>
            </a:r>
            <a:r>
              <a:rPr lang="en-AU" dirty="0" smtClean="0"/>
              <a:t>term</a:t>
            </a:r>
          </a:p>
          <a:p>
            <a:r>
              <a:rPr lang="en-AU" dirty="0" smtClean="0"/>
              <a:t>As u</a:t>
            </a:r>
            <a:r>
              <a:rPr lang="en-AU" dirty="0" smtClean="0"/>
              <a:t>sed </a:t>
            </a:r>
            <a:r>
              <a:rPr lang="en-AU" dirty="0" smtClean="0"/>
              <a:t>here: ‘(</a:t>
            </a:r>
            <a:r>
              <a:rPr lang="en-AU" dirty="0" smtClean="0">
                <a:solidFill>
                  <a:srgbClr val="FF0000"/>
                </a:solidFill>
              </a:rPr>
              <a:t>pro</a:t>
            </a:r>
            <a:r>
              <a:rPr lang="en-AU" dirty="0" smtClean="0"/>
              <a:t>)active adaptability in the work domain’. </a:t>
            </a:r>
            <a:r>
              <a:rPr lang="en-AU" sz="1600" dirty="0" smtClean="0"/>
              <a:t>(Fugate, </a:t>
            </a:r>
            <a:r>
              <a:rPr lang="en-AU" sz="1600" dirty="0" err="1" smtClean="0"/>
              <a:t>Kinicki</a:t>
            </a:r>
            <a:r>
              <a:rPr lang="en-AU" sz="1600" dirty="0" smtClean="0"/>
              <a:t> and </a:t>
            </a:r>
            <a:r>
              <a:rPr lang="en-AU" sz="1600" dirty="0" err="1" smtClean="0"/>
              <a:t>Ashforth</a:t>
            </a:r>
            <a:r>
              <a:rPr lang="en-AU" sz="1600" dirty="0" smtClean="0"/>
              <a:t> 2004, 17) </a:t>
            </a:r>
          </a:p>
          <a:p>
            <a:r>
              <a:rPr lang="en-AU" dirty="0" smtClean="0"/>
              <a:t>Resilience: ‘positive psychological capacity to rebound or ‘‘bounce back’’ from adversity, uncertainty, conflict, failure or even positive change, progress and increased responsibility</a:t>
            </a:r>
            <a:r>
              <a:rPr lang="en-AU" dirty="0" smtClean="0"/>
              <a:t>’. </a:t>
            </a:r>
            <a:r>
              <a:rPr lang="en-AU" sz="1900" dirty="0" err="1" smtClean="0"/>
              <a:t>Luthans</a:t>
            </a:r>
            <a:r>
              <a:rPr lang="en-AU" sz="1900" dirty="0" smtClean="0"/>
              <a:t> (2002: 702) </a:t>
            </a:r>
          </a:p>
          <a:p>
            <a:endParaRPr lang="en-AU" dirty="0" smtClean="0"/>
          </a:p>
          <a:p>
            <a:endParaRPr lang="en-AU" sz="1600"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3</a:t>
            </a:fld>
            <a:endParaRPr lang="en-AU"/>
          </a:p>
        </p:txBody>
      </p:sp>
      <p:pic>
        <p:nvPicPr>
          <p:cNvPr id="6" name="Picture 5" descr="resilience-1.jpg"/>
          <p:cNvPicPr>
            <a:picLocks noChangeAspect="1"/>
          </p:cNvPicPr>
          <p:nvPr/>
        </p:nvPicPr>
        <p:blipFill>
          <a:blip r:embed="rId2" cstate="print"/>
          <a:stretch>
            <a:fillRect/>
          </a:stretch>
        </p:blipFill>
        <p:spPr>
          <a:xfrm>
            <a:off x="5076056" y="3861048"/>
            <a:ext cx="3493673" cy="27363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 1 </a:t>
            </a:r>
            <a:endParaRPr lang="en-AU" dirty="0"/>
          </a:p>
        </p:txBody>
      </p:sp>
      <p:sp>
        <p:nvSpPr>
          <p:cNvPr id="3" name="Content Placeholder 2"/>
          <p:cNvSpPr>
            <a:spLocks noGrp="1"/>
          </p:cNvSpPr>
          <p:nvPr>
            <p:ph idx="1"/>
          </p:nvPr>
        </p:nvSpPr>
        <p:spPr/>
        <p:txBody>
          <a:bodyPr>
            <a:normAutofit lnSpcReduction="10000"/>
          </a:bodyPr>
          <a:lstStyle/>
          <a:p>
            <a:r>
              <a:rPr lang="en-AU" dirty="0" smtClean="0"/>
              <a:t>Overall, developing resilient </a:t>
            </a:r>
            <a:r>
              <a:rPr lang="en-AU" dirty="0" smtClean="0"/>
              <a:t>workers</a:t>
            </a:r>
          </a:p>
          <a:p>
            <a:pPr>
              <a:buNone/>
            </a:pPr>
            <a:r>
              <a:rPr lang="en-AU" dirty="0" smtClean="0"/>
              <a:t>	</a:t>
            </a:r>
            <a:r>
              <a:rPr lang="en-AU" dirty="0" smtClean="0"/>
              <a:t> </a:t>
            </a:r>
            <a:r>
              <a:rPr lang="en-AU" dirty="0" smtClean="0"/>
              <a:t>is enabled by work that values learning. </a:t>
            </a:r>
            <a:endParaRPr lang="en-AU" dirty="0" smtClean="0"/>
          </a:p>
          <a:p>
            <a:r>
              <a:rPr lang="en-AU" dirty="0" smtClean="0"/>
              <a:t>That </a:t>
            </a:r>
            <a:r>
              <a:rPr lang="en-AU" dirty="0" smtClean="0"/>
              <a:t>value </a:t>
            </a:r>
            <a:r>
              <a:rPr lang="en-AU" dirty="0" smtClean="0"/>
              <a:t>is founded </a:t>
            </a:r>
            <a:r>
              <a:rPr lang="en-AU" dirty="0" smtClean="0"/>
              <a:t>on the integration </a:t>
            </a:r>
            <a:r>
              <a:rPr lang="en-AU" dirty="0" smtClean="0"/>
              <a:t>of:</a:t>
            </a:r>
          </a:p>
          <a:p>
            <a:pPr lvl="1"/>
            <a:r>
              <a:rPr lang="en-AU" dirty="0" smtClean="0"/>
              <a:t>workers </a:t>
            </a:r>
            <a:r>
              <a:rPr lang="en-AU" dirty="0" smtClean="0"/>
              <a:t>individually and </a:t>
            </a:r>
            <a:r>
              <a:rPr lang="en-AU" dirty="0" smtClean="0"/>
              <a:t>collectively</a:t>
            </a:r>
          </a:p>
          <a:p>
            <a:pPr lvl="1"/>
            <a:r>
              <a:rPr lang="en-AU" dirty="0" smtClean="0"/>
              <a:t>the </a:t>
            </a:r>
            <a:r>
              <a:rPr lang="en-AU" dirty="0" smtClean="0"/>
              <a:t>organisations and workplaces within which they </a:t>
            </a:r>
            <a:r>
              <a:rPr lang="en-AU" dirty="0" smtClean="0"/>
              <a:t>work</a:t>
            </a:r>
          </a:p>
          <a:p>
            <a:pPr lvl="1"/>
            <a:r>
              <a:rPr lang="en-AU" dirty="0" smtClean="0"/>
              <a:t>the </a:t>
            </a:r>
            <a:r>
              <a:rPr lang="en-AU" dirty="0" smtClean="0"/>
              <a:t>education and training institutions that </a:t>
            </a:r>
            <a:r>
              <a:rPr lang="en-AU" dirty="0" smtClean="0"/>
              <a:t>	facilitate </a:t>
            </a:r>
            <a:r>
              <a:rPr lang="en-AU" dirty="0" smtClean="0"/>
              <a:t>accredited learning </a:t>
            </a:r>
            <a:r>
              <a:rPr lang="en-AU" dirty="0" smtClean="0"/>
              <a:t>provision, </a:t>
            </a:r>
            <a:r>
              <a:rPr lang="en-AU" dirty="0" smtClean="0"/>
              <a:t>and </a:t>
            </a:r>
            <a:endParaRPr lang="en-AU" dirty="0" smtClean="0"/>
          </a:p>
          <a:p>
            <a:pPr lvl="1"/>
            <a:r>
              <a:rPr lang="en-AU" dirty="0" smtClean="0"/>
              <a:t>the </a:t>
            </a:r>
            <a:r>
              <a:rPr lang="en-AU" dirty="0" smtClean="0"/>
              <a:t>regulatory bodies that govern that provision.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30</a:t>
            </a:fld>
            <a:endParaRPr lang="en-AU"/>
          </a:p>
        </p:txBody>
      </p:sp>
      <p:pic>
        <p:nvPicPr>
          <p:cNvPr id="6" name="Picture 5" descr="resilience2.jpg"/>
          <p:cNvPicPr>
            <a:picLocks noChangeAspect="1"/>
          </p:cNvPicPr>
          <p:nvPr/>
        </p:nvPicPr>
        <p:blipFill>
          <a:blip r:embed="rId2" cstate="print"/>
          <a:stretch>
            <a:fillRect/>
          </a:stretch>
        </p:blipFill>
        <p:spPr>
          <a:xfrm>
            <a:off x="6978774" y="0"/>
            <a:ext cx="2165226" cy="217388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 2</a:t>
            </a:r>
            <a:endParaRPr lang="en-AU" dirty="0"/>
          </a:p>
        </p:txBody>
      </p:sp>
      <p:sp>
        <p:nvSpPr>
          <p:cNvPr id="3" name="Content Placeholder 2"/>
          <p:cNvSpPr>
            <a:spLocks noGrp="1"/>
          </p:cNvSpPr>
          <p:nvPr>
            <p:ph idx="1"/>
          </p:nvPr>
        </p:nvSpPr>
        <p:spPr/>
        <p:txBody>
          <a:bodyPr/>
          <a:lstStyle/>
          <a:p>
            <a:r>
              <a:rPr lang="en-AU" dirty="0" smtClean="0"/>
              <a:t>The complexity and intensity of change within contemporary work demands that worker resilience be seen as a social issue and not the sole domain of individual workers who may or may not successfully address the range of demands and stresses their work inevitably brings.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31</a:t>
            </a:fld>
            <a:endParaRPr lang="en-AU"/>
          </a:p>
        </p:txBody>
      </p:sp>
      <p:pic>
        <p:nvPicPr>
          <p:cNvPr id="6" name="Picture 5" descr="resilience2.jpg"/>
          <p:cNvPicPr>
            <a:picLocks noChangeAspect="1"/>
          </p:cNvPicPr>
          <p:nvPr/>
        </p:nvPicPr>
        <p:blipFill>
          <a:blip r:embed="rId2" cstate="print"/>
          <a:stretch>
            <a:fillRect/>
          </a:stretch>
        </p:blipFill>
        <p:spPr>
          <a:xfrm>
            <a:off x="3203848" y="4509120"/>
            <a:ext cx="2165226" cy="217388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AU" dirty="0" smtClean="0"/>
              <a:t>Conclusion 3</a:t>
            </a:r>
            <a:endParaRPr lang="en-AU" dirty="0"/>
          </a:p>
        </p:txBody>
      </p:sp>
      <p:sp>
        <p:nvSpPr>
          <p:cNvPr id="3" name="Content Placeholder 2"/>
          <p:cNvSpPr>
            <a:spLocks noGrp="1"/>
          </p:cNvSpPr>
          <p:nvPr>
            <p:ph idx="1"/>
          </p:nvPr>
        </p:nvSpPr>
        <p:spPr>
          <a:xfrm>
            <a:off x="457200" y="1196753"/>
            <a:ext cx="8229600" cy="3744416"/>
          </a:xfrm>
        </p:spPr>
        <p:txBody>
          <a:bodyPr/>
          <a:lstStyle/>
          <a:p>
            <a:endParaRPr lang="en-AU" dirty="0" smtClean="0"/>
          </a:p>
          <a:p>
            <a:r>
              <a:rPr lang="en-AU" dirty="0" smtClean="0"/>
              <a:t>Seeing resilience as an individual, employer and social issue should </a:t>
            </a:r>
            <a:r>
              <a:rPr lang="en-AU" dirty="0" smtClean="0"/>
              <a:t>lead not only to the development of individual resilient workers able to sustain their employability, but the emergence of a capable and responsive workforce</a:t>
            </a:r>
            <a:r>
              <a:rPr lang="en-AU" dirty="0" smtClean="0"/>
              <a:t>.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32</a:t>
            </a:fld>
            <a:endParaRPr lang="en-AU"/>
          </a:p>
        </p:txBody>
      </p:sp>
      <p:pic>
        <p:nvPicPr>
          <p:cNvPr id="6" name="Picture 5" descr="resilience2.jpg"/>
          <p:cNvPicPr>
            <a:picLocks noChangeAspect="1"/>
          </p:cNvPicPr>
          <p:nvPr/>
        </p:nvPicPr>
        <p:blipFill>
          <a:blip r:embed="rId2" cstate="print"/>
          <a:stretch>
            <a:fillRect/>
          </a:stretch>
        </p:blipFill>
        <p:spPr>
          <a:xfrm>
            <a:off x="3779912" y="4369822"/>
            <a:ext cx="2232248" cy="224117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a:t>
            </a:r>
            <a:endParaRPr lang="en-AU" dirty="0"/>
          </a:p>
        </p:txBody>
      </p:sp>
      <p:sp>
        <p:nvSpPr>
          <p:cNvPr id="3" name="Content Placeholder 2"/>
          <p:cNvSpPr>
            <a:spLocks noGrp="1"/>
          </p:cNvSpPr>
          <p:nvPr>
            <p:ph idx="1"/>
          </p:nvPr>
        </p:nvSpPr>
        <p:spPr/>
        <p:txBody>
          <a:bodyPr/>
          <a:lstStyle/>
          <a:p>
            <a:pPr algn="ctr">
              <a:buNone/>
            </a:pPr>
            <a:endParaRPr lang="en-AU" dirty="0" smtClean="0"/>
          </a:p>
          <a:p>
            <a:pPr algn="ctr">
              <a:buNone/>
            </a:pPr>
            <a:endParaRPr lang="en-AU" dirty="0" smtClean="0"/>
          </a:p>
          <a:p>
            <a:pPr algn="ctr">
              <a:buNone/>
            </a:pPr>
            <a:r>
              <a:rPr lang="en-AU" dirty="0" smtClean="0"/>
              <a:t>Dr Darryl Dymock</a:t>
            </a:r>
          </a:p>
          <a:p>
            <a:pPr algn="ctr">
              <a:buNone/>
            </a:pPr>
            <a:r>
              <a:rPr lang="en-AU" dirty="0" smtClean="0"/>
              <a:t>School of Education and Professional Studies</a:t>
            </a:r>
          </a:p>
          <a:p>
            <a:pPr algn="ctr">
              <a:buNone/>
            </a:pPr>
            <a:r>
              <a:rPr lang="en-AU" dirty="0" smtClean="0"/>
              <a:t>Griffith University</a:t>
            </a:r>
          </a:p>
          <a:p>
            <a:pPr algn="ctr">
              <a:buNone/>
            </a:pPr>
            <a:r>
              <a:rPr lang="en-AU" dirty="0" smtClean="0">
                <a:hlinkClick r:id="rId2"/>
              </a:rPr>
              <a:t>d.dymock@griffith.edu.au</a:t>
            </a:r>
            <a:endParaRPr lang="en-AU" dirty="0" smtClean="0"/>
          </a:p>
          <a:p>
            <a:pPr algn="ctr">
              <a:buNone/>
            </a:pPr>
            <a:endParaRPr lang="en-AU" dirty="0" smtClean="0"/>
          </a:p>
          <a:p>
            <a:pPr algn="ctr">
              <a:buNone/>
            </a:pPr>
            <a:endParaRPr lang="en-AU" dirty="0" smtClean="0"/>
          </a:p>
          <a:p>
            <a:pPr algn="ctr">
              <a:buNone/>
            </a:pP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33</a:t>
            </a:fld>
            <a:endParaRPr lang="en-AU"/>
          </a:p>
        </p:txBody>
      </p:sp>
      <p:pic>
        <p:nvPicPr>
          <p:cNvPr id="5" name="Picture 4" descr="logo_1_sm"/>
          <p:cNvPicPr/>
          <p:nvPr/>
        </p:nvPicPr>
        <p:blipFill>
          <a:blip r:embed="rId3" cstate="print"/>
          <a:srcRect/>
          <a:stretch>
            <a:fillRect/>
          </a:stretch>
        </p:blipFill>
        <p:spPr bwMode="auto">
          <a:xfrm>
            <a:off x="3851920" y="5229200"/>
            <a:ext cx="1584176" cy="648072"/>
          </a:xfrm>
          <a:prstGeom prst="rect">
            <a:avLst/>
          </a:prstGeom>
          <a:noFill/>
          <a:ln w="9525">
            <a:noFill/>
            <a:miter lim="800000"/>
            <a:headEnd/>
            <a:tailEnd/>
          </a:ln>
        </p:spPr>
      </p:pic>
      <p:pic>
        <p:nvPicPr>
          <p:cNvPr id="6" name="Picture 5" descr="workers.jpg"/>
          <p:cNvPicPr/>
          <p:nvPr/>
        </p:nvPicPr>
        <p:blipFill>
          <a:blip r:embed="rId4" cstate="print"/>
          <a:stretch>
            <a:fillRect/>
          </a:stretch>
        </p:blipFill>
        <p:spPr>
          <a:xfrm>
            <a:off x="2987824" y="1268760"/>
            <a:ext cx="3240360" cy="15841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Responding to change</a:t>
            </a:r>
            <a:endParaRPr lang="en-AU"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fontAlgn="base">
              <a:spcBef>
                <a:spcPct val="0"/>
              </a:spcBef>
              <a:spcAft>
                <a:spcPct val="0"/>
              </a:spcAft>
            </a:pPr>
            <a:r>
              <a:rPr lang="en-AU" altLang="zh-TW" dirty="0" smtClean="0">
                <a:ea typeface="SimSun" pitchFamily="2" charset="-122"/>
                <a:cs typeface="Times New Roman" pitchFamily="18" charset="0"/>
              </a:rPr>
              <a:t>One way in which workers can demonstrate capacity to respond to workplace change, whether adverse or positive, in order to maintain their employability, is through learning and training.</a:t>
            </a:r>
          </a:p>
          <a:p>
            <a:pPr fontAlgn="base">
              <a:spcBef>
                <a:spcPct val="0"/>
              </a:spcBef>
              <a:spcAft>
                <a:spcPct val="0"/>
              </a:spcAft>
            </a:pPr>
            <a:endParaRPr lang="en-AU" altLang="zh-TW" dirty="0" smtClean="0">
              <a:latin typeface="Times New Roman" pitchFamily="18" charset="0"/>
              <a:ea typeface="SimSun" pitchFamily="2" charset="-122"/>
              <a:cs typeface="Times New Roman" pitchFamily="18" charset="0"/>
            </a:endParaRPr>
          </a:p>
          <a:p>
            <a:pPr fontAlgn="base">
              <a:spcBef>
                <a:spcPct val="0"/>
              </a:spcBef>
              <a:spcAft>
                <a:spcPct val="0"/>
              </a:spcAft>
            </a:pPr>
            <a:endParaRPr lang="en-AU" altLang="zh-TW" dirty="0" smtClean="0">
              <a:ea typeface="SimSun" pitchFamily="2" charset="-122"/>
              <a:cs typeface="Times New Roman" pitchFamily="18" charset="0"/>
            </a:endParaRPr>
          </a:p>
          <a:p>
            <a:pPr fontAlgn="base">
              <a:spcBef>
                <a:spcPct val="0"/>
              </a:spcBef>
              <a:spcAft>
                <a:spcPct val="0"/>
              </a:spcAft>
            </a:pPr>
            <a:endParaRPr lang="en-AU" altLang="zh-TW" dirty="0" smtClean="0">
              <a:ea typeface="SimSun" pitchFamily="2" charset="-122"/>
              <a:cs typeface="Times New Roman" pitchFamily="18" charset="0"/>
            </a:endParaRPr>
          </a:p>
          <a:p>
            <a:pPr fontAlgn="base">
              <a:spcBef>
                <a:spcPct val="0"/>
              </a:spcBef>
              <a:spcAft>
                <a:spcPct val="0"/>
              </a:spcAft>
            </a:pPr>
            <a:endParaRPr lang="en-AU" altLang="zh-TW" dirty="0" smtClean="0">
              <a:ea typeface="SimSun" pitchFamily="2" charset="-122"/>
              <a:cs typeface="Times New Roman" pitchFamily="18" charset="0"/>
            </a:endParaRPr>
          </a:p>
          <a:p>
            <a:pPr fontAlgn="base">
              <a:spcBef>
                <a:spcPct val="0"/>
              </a:spcBef>
              <a:spcAft>
                <a:spcPct val="0"/>
              </a:spcAft>
            </a:pPr>
            <a:r>
              <a:rPr lang="en-AU" altLang="zh-TW" dirty="0" smtClean="0">
                <a:ea typeface="SimSun" pitchFamily="2" charset="-122"/>
                <a:cs typeface="Times New Roman" pitchFamily="18" charset="0"/>
              </a:rPr>
              <a:t>However</a:t>
            </a:r>
            <a:r>
              <a:rPr lang="en-AU" altLang="zh-TW" dirty="0" smtClean="0">
                <a:ea typeface="SimSun" pitchFamily="2" charset="-122"/>
                <a:cs typeface="Times New Roman" pitchFamily="18" charset="0"/>
              </a:rPr>
              <a:t>, </a:t>
            </a:r>
            <a:r>
              <a:rPr lang="en-AU" dirty="0" smtClean="0"/>
              <a:t>opportunities for learning and training that supports continuing employability not guaranteed by individuals’ efforts, but subject to contextual and situational factors</a:t>
            </a:r>
            <a:endParaRPr lang="en-AU" altLang="zh-TW" dirty="0" smtClean="0">
              <a:latin typeface="Arial" pitchFamily="34" charset="0"/>
              <a:cs typeface="Arial" pitchFamily="34" charset="0"/>
            </a:endParaRPr>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4</a:t>
            </a:fld>
            <a:endParaRPr lang="en-AU"/>
          </a:p>
        </p:txBody>
      </p:sp>
      <p:pic>
        <p:nvPicPr>
          <p:cNvPr id="5" name="Picture 4" descr="resilience-bud.jpg"/>
          <p:cNvPicPr>
            <a:picLocks noChangeAspect="1"/>
          </p:cNvPicPr>
          <p:nvPr/>
        </p:nvPicPr>
        <p:blipFill>
          <a:blip r:embed="rId2" cstate="print"/>
          <a:stretch>
            <a:fillRect/>
          </a:stretch>
        </p:blipFill>
        <p:spPr>
          <a:xfrm>
            <a:off x="2915816" y="3212976"/>
            <a:ext cx="2520280" cy="16722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a:t>
            </a:r>
            <a:r>
              <a:rPr lang="en-AU" dirty="0" smtClean="0"/>
              <a:t>esearch project</a:t>
            </a:r>
            <a:br>
              <a:rPr lang="en-AU" dirty="0" smtClean="0"/>
            </a:br>
            <a:endParaRPr lang="en-AU" dirty="0"/>
          </a:p>
        </p:txBody>
      </p:sp>
      <p:sp>
        <p:nvSpPr>
          <p:cNvPr id="3" name="Content Placeholder 2"/>
          <p:cNvSpPr>
            <a:spLocks noGrp="1"/>
          </p:cNvSpPr>
          <p:nvPr>
            <p:ph idx="1"/>
          </p:nvPr>
        </p:nvSpPr>
        <p:spPr/>
        <p:txBody>
          <a:bodyPr>
            <a:normAutofit fontScale="85000" lnSpcReduction="20000"/>
          </a:bodyPr>
          <a:lstStyle/>
          <a:p>
            <a:endParaRPr lang="en-AU" dirty="0" smtClean="0"/>
          </a:p>
          <a:p>
            <a:endParaRPr lang="en-AU" dirty="0" smtClean="0"/>
          </a:p>
          <a:p>
            <a:endParaRPr lang="en-AU" dirty="0" smtClean="0"/>
          </a:p>
          <a:p>
            <a:r>
              <a:rPr lang="en-AU" dirty="0" smtClean="0"/>
              <a:t>This </a:t>
            </a:r>
            <a:r>
              <a:rPr lang="en-AU" dirty="0" smtClean="0"/>
              <a:t>paper draws on findings of a national project about how workers develop the capacities they need to sustain their employability across lengthening working lives</a:t>
            </a:r>
          </a:p>
          <a:p>
            <a:r>
              <a:rPr lang="en-AU" dirty="0" smtClean="0"/>
              <a:t>Three-year project funded by NCVER:</a:t>
            </a:r>
          </a:p>
          <a:p>
            <a:pPr>
              <a:buNone/>
            </a:pPr>
            <a:r>
              <a:rPr lang="en-US" i="1" dirty="0" smtClean="0"/>
              <a:t>	Change</a:t>
            </a:r>
            <a:r>
              <a:rPr lang="en-US" i="1" dirty="0" smtClean="0"/>
              <a:t>, work and learning: Aligning continuing education and training</a:t>
            </a:r>
          </a:p>
          <a:p>
            <a:r>
              <a:rPr lang="en-US" dirty="0" smtClean="0"/>
              <a:t>Griffith University </a:t>
            </a:r>
            <a:r>
              <a:rPr lang="en-US" dirty="0" smtClean="0"/>
              <a:t>team </a:t>
            </a:r>
            <a:endParaRPr lang="en-AU" dirty="0" smtClean="0"/>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5</a:t>
            </a:fld>
            <a:endParaRPr lang="en-AU"/>
          </a:p>
        </p:txBody>
      </p:sp>
      <p:pic>
        <p:nvPicPr>
          <p:cNvPr id="6" name="Picture 5" descr="workers.jpg"/>
          <p:cNvPicPr/>
          <p:nvPr/>
        </p:nvPicPr>
        <p:blipFill>
          <a:blip r:embed="rId2" cstate="print"/>
          <a:stretch>
            <a:fillRect/>
          </a:stretch>
        </p:blipFill>
        <p:spPr>
          <a:xfrm>
            <a:off x="2987824" y="908720"/>
            <a:ext cx="3600400" cy="18722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Data collection</a:t>
            </a:r>
            <a:endParaRPr lang="en-AU" dirty="0"/>
          </a:p>
        </p:txBody>
      </p:sp>
      <p:sp>
        <p:nvSpPr>
          <p:cNvPr id="3" name="Content Placeholder 2"/>
          <p:cNvSpPr>
            <a:spLocks noGrp="1"/>
          </p:cNvSpPr>
          <p:nvPr>
            <p:ph idx="1"/>
          </p:nvPr>
        </p:nvSpPr>
        <p:spPr/>
        <p:txBody>
          <a:bodyPr>
            <a:normAutofit lnSpcReduction="10000"/>
          </a:bodyPr>
          <a:lstStyle/>
          <a:p>
            <a:r>
              <a:rPr lang="en-AU" dirty="0" smtClean="0"/>
              <a:t>Semi-structured interviews with 51 workers</a:t>
            </a:r>
          </a:p>
          <a:p>
            <a:r>
              <a:rPr lang="en-AU" dirty="0" smtClean="0"/>
              <a:t>Community services and health; </a:t>
            </a:r>
            <a:r>
              <a:rPr lang="en-AU" dirty="0" smtClean="0"/>
              <a:t>Transport </a:t>
            </a:r>
            <a:r>
              <a:rPr lang="en-AU" dirty="0" smtClean="0"/>
              <a:t>and logistics </a:t>
            </a:r>
            <a:endParaRPr lang="en-AU" dirty="0" smtClean="0"/>
          </a:p>
          <a:p>
            <a:endParaRPr lang="en-AU" dirty="0" smtClean="0"/>
          </a:p>
          <a:p>
            <a:r>
              <a:rPr lang="en-AU" dirty="0" smtClean="0"/>
              <a:t>How they</a:t>
            </a:r>
          </a:p>
          <a:p>
            <a:pPr marL="1028700" lvl="1" indent="-571500">
              <a:buAutoNum type="romanLcParenR"/>
            </a:pPr>
            <a:r>
              <a:rPr lang="en-AU" dirty="0" smtClean="0"/>
              <a:t>perceived the importance of ongoing learning</a:t>
            </a:r>
          </a:p>
          <a:p>
            <a:pPr marL="1028700" lvl="1" indent="-571500">
              <a:buAutoNum type="romanLcParenR"/>
            </a:pPr>
            <a:r>
              <a:rPr lang="en-AU" dirty="0" smtClean="0"/>
              <a:t>perceived the relative effectiveness of different sources of learning</a:t>
            </a:r>
          </a:p>
          <a:p>
            <a:pPr marL="1028700" lvl="1" indent="-571500">
              <a:buAutoNum type="romanLcParenR"/>
            </a:pPr>
            <a:r>
              <a:rPr lang="en-AU" dirty="0" smtClean="0"/>
              <a:t>preferred to be supported in their learning.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6</a:t>
            </a:fld>
            <a:endParaRPr lang="en-AU"/>
          </a:p>
        </p:txBody>
      </p:sp>
      <p:pic>
        <p:nvPicPr>
          <p:cNvPr id="5" name="Picture 4" descr="Qualitative-Research-Interview-2.jpg"/>
          <p:cNvPicPr>
            <a:picLocks noChangeAspect="1"/>
          </p:cNvPicPr>
          <p:nvPr/>
        </p:nvPicPr>
        <p:blipFill>
          <a:blip r:embed="rId2" cstate="print"/>
          <a:stretch>
            <a:fillRect/>
          </a:stretch>
        </p:blipFill>
        <p:spPr>
          <a:xfrm>
            <a:off x="3563888" y="2636912"/>
            <a:ext cx="2381371" cy="15801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AU" dirty="0" smtClean="0"/>
              <a:t>Project focus	</a:t>
            </a:r>
            <a:endParaRPr lang="en-AU" dirty="0"/>
          </a:p>
        </p:txBody>
      </p:sp>
      <p:sp>
        <p:nvSpPr>
          <p:cNvPr id="3" name="Content Placeholder 2"/>
          <p:cNvSpPr>
            <a:spLocks noGrp="1"/>
          </p:cNvSpPr>
          <p:nvPr>
            <p:ph idx="1"/>
          </p:nvPr>
        </p:nvSpPr>
        <p:spPr/>
        <p:txBody>
          <a:bodyPr>
            <a:normAutofit lnSpcReduction="10000"/>
          </a:bodyPr>
          <a:lstStyle/>
          <a:p>
            <a:endParaRPr lang="en-AU" dirty="0" smtClean="0"/>
          </a:p>
          <a:p>
            <a:r>
              <a:rPr lang="en-AU" dirty="0" smtClean="0"/>
              <a:t>Focus </a:t>
            </a:r>
            <a:r>
              <a:rPr lang="en-AU" dirty="0" smtClean="0"/>
              <a:t>of project is continuing education and training, but also asked about initial learning &amp; training</a:t>
            </a:r>
          </a:p>
          <a:p>
            <a:r>
              <a:rPr lang="en-AU" dirty="0" smtClean="0"/>
              <a:t>Research did not set out to identify resilience as a capacity in workers</a:t>
            </a:r>
          </a:p>
          <a:p>
            <a:r>
              <a:rPr lang="en-AU" dirty="0" smtClean="0"/>
              <a:t>Responses indicate that workers see learning and training as a way of responding to workplace changes</a:t>
            </a:r>
          </a:p>
          <a:p>
            <a:pPr>
              <a:buNone/>
            </a:pP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7</a:t>
            </a:fld>
            <a:endParaRPr lang="en-AU"/>
          </a:p>
        </p:txBody>
      </p:sp>
      <p:pic>
        <p:nvPicPr>
          <p:cNvPr id="5" name="Picture 4" descr="kitaoka_out_of_focus.jpg"/>
          <p:cNvPicPr>
            <a:picLocks noChangeAspect="1"/>
          </p:cNvPicPr>
          <p:nvPr/>
        </p:nvPicPr>
        <p:blipFill>
          <a:blip r:embed="rId2" cstate="print"/>
          <a:stretch>
            <a:fillRect/>
          </a:stretch>
        </p:blipFill>
        <p:spPr>
          <a:xfrm>
            <a:off x="1043608" y="188640"/>
            <a:ext cx="3312368" cy="148478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Significance of workplace</a:t>
            </a:r>
            <a:endParaRPr lang="en-AU" dirty="0"/>
          </a:p>
        </p:txBody>
      </p:sp>
      <p:sp>
        <p:nvSpPr>
          <p:cNvPr id="3" name="Content Placeholder 2"/>
          <p:cNvSpPr>
            <a:spLocks noGrp="1"/>
          </p:cNvSpPr>
          <p:nvPr>
            <p:ph idx="1"/>
          </p:nvPr>
        </p:nvSpPr>
        <p:spPr/>
        <p:txBody>
          <a:bodyPr>
            <a:normAutofit/>
          </a:bodyPr>
          <a:lstStyle/>
          <a:p>
            <a:r>
              <a:rPr lang="en-US" dirty="0" smtClean="0"/>
              <a:t>Workplace was most highly ranked </a:t>
            </a:r>
            <a:r>
              <a:rPr lang="en-US" dirty="0" smtClean="0"/>
              <a:t>site for</a:t>
            </a:r>
            <a:r>
              <a:rPr lang="en-US" dirty="0" smtClean="0"/>
              <a:t> </a:t>
            </a:r>
            <a:r>
              <a:rPr lang="en-US" dirty="0" smtClean="0"/>
              <a:t>learning for both current and continuing employability</a:t>
            </a:r>
          </a:p>
          <a:p>
            <a:r>
              <a:rPr lang="en-US" dirty="0" smtClean="0"/>
              <a:t>39 noted it as the basis of their initial occupational learning </a:t>
            </a:r>
          </a:p>
          <a:p>
            <a:r>
              <a:rPr lang="en-US" dirty="0" smtClean="0"/>
              <a:t>40 noted it as the basis of their continuing learning. </a:t>
            </a:r>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8</a:t>
            </a:fld>
            <a:endParaRPr lang="en-AU"/>
          </a:p>
        </p:txBody>
      </p:sp>
      <p:pic>
        <p:nvPicPr>
          <p:cNvPr id="5" name="Picture 4" descr="older man smiling 2.jpg"/>
          <p:cNvPicPr>
            <a:picLocks noChangeAspect="1"/>
          </p:cNvPicPr>
          <p:nvPr/>
        </p:nvPicPr>
        <p:blipFill>
          <a:blip r:embed="rId2" cstate="print"/>
          <a:stretch>
            <a:fillRect/>
          </a:stretch>
        </p:blipFill>
        <p:spPr>
          <a:xfrm>
            <a:off x="4067944" y="4869160"/>
            <a:ext cx="2700008" cy="17982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dirty="0" smtClean="0"/>
              <a:t>Significance of </a:t>
            </a:r>
            <a:br>
              <a:rPr lang="en-AU" dirty="0" smtClean="0"/>
            </a:br>
            <a:r>
              <a:rPr lang="en-AU" dirty="0" smtClean="0"/>
              <a:t>workplac</a:t>
            </a:r>
            <a:r>
              <a:rPr lang="en-AU" dirty="0" smtClean="0"/>
              <a:t>e </a:t>
            </a:r>
            <a:r>
              <a:rPr lang="en-AU" dirty="0" smtClean="0"/>
              <a:t>2 </a:t>
            </a:r>
            <a:endParaRPr lang="en-AU"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L</a:t>
            </a:r>
            <a:r>
              <a:rPr lang="en-AU" dirty="0" smtClean="0"/>
              <a:t>earning through </a:t>
            </a:r>
            <a:r>
              <a:rPr lang="en-AU" dirty="0" smtClean="0"/>
              <a:t>authentic</a:t>
            </a:r>
          </a:p>
          <a:p>
            <a:pPr>
              <a:buNone/>
            </a:pPr>
            <a:r>
              <a:rPr lang="en-AU" dirty="0" smtClean="0"/>
              <a:t>	work </a:t>
            </a:r>
            <a:r>
              <a:rPr lang="en-AU" dirty="0" smtClean="0"/>
              <a:t>activities was </a:t>
            </a:r>
            <a:r>
              <a:rPr lang="en-AU" dirty="0" smtClean="0"/>
              <a:t>consistently</a:t>
            </a:r>
          </a:p>
          <a:p>
            <a:pPr>
              <a:buNone/>
            </a:pPr>
            <a:r>
              <a:rPr lang="en-AU" dirty="0" smtClean="0"/>
              <a:t>	found </a:t>
            </a:r>
            <a:r>
              <a:rPr lang="en-AU" dirty="0" smtClean="0"/>
              <a:t>to offer adaptive learning </a:t>
            </a:r>
            <a:endParaRPr lang="en-AU" dirty="0" smtClean="0"/>
          </a:p>
          <a:p>
            <a:pPr>
              <a:buNone/>
            </a:pPr>
            <a:r>
              <a:rPr lang="en-AU" dirty="0" smtClean="0"/>
              <a:t>	opportunities </a:t>
            </a:r>
            <a:r>
              <a:rPr lang="en-AU" dirty="0" smtClean="0"/>
              <a:t>well aligned with enhancing resilience and sustaining employability, </a:t>
            </a:r>
            <a:r>
              <a:rPr lang="en-AU" dirty="0" smtClean="0"/>
              <a:t>provided the activities:</a:t>
            </a:r>
            <a:endParaRPr lang="en-AU" dirty="0" smtClean="0"/>
          </a:p>
          <a:p>
            <a:r>
              <a:rPr lang="en-AU" dirty="0" err="1" smtClean="0"/>
              <a:t>i</a:t>
            </a:r>
            <a:r>
              <a:rPr lang="en-AU" dirty="0" smtClean="0"/>
              <a:t>) </a:t>
            </a:r>
            <a:r>
              <a:rPr lang="en-AU" dirty="0" smtClean="0"/>
              <a:t>are </a:t>
            </a:r>
            <a:r>
              <a:rPr lang="en-AU" dirty="0" smtClean="0"/>
              <a:t>conducted in the actualities of work</a:t>
            </a:r>
          </a:p>
          <a:p>
            <a:r>
              <a:rPr lang="en-AU" dirty="0" smtClean="0"/>
              <a:t>ii) are supported by experienced and cooperative others and employers</a:t>
            </a:r>
          </a:p>
          <a:p>
            <a:r>
              <a:rPr lang="en-AU" dirty="0" smtClean="0"/>
              <a:t>iii) comprise a developmental pathway that acknowledges and rewards increasing expertise.</a:t>
            </a:r>
          </a:p>
          <a:p>
            <a:endParaRPr lang="en-AU" dirty="0"/>
          </a:p>
        </p:txBody>
      </p:sp>
      <p:sp>
        <p:nvSpPr>
          <p:cNvPr id="4" name="Slide Number Placeholder 3"/>
          <p:cNvSpPr>
            <a:spLocks noGrp="1"/>
          </p:cNvSpPr>
          <p:nvPr>
            <p:ph type="sldNum" sz="quarter" idx="12"/>
          </p:nvPr>
        </p:nvSpPr>
        <p:spPr/>
        <p:txBody>
          <a:bodyPr/>
          <a:lstStyle/>
          <a:p>
            <a:fld id="{BF3B7882-084D-468F-B67A-F29E80784554}" type="slidenum">
              <a:rPr lang="en-AU" smtClean="0"/>
              <a:pPr/>
              <a:t>9</a:t>
            </a:fld>
            <a:endParaRPr lang="en-AU"/>
          </a:p>
        </p:txBody>
      </p:sp>
      <p:pic>
        <p:nvPicPr>
          <p:cNvPr id="6" name="Picture 3" descr="C:\Users\Darryl\All Darryls\Writing\Retirement\Blog photos\older woman at desk.jpg"/>
          <p:cNvPicPr>
            <a:picLocks noChangeAspect="1" noChangeArrowheads="1"/>
          </p:cNvPicPr>
          <p:nvPr/>
        </p:nvPicPr>
        <p:blipFill>
          <a:blip r:embed="rId2" cstate="print"/>
          <a:srcRect/>
          <a:stretch>
            <a:fillRect/>
          </a:stretch>
        </p:blipFill>
        <p:spPr bwMode="auto">
          <a:xfrm rot="21283433">
            <a:off x="5403833" y="415007"/>
            <a:ext cx="3476625"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TotalTime>
  <Words>1410</Words>
  <Application>Microsoft Office PowerPoint</Application>
  <PresentationFormat>On-screen Show (4:3)</PresentationFormat>
  <Paragraphs>216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ALA Conference 2012    </vt:lpstr>
      <vt:lpstr>                  Background</vt:lpstr>
      <vt:lpstr>Definitions</vt:lpstr>
      <vt:lpstr>Responding to change</vt:lpstr>
      <vt:lpstr>Research project </vt:lpstr>
      <vt:lpstr>Data collection</vt:lpstr>
      <vt:lpstr>Project focus </vt:lpstr>
      <vt:lpstr>Significance of workplace</vt:lpstr>
      <vt:lpstr>Significance of  workplace 2 </vt:lpstr>
      <vt:lpstr>Quote</vt:lpstr>
      <vt:lpstr>Quote (cont)</vt:lpstr>
      <vt:lpstr>Quotes: Two truck drivers</vt:lpstr>
      <vt:lpstr>Learning through work</vt:lpstr>
      <vt:lpstr>‘Proactive adaptability’</vt:lpstr>
      <vt:lpstr>Towards resilience </vt:lpstr>
      <vt:lpstr>However… </vt:lpstr>
      <vt:lpstr>Need for expert support</vt:lpstr>
      <vt:lpstr>Examples of expert support</vt:lpstr>
      <vt:lpstr>However…</vt:lpstr>
      <vt:lpstr>Enhancing resilience</vt:lpstr>
      <vt:lpstr>Resilience for now and later</vt:lpstr>
      <vt:lpstr>Learning is both an internal and external factor of individuals’ personal resilience.  </vt:lpstr>
      <vt:lpstr>Learning as external</vt:lpstr>
      <vt:lpstr>Different goals? </vt:lpstr>
      <vt:lpstr>Implications 1</vt:lpstr>
      <vt:lpstr>Implications 2</vt:lpstr>
      <vt:lpstr>Implications 2 (cont)</vt:lpstr>
      <vt:lpstr>Implications 3 </vt:lpstr>
      <vt:lpstr>Implications 4</vt:lpstr>
      <vt:lpstr>Conclusion 1 </vt:lpstr>
      <vt:lpstr>Conclusion 2</vt:lpstr>
      <vt:lpstr>Conclusion 3</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 Conference 2012</dc:title>
  <dc:creator>Darryl</dc:creator>
  <cp:lastModifiedBy>Darryl</cp:lastModifiedBy>
  <cp:revision>75</cp:revision>
  <dcterms:created xsi:type="dcterms:W3CDTF">2012-09-24T03:31:02Z</dcterms:created>
  <dcterms:modified xsi:type="dcterms:W3CDTF">2012-09-28T06:58:43Z</dcterms:modified>
</cp:coreProperties>
</file>