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Default Extension="pdf" ContentType="application/pdf"/>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47" r:id="rId1"/>
  </p:sldMasterIdLst>
  <p:notesMasterIdLst>
    <p:notesMasterId r:id="rId25"/>
  </p:notesMasterIdLst>
  <p:handoutMasterIdLst>
    <p:handoutMasterId r:id="rId26"/>
  </p:handoutMasterIdLst>
  <p:sldIdLst>
    <p:sldId id="256" r:id="rId2"/>
    <p:sldId id="296" r:id="rId3"/>
    <p:sldId id="259" r:id="rId4"/>
    <p:sldId id="260" r:id="rId5"/>
    <p:sldId id="294" r:id="rId6"/>
    <p:sldId id="282" r:id="rId7"/>
    <p:sldId id="287" r:id="rId8"/>
    <p:sldId id="288" r:id="rId9"/>
    <p:sldId id="289" r:id="rId10"/>
    <p:sldId id="283" r:id="rId11"/>
    <p:sldId id="284" r:id="rId12"/>
    <p:sldId id="262" r:id="rId13"/>
    <p:sldId id="265" r:id="rId14"/>
    <p:sldId id="295" r:id="rId15"/>
    <p:sldId id="266" r:id="rId16"/>
    <p:sldId id="268" r:id="rId17"/>
    <p:sldId id="272" r:id="rId18"/>
    <p:sldId id="273" r:id="rId19"/>
    <p:sldId id="274" r:id="rId20"/>
    <p:sldId id="275" r:id="rId21"/>
    <p:sldId id="276" r:id="rId22"/>
    <p:sldId id="281" r:id="rId23"/>
    <p:sldId id="29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outline"/>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02" autoAdjust="0"/>
    <p:restoredTop sz="94646" autoAdjust="0"/>
  </p:normalViewPr>
  <p:slideViewPr>
    <p:cSldViewPr snapToObjects="1">
      <p:cViewPr varScale="1">
        <p:scale>
          <a:sx n="113" d="100"/>
          <a:sy n="113" d="100"/>
        </p:scale>
        <p:origin x="-752" y="-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F96F20-E165-E04A-88BD-F7750773D569}" type="datetimeFigureOut">
              <a:rPr lang="en-US" smtClean="0"/>
              <a:pPr/>
              <a:t>10/9/12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9B4859-82A3-0F40-9D43-E19D333AF92A}"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DEC308-9861-E048-95DF-AC585559C005}" type="datetimeFigureOut">
              <a:rPr lang="en-US" smtClean="0"/>
              <a:pPr/>
              <a:t>10/9/12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9D20F0-C525-114A-987D-BA0E8DE5582A}"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175" y="2438400"/>
            <a:ext cx="9147175" cy="1063625"/>
            <a:chOff x="-2" y="1536"/>
            <a:chExt cx="5762" cy="670"/>
          </a:xfrm>
        </p:grpSpPr>
        <p:grpSp>
          <p:nvGrpSpPr>
            <p:cNvPr id="3" name="Group 3"/>
            <p:cNvGrpSpPr>
              <a:grpSpLocks/>
            </p:cNvGrpSpPr>
            <p:nvPr/>
          </p:nvGrpSpPr>
          <p:grpSpPr bwMode="auto">
            <a:xfrm flipH="1">
              <a:off x="-2" y="1562"/>
              <a:ext cx="5763" cy="650"/>
              <a:chOff x="-3" y="1562"/>
              <a:chExt cx="5763" cy="650"/>
            </a:xfrm>
          </p:grpSpPr>
          <p:sp>
            <p:nvSpPr>
              <p:cNvPr id="8" name="Freeform 4"/>
              <p:cNvSpPr>
                <a:spLocks/>
              </p:cNvSpPr>
              <p:nvPr/>
            </p:nvSpPr>
            <p:spPr bwMode="ltGray">
              <a:xfrm rot="-5400000">
                <a:off x="2558" y="-993"/>
                <a:ext cx="624" cy="5745"/>
              </a:xfrm>
              <a:custGeom>
                <a:avLst/>
                <a:gdLst/>
                <a:ahLst/>
                <a:cxnLst>
                  <a:cxn ang="0">
                    <a:pos x="0" y="0"/>
                  </a:cxn>
                  <a:cxn ang="0">
                    <a:pos x="0" y="720"/>
                  </a:cxn>
                  <a:cxn ang="0">
                    <a:pos x="1000" y="720"/>
                  </a:cxn>
                  <a:cxn ang="0">
                    <a:pos x="1000" y="0"/>
                  </a:cxn>
                  <a:cxn ang="0">
                    <a:pos x="0" y="0"/>
                  </a:cxn>
                </a:cxnLst>
                <a:rect l="0" t="0" r="r" b="b"/>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prstTxWarp prst="textNoShape">
                  <a:avLst/>
                </a:prstTxWarp>
              </a:bodyPr>
              <a:lstStyle/>
              <a:p>
                <a:pPr>
                  <a:defRPr/>
                </a:pPr>
                <a:endParaRPr lang="en-US"/>
              </a:p>
            </p:txBody>
          </p:sp>
          <p:sp>
            <p:nvSpPr>
              <p:cNvPr id="9" name="Freeform 5"/>
              <p:cNvSpPr>
                <a:spLocks/>
              </p:cNvSpPr>
              <p:nvPr/>
            </p:nvSpPr>
            <p:spPr bwMode="ltGray">
              <a:xfrm rot="-5400000">
                <a:off x="1322" y="1669"/>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prstTxWarp prst="textNoShape">
                  <a:avLst/>
                </a:prstTxWarp>
              </a:bodyPr>
              <a:lstStyle/>
              <a:p>
                <a:pPr>
                  <a:defRPr/>
                </a:pPr>
                <a:endParaRPr lang="en-US"/>
              </a:p>
            </p:txBody>
          </p:sp>
          <p:sp>
            <p:nvSpPr>
              <p:cNvPr id="10" name="Freeform 6"/>
              <p:cNvSpPr>
                <a:spLocks/>
              </p:cNvSpPr>
              <p:nvPr/>
            </p:nvSpPr>
            <p:spPr bwMode="ltGray">
              <a:xfrm rot="-5400000">
                <a:off x="982" y="1669"/>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prstTxWarp prst="textNoShape">
                  <a:avLst/>
                </a:prstTxWarp>
              </a:bodyPr>
              <a:lstStyle/>
              <a:p>
                <a:pPr>
                  <a:defRPr/>
                </a:pPr>
                <a:endParaRPr lang="en-US"/>
              </a:p>
            </p:txBody>
          </p:sp>
          <p:sp>
            <p:nvSpPr>
              <p:cNvPr id="11" name="Freeform 7"/>
              <p:cNvSpPr>
                <a:spLocks/>
              </p:cNvSpPr>
              <p:nvPr/>
            </p:nvSpPr>
            <p:spPr bwMode="ltGray">
              <a:xfrm rot="-5400000">
                <a:off x="-58" y="1764"/>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prstTxWarp prst="textNoShape">
                  <a:avLst/>
                </a:prstTxWarp>
              </a:bodyPr>
              <a:lstStyle/>
              <a:p>
                <a:pPr>
                  <a:defRPr/>
                </a:pPr>
                <a:endParaRPr lang="en-US"/>
              </a:p>
            </p:txBody>
          </p:sp>
          <p:sp>
            <p:nvSpPr>
              <p:cNvPr id="12" name="Freeform 8"/>
              <p:cNvSpPr>
                <a:spLocks/>
              </p:cNvSpPr>
              <p:nvPr/>
            </p:nvSpPr>
            <p:spPr bwMode="ltGray">
              <a:xfrm rot="-5400000">
                <a:off x="664" y="1733"/>
                <a:ext cx="624" cy="29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prstTxWarp prst="textNoShape">
                  <a:avLst/>
                </a:prstTxWarp>
              </a:bodyPr>
              <a:lstStyle/>
              <a:p>
                <a:pPr>
                  <a:defRPr/>
                </a:pPr>
                <a:endParaRPr lang="en-US"/>
              </a:p>
            </p:txBody>
          </p:sp>
          <p:sp>
            <p:nvSpPr>
              <p:cNvPr id="13" name="Freeform 9"/>
              <p:cNvSpPr>
                <a:spLocks/>
              </p:cNvSpPr>
              <p:nvPr/>
            </p:nvSpPr>
            <p:spPr bwMode="ltGray">
              <a:xfrm rot="-5400000">
                <a:off x="442" y="1699"/>
                <a:ext cx="624" cy="362"/>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prstTxWarp prst="textNoShape">
                  <a:avLst/>
                </a:prstTxWarp>
              </a:bodyPr>
              <a:lstStyle/>
              <a:p>
                <a:pPr>
                  <a:defRPr/>
                </a:pPr>
                <a:endParaRPr lang="en-US"/>
              </a:p>
            </p:txBody>
          </p:sp>
          <p:sp>
            <p:nvSpPr>
              <p:cNvPr id="14" name="Freeform 10"/>
              <p:cNvSpPr>
                <a:spLocks/>
              </p:cNvSpPr>
              <p:nvPr/>
            </p:nvSpPr>
            <p:spPr bwMode="ltGray">
              <a:xfrm rot="-5400000">
                <a:off x="154" y="1738"/>
                <a:ext cx="632" cy="315"/>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sp>
            <p:nvSpPr>
              <p:cNvPr id="15" name="Freeform 11"/>
              <p:cNvSpPr>
                <a:spLocks/>
              </p:cNvSpPr>
              <p:nvPr/>
            </p:nvSpPr>
            <p:spPr bwMode="ltGray">
              <a:xfrm rot="-5400000">
                <a:off x="3200" y="1665"/>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prstTxWarp prst="textNoShape">
                  <a:avLst/>
                </a:prstTxWarp>
              </a:bodyPr>
              <a:lstStyle/>
              <a:p>
                <a:pPr>
                  <a:defRPr/>
                </a:pPr>
                <a:endParaRPr lang="en-US"/>
              </a:p>
            </p:txBody>
          </p:sp>
          <p:sp>
            <p:nvSpPr>
              <p:cNvPr id="16" name="Freeform 12"/>
              <p:cNvSpPr>
                <a:spLocks/>
              </p:cNvSpPr>
              <p:nvPr/>
            </p:nvSpPr>
            <p:spPr bwMode="ltGray">
              <a:xfrm rot="-5400000">
                <a:off x="2870" y="1664"/>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prstTxWarp prst="textNoShape">
                  <a:avLst/>
                </a:prstTxWarp>
              </a:bodyPr>
              <a:lstStyle/>
              <a:p>
                <a:pPr>
                  <a:defRPr/>
                </a:pPr>
                <a:endParaRPr lang="en-US"/>
              </a:p>
            </p:txBody>
          </p:sp>
          <p:sp>
            <p:nvSpPr>
              <p:cNvPr id="17" name="Freeform 13"/>
              <p:cNvSpPr>
                <a:spLocks/>
              </p:cNvSpPr>
              <p:nvPr/>
            </p:nvSpPr>
            <p:spPr bwMode="ltGray">
              <a:xfrm rot="-5400000">
                <a:off x="1828" y="1759"/>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sp>
            <p:nvSpPr>
              <p:cNvPr id="18" name="Freeform 14"/>
              <p:cNvSpPr>
                <a:spLocks/>
              </p:cNvSpPr>
              <p:nvPr/>
            </p:nvSpPr>
            <p:spPr bwMode="ltGray">
              <a:xfrm rot="-5400000">
                <a:off x="2551" y="1728"/>
                <a:ext cx="624" cy="29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prstTxWarp prst="textNoShape">
                  <a:avLst/>
                </a:prstTxWarp>
              </a:bodyPr>
              <a:lstStyle/>
              <a:p>
                <a:pPr>
                  <a:defRPr/>
                </a:pPr>
                <a:endParaRPr lang="en-US"/>
              </a:p>
            </p:txBody>
          </p:sp>
          <p:sp>
            <p:nvSpPr>
              <p:cNvPr id="19" name="Freeform 15"/>
              <p:cNvSpPr>
                <a:spLocks/>
              </p:cNvSpPr>
              <p:nvPr/>
            </p:nvSpPr>
            <p:spPr bwMode="ltGray">
              <a:xfrm rot="-5400000">
                <a:off x="2328" y="1695"/>
                <a:ext cx="624" cy="361"/>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prstTxWarp prst="textNoShape">
                  <a:avLst/>
                </a:prstTxWarp>
              </a:bodyPr>
              <a:lstStyle/>
              <a:p>
                <a:pPr>
                  <a:defRPr/>
                </a:pPr>
                <a:endParaRPr lang="en-US"/>
              </a:p>
            </p:txBody>
          </p:sp>
          <p:sp>
            <p:nvSpPr>
              <p:cNvPr id="20" name="Freeform 16"/>
              <p:cNvSpPr>
                <a:spLocks/>
              </p:cNvSpPr>
              <p:nvPr/>
            </p:nvSpPr>
            <p:spPr bwMode="ltGray">
              <a:xfrm rot="-5400000">
                <a:off x="2043"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prstTxWarp prst="textNoShape">
                  <a:avLst/>
                </a:prstTxWarp>
              </a:bodyPr>
              <a:lstStyle/>
              <a:p>
                <a:pPr>
                  <a:defRPr/>
                </a:pPr>
                <a:endParaRPr lang="en-US"/>
              </a:p>
            </p:txBody>
          </p:sp>
          <p:sp>
            <p:nvSpPr>
              <p:cNvPr id="21" name="Freeform 17"/>
              <p:cNvSpPr>
                <a:spLocks/>
              </p:cNvSpPr>
              <p:nvPr/>
            </p:nvSpPr>
            <p:spPr bwMode="ltGray">
              <a:xfrm rot="-5400000">
                <a:off x="4066" y="1669"/>
                <a:ext cx="624" cy="421"/>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prstTxWarp prst="textNoShape">
                  <a:avLst/>
                </a:prstTxWarp>
              </a:bodyPr>
              <a:lstStyle/>
              <a:p>
                <a:pPr>
                  <a:defRPr/>
                </a:pPr>
                <a:endParaRPr lang="en-US"/>
              </a:p>
            </p:txBody>
          </p:sp>
          <p:sp>
            <p:nvSpPr>
              <p:cNvPr id="22" name="Freeform 18"/>
              <p:cNvSpPr>
                <a:spLocks/>
              </p:cNvSpPr>
              <p:nvPr/>
            </p:nvSpPr>
            <p:spPr bwMode="ltGray">
              <a:xfrm rot="-5400000">
                <a:off x="3736" y="1669"/>
                <a:ext cx="624" cy="42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sp>
            <p:nvSpPr>
              <p:cNvPr id="23" name="Freeform 19"/>
              <p:cNvSpPr>
                <a:spLocks/>
              </p:cNvSpPr>
              <p:nvPr/>
            </p:nvSpPr>
            <p:spPr bwMode="ltGray">
              <a:xfrm rot="-5400000">
                <a:off x="4572" y="1754"/>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prstTxWarp prst="textNoShape">
                  <a:avLst/>
                </a:prstTxWarp>
              </a:bodyPr>
              <a:lstStyle/>
              <a:p>
                <a:pPr>
                  <a:defRPr/>
                </a:pPr>
                <a:endParaRPr lang="en-US"/>
              </a:p>
            </p:txBody>
          </p:sp>
          <p:sp>
            <p:nvSpPr>
              <p:cNvPr id="24" name="Freeform 20"/>
              <p:cNvSpPr>
                <a:spLocks/>
              </p:cNvSpPr>
              <p:nvPr/>
            </p:nvSpPr>
            <p:spPr bwMode="ltGray">
              <a:xfrm>
                <a:off x="5469" y="1562"/>
                <a:ext cx="291" cy="625"/>
              </a:xfrm>
              <a:custGeom>
                <a:avLst/>
                <a:gdLst/>
                <a:ahLst/>
                <a:cxnLst>
                  <a:cxn ang="0">
                    <a:pos x="0" y="624"/>
                  </a:cxn>
                  <a:cxn ang="0">
                    <a:pos x="291" y="625"/>
                  </a:cxn>
                  <a:cxn ang="0">
                    <a:pos x="291" y="6"/>
                  </a:cxn>
                  <a:cxn ang="0">
                    <a:pos x="0" y="0"/>
                  </a:cxn>
                  <a:cxn ang="0">
                    <a:pos x="0" y="624"/>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prstTxWarp prst="textNoShape">
                  <a:avLst/>
                </a:prstTxWarp>
              </a:bodyPr>
              <a:lstStyle/>
              <a:p>
                <a:pPr>
                  <a:defRPr/>
                </a:pPr>
                <a:endParaRPr lang="en-US"/>
              </a:p>
            </p:txBody>
          </p:sp>
          <p:sp>
            <p:nvSpPr>
              <p:cNvPr id="25" name="Freeform 21"/>
              <p:cNvSpPr>
                <a:spLocks/>
              </p:cNvSpPr>
              <p:nvPr/>
            </p:nvSpPr>
            <p:spPr bwMode="ltGray">
              <a:xfrm rot="-5400000">
                <a:off x="5072" y="1695"/>
                <a:ext cx="624" cy="361"/>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prstTxWarp prst="textNoShape">
                  <a:avLst/>
                </a:prstTxWarp>
              </a:bodyPr>
              <a:lstStyle/>
              <a:p>
                <a:pPr>
                  <a:defRPr/>
                </a:pPr>
                <a:endParaRPr lang="en-US"/>
              </a:p>
            </p:txBody>
          </p:sp>
          <p:sp>
            <p:nvSpPr>
              <p:cNvPr id="26" name="Freeform 22"/>
              <p:cNvSpPr>
                <a:spLocks/>
              </p:cNvSpPr>
              <p:nvPr/>
            </p:nvSpPr>
            <p:spPr bwMode="ltGray">
              <a:xfrm rot="-5400000">
                <a:off x="4797"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grpSp>
        <p:sp>
          <p:nvSpPr>
            <p:cNvPr id="6" name="Freeform 23"/>
            <p:cNvSpPr>
              <a:spLocks/>
            </p:cNvSpPr>
            <p:nvPr/>
          </p:nvSpPr>
          <p:spPr bwMode="ltGray">
            <a:xfrm flipH="1">
              <a:off x="-2" y="1536"/>
              <a:ext cx="5762" cy="412"/>
            </a:xfrm>
            <a:custGeom>
              <a:avLst/>
              <a:gdLst/>
              <a:ahLst/>
              <a:cxnLst>
                <a:cxn ang="0">
                  <a:pos x="0" y="196"/>
                </a:cxn>
                <a:cxn ang="0">
                  <a:pos x="5762" y="188"/>
                </a:cxn>
                <a:cxn ang="0">
                  <a:pos x="5762" y="4"/>
                </a:cxn>
                <a:cxn ang="0">
                  <a:pos x="0" y="0"/>
                </a:cxn>
                <a:cxn ang="0">
                  <a:pos x="0" y="196"/>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5400000" scaled="1"/>
            </a:gradFill>
            <a:ln w="9525" cap="flat">
              <a:noFill/>
              <a:prstDash val="solid"/>
              <a:miter lim="800000"/>
              <a:headEnd type="none" w="med" len="med"/>
              <a:tailEnd type="none" w="med" len="med"/>
            </a:ln>
            <a:effectLst/>
          </p:spPr>
          <p:txBody>
            <a:bodyPr wrap="none" anchor="ctr">
              <a:prstTxWarp prst="textNoShape">
                <a:avLst/>
              </a:prstTxWarp>
            </a:bodyPr>
            <a:lstStyle/>
            <a:p>
              <a:pPr>
                <a:defRPr/>
              </a:pPr>
              <a:endParaRPr lang="en-US"/>
            </a:p>
          </p:txBody>
        </p:sp>
        <p:sp>
          <p:nvSpPr>
            <p:cNvPr id="7" name="Freeform 24"/>
            <p:cNvSpPr>
              <a:spLocks/>
            </p:cNvSpPr>
            <p:nvPr/>
          </p:nvSpPr>
          <p:spPr bwMode="ltGray">
            <a:xfrm flipH="1">
              <a:off x="-2" y="2017"/>
              <a:ext cx="5761" cy="189"/>
            </a:xfrm>
            <a:custGeom>
              <a:avLst/>
              <a:gdLst/>
              <a:ahLst/>
              <a:cxnLst>
                <a:cxn ang="0">
                  <a:pos x="0" y="28"/>
                </a:cxn>
                <a:cxn ang="0">
                  <a:pos x="5761" y="0"/>
                </a:cxn>
                <a:cxn ang="0">
                  <a:pos x="5761" y="189"/>
                </a:cxn>
                <a:cxn ang="0">
                  <a:pos x="1" y="189"/>
                </a:cxn>
                <a:cxn ang="0">
                  <a:pos x="0" y="28"/>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5400000" scaled="1"/>
            </a:gradFill>
            <a:ln w="9525" cap="flat">
              <a:noFill/>
              <a:prstDash val="solid"/>
              <a:miter lim="800000"/>
              <a:headEnd/>
              <a:tailEnd/>
            </a:ln>
            <a:effectLst/>
          </p:spPr>
          <p:txBody>
            <a:bodyPr wrap="none" anchor="ctr">
              <a:prstTxWarp prst="textNoShape">
                <a:avLst/>
              </a:prstTxWarp>
            </a:bodyPr>
            <a:lstStyle/>
            <a:p>
              <a:pPr>
                <a:defRPr/>
              </a:pPr>
              <a:endParaRPr lang="en-US"/>
            </a:p>
          </p:txBody>
        </p:sp>
      </p:grpSp>
      <p:sp>
        <p:nvSpPr>
          <p:cNvPr id="4121" name="Rectangle 25"/>
          <p:cNvSpPr>
            <a:spLocks noGrp="1" noChangeArrowheads="1"/>
          </p:cNvSpPr>
          <p:nvPr>
            <p:ph type="ctrTitle"/>
          </p:nvPr>
        </p:nvSpPr>
        <p:spPr>
          <a:xfrm>
            <a:off x="1173163" y="198438"/>
            <a:ext cx="7772400" cy="2286000"/>
          </a:xfrm>
        </p:spPr>
        <p:txBody>
          <a:bodyPr anchor="b">
            <a:spAutoFit/>
          </a:bodyPr>
          <a:lstStyle>
            <a:lvl1pPr>
              <a:defRPr sz="7200"/>
            </a:lvl1pPr>
          </a:lstStyle>
          <a:p>
            <a:r>
              <a:rPr lang="en-AU" smtClean="0"/>
              <a:t>Click to edit Master title style</a:t>
            </a:r>
            <a:endParaRPr lang="en-AU"/>
          </a:p>
        </p:txBody>
      </p:sp>
      <p:sp>
        <p:nvSpPr>
          <p:cNvPr id="4122" name="Rectangle 26"/>
          <p:cNvSpPr>
            <a:spLocks noGrp="1" noChangeArrowheads="1"/>
          </p:cNvSpPr>
          <p:nvPr>
            <p:ph type="subTitle" idx="1"/>
          </p:nvPr>
        </p:nvSpPr>
        <p:spPr>
          <a:xfrm>
            <a:off x="1166813" y="3886200"/>
            <a:ext cx="6400800" cy="1752600"/>
          </a:xfrm>
        </p:spPr>
        <p:txBody>
          <a:bodyPr/>
          <a:lstStyle>
            <a:lvl1pPr marL="0" indent="0">
              <a:buFont typeface="Wingdings" charset="2"/>
              <a:buNone/>
              <a:defRPr sz="4000"/>
            </a:lvl1pPr>
          </a:lstStyle>
          <a:p>
            <a:r>
              <a:rPr lang="en-AU" smtClean="0"/>
              <a:t>Click to edit Master subtitle style</a:t>
            </a:r>
            <a:endParaRPr lang="en-AU"/>
          </a:p>
        </p:txBody>
      </p:sp>
      <p:sp>
        <p:nvSpPr>
          <p:cNvPr id="27" name="Rectangle 27"/>
          <p:cNvSpPr>
            <a:spLocks noGrp="1" noChangeArrowheads="1"/>
          </p:cNvSpPr>
          <p:nvPr>
            <p:ph type="dt" sz="half" idx="10"/>
          </p:nvPr>
        </p:nvSpPr>
        <p:spPr>
          <a:xfrm>
            <a:off x="1166813" y="6248400"/>
            <a:ext cx="1905000" cy="457200"/>
          </a:xfrm>
        </p:spPr>
        <p:txBody>
          <a:bodyPr/>
          <a:lstStyle>
            <a:lvl1pPr>
              <a:defRPr>
                <a:solidFill>
                  <a:srgbClr val="000000"/>
                </a:solidFill>
              </a:defRPr>
            </a:lvl1pPr>
          </a:lstStyle>
          <a:p>
            <a:fld id="{A9118F13-A7C8-0D4B-9016-679F6E0D2185}" type="datetime1">
              <a:rPr lang="en-US" smtClean="0"/>
              <a:t>10/9/12</a:t>
            </a:fld>
            <a:endParaRPr lang="en-US" dirty="0"/>
          </a:p>
        </p:txBody>
      </p:sp>
      <p:sp>
        <p:nvSpPr>
          <p:cNvPr id="28" name="Rectangle 28"/>
          <p:cNvSpPr>
            <a:spLocks noGrp="1" noChangeArrowheads="1"/>
          </p:cNvSpPr>
          <p:nvPr>
            <p:ph type="ftr" sz="quarter" idx="11"/>
          </p:nvPr>
        </p:nvSpPr>
        <p:spPr/>
        <p:txBody>
          <a:bodyPr/>
          <a:lstStyle>
            <a:lvl1pPr>
              <a:defRPr>
                <a:solidFill>
                  <a:srgbClr val="000000"/>
                </a:solidFill>
              </a:defRPr>
            </a:lvl1pPr>
          </a:lstStyle>
          <a:p>
            <a:endParaRPr lang="en-US" dirty="0"/>
          </a:p>
        </p:txBody>
      </p:sp>
      <p:sp>
        <p:nvSpPr>
          <p:cNvPr id="29" name="Rectangle 29"/>
          <p:cNvSpPr>
            <a:spLocks noGrp="1" noChangeArrowheads="1"/>
          </p:cNvSpPr>
          <p:nvPr>
            <p:ph type="sldNum" sz="quarter" idx="12"/>
          </p:nvPr>
        </p:nvSpPr>
        <p:spPr/>
        <p:txBody>
          <a:bodyPr/>
          <a:lstStyle>
            <a:lvl1pPr>
              <a:defRPr>
                <a:solidFill>
                  <a:srgbClr val="000000"/>
                </a:solidFill>
              </a:defRPr>
            </a:lvl1pPr>
          </a:lstStyle>
          <a:p>
            <a:fld id="{2BDB93A9-DE17-42E8-A366-46C30944BF1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fld id="{863D83A1-3D07-1644-9552-8D056A7E3D5E}" type="datetime1">
              <a:rPr lang="en-US" smtClean="0"/>
              <a:t>10/9/12</a:t>
            </a:fld>
            <a:endParaRPr lang="en-US" dirty="0"/>
          </a:p>
        </p:txBody>
      </p:sp>
      <p:sp>
        <p:nvSpPr>
          <p:cNvPr id="5" name="Rectangle 28"/>
          <p:cNvSpPr>
            <a:spLocks noGrp="1" noChangeArrowheads="1"/>
          </p:cNvSpPr>
          <p:nvPr>
            <p:ph type="ftr" sz="quarter" idx="11"/>
          </p:nvPr>
        </p:nvSpPr>
        <p:spPr>
          <a:ln/>
        </p:spPr>
        <p:txBody>
          <a:bodyPr/>
          <a:lstStyle>
            <a:lvl1pPr>
              <a:defRPr/>
            </a:lvl1pPr>
          </a:lstStyle>
          <a:p>
            <a:endParaRPr lang="en-US" dirty="0"/>
          </a:p>
        </p:txBody>
      </p:sp>
      <p:sp>
        <p:nvSpPr>
          <p:cNvPr id="6"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457200"/>
            <a:ext cx="1943100" cy="5638800"/>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1173163" y="457200"/>
            <a:ext cx="5676900" cy="5638800"/>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fld id="{3176ECAB-0E83-6842-AF56-19DD7C4EAB23}" type="datetime1">
              <a:rPr lang="en-US" smtClean="0"/>
              <a:t>10/9/12</a:t>
            </a:fld>
            <a:endParaRPr lang="en-US" dirty="0"/>
          </a:p>
        </p:txBody>
      </p:sp>
      <p:sp>
        <p:nvSpPr>
          <p:cNvPr id="5" name="Rectangle 28"/>
          <p:cNvSpPr>
            <a:spLocks noGrp="1" noChangeArrowheads="1"/>
          </p:cNvSpPr>
          <p:nvPr>
            <p:ph type="ftr" sz="quarter" idx="11"/>
          </p:nvPr>
        </p:nvSpPr>
        <p:spPr>
          <a:ln/>
        </p:spPr>
        <p:txBody>
          <a:bodyPr/>
          <a:lstStyle>
            <a:lvl1pPr>
              <a:defRPr/>
            </a:lvl1pPr>
          </a:lstStyle>
          <a:p>
            <a:endParaRPr lang="en-US" dirty="0"/>
          </a:p>
        </p:txBody>
      </p:sp>
      <p:sp>
        <p:nvSpPr>
          <p:cNvPr id="6"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143000"/>
          </a:xfrm>
        </p:spPr>
        <p:txBody>
          <a:bodyPr/>
          <a:lstStyle/>
          <a:p>
            <a:r>
              <a:rPr lang="en-AU" smtClean="0"/>
              <a:t>Click to edit Master title style</a:t>
            </a:r>
            <a:endParaRPr lang="en-US"/>
          </a:p>
        </p:txBody>
      </p:sp>
      <p:sp>
        <p:nvSpPr>
          <p:cNvPr id="3" name="Text Placeholder 2"/>
          <p:cNvSpPr>
            <a:spLocks noGrp="1"/>
          </p:cNvSpPr>
          <p:nvPr>
            <p:ph type="body" sz="half" idx="1"/>
          </p:nvPr>
        </p:nvSpPr>
        <p:spPr>
          <a:xfrm>
            <a:off x="1173163" y="1981200"/>
            <a:ext cx="3810000" cy="411480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lipArt Placeholder 3"/>
          <p:cNvSpPr>
            <a:spLocks noGrp="1"/>
          </p:cNvSpPr>
          <p:nvPr>
            <p:ph type="clipArt" sz="half" idx="2"/>
          </p:nvPr>
        </p:nvSpPr>
        <p:spPr>
          <a:xfrm>
            <a:off x="5135563" y="1981200"/>
            <a:ext cx="3810000" cy="4114800"/>
          </a:xfrm>
        </p:spPr>
        <p:txBody>
          <a:bodyPr/>
          <a:lstStyle/>
          <a:p>
            <a:pPr lvl="0"/>
            <a:r>
              <a:rPr lang="en-AU" noProof="0" smtClean="0"/>
              <a:t>Click icon to add clip art</a:t>
            </a:r>
            <a:endParaRPr lang="en-US" noProof="0" smtClean="0"/>
          </a:p>
        </p:txBody>
      </p:sp>
      <p:sp>
        <p:nvSpPr>
          <p:cNvPr id="5" name="Rectangle 27"/>
          <p:cNvSpPr>
            <a:spLocks noGrp="1" noChangeArrowheads="1"/>
          </p:cNvSpPr>
          <p:nvPr>
            <p:ph type="dt" sz="half" idx="10"/>
          </p:nvPr>
        </p:nvSpPr>
        <p:spPr>
          <a:ln/>
        </p:spPr>
        <p:txBody>
          <a:bodyPr/>
          <a:lstStyle>
            <a:lvl1pPr>
              <a:defRPr/>
            </a:lvl1pPr>
          </a:lstStyle>
          <a:p>
            <a:fld id="{7A2CE862-DA81-1E43-881F-1A2136096DF9}" type="datetime1">
              <a:rPr lang="en-US" smtClean="0"/>
              <a:t>10/9/12</a:t>
            </a:fld>
            <a:endParaRPr lang="en-US" dirty="0"/>
          </a:p>
        </p:txBody>
      </p:sp>
      <p:sp>
        <p:nvSpPr>
          <p:cNvPr id="6" name="Rectangle 28"/>
          <p:cNvSpPr>
            <a:spLocks noGrp="1" noChangeArrowheads="1"/>
          </p:cNvSpPr>
          <p:nvPr>
            <p:ph type="ftr" sz="quarter" idx="11"/>
          </p:nvPr>
        </p:nvSpPr>
        <p:spPr>
          <a:ln/>
        </p:spPr>
        <p:txBody>
          <a:bodyPr/>
          <a:lstStyle>
            <a:lvl1pPr>
              <a:defRPr/>
            </a:lvl1pPr>
          </a:lstStyle>
          <a:p>
            <a:endParaRPr lang="en-US" dirty="0"/>
          </a:p>
        </p:txBody>
      </p:sp>
      <p:sp>
        <p:nvSpPr>
          <p:cNvPr id="7"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27"/>
          <p:cNvSpPr>
            <a:spLocks noGrp="1" noChangeArrowheads="1"/>
          </p:cNvSpPr>
          <p:nvPr>
            <p:ph type="dt" sz="half" idx="10"/>
          </p:nvPr>
        </p:nvSpPr>
        <p:spPr>
          <a:ln/>
        </p:spPr>
        <p:txBody>
          <a:bodyPr/>
          <a:lstStyle>
            <a:lvl1pPr>
              <a:defRPr/>
            </a:lvl1pPr>
          </a:lstStyle>
          <a:p>
            <a:fld id="{AE62B295-FA57-CA48-9B0B-D12F70978417}" type="datetime1">
              <a:rPr lang="en-US" smtClean="0"/>
              <a:t>10/9/12</a:t>
            </a:fld>
            <a:endParaRPr lang="en-US" dirty="0"/>
          </a:p>
        </p:txBody>
      </p:sp>
      <p:sp>
        <p:nvSpPr>
          <p:cNvPr id="5" name="Rectangle 28"/>
          <p:cNvSpPr>
            <a:spLocks noGrp="1" noChangeArrowheads="1"/>
          </p:cNvSpPr>
          <p:nvPr>
            <p:ph type="ftr" sz="quarter" idx="11"/>
          </p:nvPr>
        </p:nvSpPr>
        <p:spPr>
          <a:ln/>
        </p:spPr>
        <p:txBody>
          <a:bodyPr/>
          <a:lstStyle>
            <a:lvl1pPr>
              <a:defRPr/>
            </a:lvl1pPr>
          </a:lstStyle>
          <a:p>
            <a:endParaRPr lang="en-US" dirty="0"/>
          </a:p>
        </p:txBody>
      </p:sp>
      <p:sp>
        <p:nvSpPr>
          <p:cNvPr id="6"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27"/>
          <p:cNvSpPr>
            <a:spLocks noGrp="1" noChangeArrowheads="1"/>
          </p:cNvSpPr>
          <p:nvPr>
            <p:ph type="dt" sz="half" idx="10"/>
          </p:nvPr>
        </p:nvSpPr>
        <p:spPr>
          <a:ln/>
        </p:spPr>
        <p:txBody>
          <a:bodyPr/>
          <a:lstStyle>
            <a:lvl1pPr>
              <a:defRPr/>
            </a:lvl1pPr>
          </a:lstStyle>
          <a:p>
            <a:fld id="{EA1AEB4F-106F-DC4F-9B3F-FED8D3D81A5D}" type="datetime1">
              <a:rPr lang="en-US" smtClean="0"/>
              <a:t>10/9/12</a:t>
            </a:fld>
            <a:endParaRPr lang="en-US" dirty="0"/>
          </a:p>
        </p:txBody>
      </p:sp>
      <p:sp>
        <p:nvSpPr>
          <p:cNvPr id="5" name="Rectangle 28"/>
          <p:cNvSpPr>
            <a:spLocks noGrp="1" noChangeArrowheads="1"/>
          </p:cNvSpPr>
          <p:nvPr>
            <p:ph type="ftr" sz="quarter" idx="11"/>
          </p:nvPr>
        </p:nvSpPr>
        <p:spPr>
          <a:ln/>
        </p:spPr>
        <p:txBody>
          <a:bodyPr/>
          <a:lstStyle>
            <a:lvl1pPr>
              <a:defRPr/>
            </a:lvl1pPr>
          </a:lstStyle>
          <a:p>
            <a:endParaRPr lang="en-US" dirty="0"/>
          </a:p>
        </p:txBody>
      </p:sp>
      <p:sp>
        <p:nvSpPr>
          <p:cNvPr id="6"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11731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513556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27"/>
          <p:cNvSpPr>
            <a:spLocks noGrp="1" noChangeArrowheads="1"/>
          </p:cNvSpPr>
          <p:nvPr>
            <p:ph type="dt" sz="half" idx="10"/>
          </p:nvPr>
        </p:nvSpPr>
        <p:spPr>
          <a:ln/>
        </p:spPr>
        <p:txBody>
          <a:bodyPr/>
          <a:lstStyle>
            <a:lvl1pPr>
              <a:defRPr/>
            </a:lvl1pPr>
          </a:lstStyle>
          <a:p>
            <a:fld id="{37A058DA-E97D-114D-AD1C-490BFB5A6ACB}" type="datetime1">
              <a:rPr lang="en-US" smtClean="0"/>
              <a:t>10/9/12</a:t>
            </a:fld>
            <a:endParaRPr lang="en-US" dirty="0"/>
          </a:p>
        </p:txBody>
      </p:sp>
      <p:sp>
        <p:nvSpPr>
          <p:cNvPr id="6" name="Rectangle 28"/>
          <p:cNvSpPr>
            <a:spLocks noGrp="1" noChangeArrowheads="1"/>
          </p:cNvSpPr>
          <p:nvPr>
            <p:ph type="ftr" sz="quarter" idx="11"/>
          </p:nvPr>
        </p:nvSpPr>
        <p:spPr>
          <a:ln/>
        </p:spPr>
        <p:txBody>
          <a:bodyPr/>
          <a:lstStyle>
            <a:lvl1pPr>
              <a:defRPr/>
            </a:lvl1pPr>
          </a:lstStyle>
          <a:p>
            <a:endParaRPr lang="en-US" dirty="0"/>
          </a:p>
        </p:txBody>
      </p:sp>
      <p:sp>
        <p:nvSpPr>
          <p:cNvPr id="7"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27"/>
          <p:cNvSpPr>
            <a:spLocks noGrp="1" noChangeArrowheads="1"/>
          </p:cNvSpPr>
          <p:nvPr>
            <p:ph type="dt" sz="half" idx="10"/>
          </p:nvPr>
        </p:nvSpPr>
        <p:spPr>
          <a:ln/>
        </p:spPr>
        <p:txBody>
          <a:bodyPr/>
          <a:lstStyle>
            <a:lvl1pPr>
              <a:defRPr/>
            </a:lvl1pPr>
          </a:lstStyle>
          <a:p>
            <a:fld id="{1BEB50F6-28C7-AF4A-910E-7087DC6C9177}" type="datetime1">
              <a:rPr lang="en-US" smtClean="0"/>
              <a:t>10/9/12</a:t>
            </a:fld>
            <a:endParaRPr lang="en-US" dirty="0"/>
          </a:p>
        </p:txBody>
      </p:sp>
      <p:sp>
        <p:nvSpPr>
          <p:cNvPr id="8" name="Rectangle 28"/>
          <p:cNvSpPr>
            <a:spLocks noGrp="1" noChangeArrowheads="1"/>
          </p:cNvSpPr>
          <p:nvPr>
            <p:ph type="ftr" sz="quarter" idx="11"/>
          </p:nvPr>
        </p:nvSpPr>
        <p:spPr>
          <a:ln/>
        </p:spPr>
        <p:txBody>
          <a:bodyPr/>
          <a:lstStyle>
            <a:lvl1pPr>
              <a:defRPr/>
            </a:lvl1pPr>
          </a:lstStyle>
          <a:p>
            <a:endParaRPr lang="en-US" dirty="0"/>
          </a:p>
        </p:txBody>
      </p:sp>
      <p:sp>
        <p:nvSpPr>
          <p:cNvPr id="9"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Rectangle 27"/>
          <p:cNvSpPr>
            <a:spLocks noGrp="1" noChangeArrowheads="1"/>
          </p:cNvSpPr>
          <p:nvPr>
            <p:ph type="dt" sz="half" idx="10"/>
          </p:nvPr>
        </p:nvSpPr>
        <p:spPr>
          <a:ln/>
        </p:spPr>
        <p:txBody>
          <a:bodyPr/>
          <a:lstStyle>
            <a:lvl1pPr>
              <a:defRPr/>
            </a:lvl1pPr>
          </a:lstStyle>
          <a:p>
            <a:fld id="{35512C7E-0295-C049-9304-C6D1F018AFF9}" type="datetime1">
              <a:rPr lang="en-US" smtClean="0"/>
              <a:t>10/9/12</a:t>
            </a:fld>
            <a:endParaRPr lang="en-US" dirty="0"/>
          </a:p>
        </p:txBody>
      </p:sp>
      <p:sp>
        <p:nvSpPr>
          <p:cNvPr id="4" name="Rectangle 28"/>
          <p:cNvSpPr>
            <a:spLocks noGrp="1" noChangeArrowheads="1"/>
          </p:cNvSpPr>
          <p:nvPr>
            <p:ph type="ftr" sz="quarter" idx="11"/>
          </p:nvPr>
        </p:nvSpPr>
        <p:spPr>
          <a:ln/>
        </p:spPr>
        <p:txBody>
          <a:bodyPr/>
          <a:lstStyle>
            <a:lvl1pPr>
              <a:defRPr/>
            </a:lvl1pPr>
          </a:lstStyle>
          <a:p>
            <a:endParaRPr lang="en-US" dirty="0"/>
          </a:p>
        </p:txBody>
      </p:sp>
      <p:sp>
        <p:nvSpPr>
          <p:cNvPr id="5"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fld id="{4C04650E-79C7-864F-B6BC-728DFABD99AC}" type="datetime1">
              <a:rPr lang="en-US" smtClean="0"/>
              <a:t>10/9/12</a:t>
            </a:fld>
            <a:endParaRPr lang="en-US" dirty="0"/>
          </a:p>
        </p:txBody>
      </p:sp>
      <p:sp>
        <p:nvSpPr>
          <p:cNvPr id="3" name="Rectangle 28"/>
          <p:cNvSpPr>
            <a:spLocks noGrp="1" noChangeArrowheads="1"/>
          </p:cNvSpPr>
          <p:nvPr>
            <p:ph type="ftr" sz="quarter" idx="11"/>
          </p:nvPr>
        </p:nvSpPr>
        <p:spPr>
          <a:ln/>
        </p:spPr>
        <p:txBody>
          <a:bodyPr/>
          <a:lstStyle>
            <a:lvl1pPr>
              <a:defRPr/>
            </a:lvl1pPr>
          </a:lstStyle>
          <a:p>
            <a:endParaRPr lang="en-US" dirty="0"/>
          </a:p>
        </p:txBody>
      </p:sp>
      <p:sp>
        <p:nvSpPr>
          <p:cNvPr id="4"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27"/>
          <p:cNvSpPr>
            <a:spLocks noGrp="1" noChangeArrowheads="1"/>
          </p:cNvSpPr>
          <p:nvPr>
            <p:ph type="dt" sz="half" idx="10"/>
          </p:nvPr>
        </p:nvSpPr>
        <p:spPr>
          <a:ln/>
        </p:spPr>
        <p:txBody>
          <a:bodyPr/>
          <a:lstStyle>
            <a:lvl1pPr>
              <a:defRPr/>
            </a:lvl1pPr>
          </a:lstStyle>
          <a:p>
            <a:fld id="{8D5C3C3E-2FAB-AF49-B04B-EB186E11BB6C}" type="datetime1">
              <a:rPr lang="en-US" smtClean="0"/>
              <a:t>10/9/12</a:t>
            </a:fld>
            <a:endParaRPr lang="en-US" dirty="0"/>
          </a:p>
        </p:txBody>
      </p:sp>
      <p:sp>
        <p:nvSpPr>
          <p:cNvPr id="6" name="Rectangle 28"/>
          <p:cNvSpPr>
            <a:spLocks noGrp="1" noChangeArrowheads="1"/>
          </p:cNvSpPr>
          <p:nvPr>
            <p:ph type="ftr" sz="quarter" idx="11"/>
          </p:nvPr>
        </p:nvSpPr>
        <p:spPr>
          <a:ln/>
        </p:spPr>
        <p:txBody>
          <a:bodyPr/>
          <a:lstStyle>
            <a:lvl1pPr>
              <a:defRPr/>
            </a:lvl1pPr>
          </a:lstStyle>
          <a:p>
            <a:endParaRPr lang="en-US" dirty="0"/>
          </a:p>
        </p:txBody>
      </p:sp>
      <p:sp>
        <p:nvSpPr>
          <p:cNvPr id="7" name="Rectangle 29"/>
          <p:cNvSpPr>
            <a:spLocks noGrp="1" noChangeArrowheads="1"/>
          </p:cNvSpPr>
          <p:nvPr>
            <p:ph type="sldNum" sz="quarter" idx="12"/>
          </p:nvPr>
        </p:nvSpPr>
        <p:spPr>
          <a:ln/>
        </p:spPr>
        <p:txBody>
          <a:bodyPr/>
          <a:lstStyle>
            <a:lvl1pPr>
              <a:defRPr/>
            </a:lvl1pPr>
          </a:lstStyle>
          <a:p>
            <a:fld id="{2BDB93A9-DE17-42E8-A366-46C30944BF1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27"/>
          <p:cNvSpPr>
            <a:spLocks noGrp="1" noChangeArrowheads="1"/>
          </p:cNvSpPr>
          <p:nvPr>
            <p:ph type="dt" sz="half" idx="10"/>
          </p:nvPr>
        </p:nvSpPr>
        <p:spPr>
          <a:ln/>
        </p:spPr>
        <p:txBody>
          <a:bodyPr/>
          <a:lstStyle>
            <a:lvl1pPr>
              <a:defRPr/>
            </a:lvl1pPr>
          </a:lstStyle>
          <a:p>
            <a:fld id="{CDE11BD9-9DE9-EF48-9326-850B4CE882C8}" type="datetime1">
              <a:rPr lang="en-US" smtClean="0"/>
              <a:t>10/9/12</a:t>
            </a:fld>
            <a:endParaRPr lang="en-US" dirty="0"/>
          </a:p>
        </p:txBody>
      </p:sp>
      <p:sp>
        <p:nvSpPr>
          <p:cNvPr id="6" name="Rectangle 28"/>
          <p:cNvSpPr>
            <a:spLocks noGrp="1" noChangeArrowheads="1"/>
          </p:cNvSpPr>
          <p:nvPr>
            <p:ph type="ftr" sz="quarter" idx="11"/>
          </p:nvPr>
        </p:nvSpPr>
        <p:spPr>
          <a:ln/>
        </p:spPr>
        <p:txBody>
          <a:bodyPr/>
          <a:lstStyle>
            <a:lvl1pPr>
              <a:defRPr/>
            </a:lvl1pPr>
          </a:lstStyle>
          <a:p>
            <a:endParaRPr lang="en-US" dirty="0"/>
          </a:p>
        </p:txBody>
      </p:sp>
      <p:sp>
        <p:nvSpPr>
          <p:cNvPr id="7" name="Rectangle 29"/>
          <p:cNvSpPr>
            <a:spLocks noGrp="1" noChangeArrowheads="1"/>
          </p:cNvSpPr>
          <p:nvPr>
            <p:ph type="sldNum" sz="quarter" idx="12"/>
          </p:nvPr>
        </p:nvSpPr>
        <p:spPr>
          <a:ln/>
        </p:spPr>
        <p:txBody>
          <a:bodyPr/>
          <a:lstStyle>
            <a:lvl1pPr>
              <a:defRPr/>
            </a:lvl1pPr>
          </a:lstStyle>
          <a:p>
            <a:fld id="{034F5061-CD1A-944E-914E-4CA385BC77E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4763"/>
            <a:ext cx="1063625" cy="6858001"/>
            <a:chOff x="0" y="-3"/>
            <a:chExt cx="670" cy="4320"/>
          </a:xfrm>
        </p:grpSpPr>
        <p:grpSp>
          <p:nvGrpSpPr>
            <p:cNvPr id="3" name="Group 3"/>
            <p:cNvGrpSpPr>
              <a:grpSpLocks/>
            </p:cNvGrpSpPr>
            <p:nvPr/>
          </p:nvGrpSpPr>
          <p:grpSpPr bwMode="auto">
            <a:xfrm rot="16200000" flipH="1">
              <a:off x="-1815" y="1838"/>
              <a:ext cx="4320" cy="638"/>
              <a:chOff x="-2" y="1562"/>
              <a:chExt cx="5762" cy="638"/>
            </a:xfrm>
          </p:grpSpPr>
          <p:sp>
            <p:nvSpPr>
              <p:cNvPr id="3076" name="Freeform 4"/>
              <p:cNvSpPr>
                <a:spLocks/>
              </p:cNvSpPr>
              <p:nvPr/>
            </p:nvSpPr>
            <p:spPr bwMode="ltGray">
              <a:xfrm rot="-5400000">
                <a:off x="2536" y="-993"/>
                <a:ext cx="624" cy="5746"/>
              </a:xfrm>
              <a:custGeom>
                <a:avLst/>
                <a:gdLst/>
                <a:ahLst/>
                <a:cxnLst>
                  <a:cxn ang="0">
                    <a:pos x="0" y="0"/>
                  </a:cxn>
                  <a:cxn ang="0">
                    <a:pos x="0" y="720"/>
                  </a:cxn>
                  <a:cxn ang="0">
                    <a:pos x="1000" y="720"/>
                  </a:cxn>
                  <a:cxn ang="0">
                    <a:pos x="1000" y="0"/>
                  </a:cxn>
                  <a:cxn ang="0">
                    <a:pos x="0" y="0"/>
                  </a:cxn>
                </a:cxnLst>
                <a:rect l="0" t="0" r="r" b="b"/>
                <a:pathLst>
                  <a:path w="1000" h="720">
                    <a:moveTo>
                      <a:pt x="0" y="0"/>
                    </a:moveTo>
                    <a:lnTo>
                      <a:pt x="0" y="720"/>
                    </a:lnTo>
                    <a:lnTo>
                      <a:pt x="1000" y="720"/>
                    </a:lnTo>
                    <a:lnTo>
                      <a:pt x="1000" y="0"/>
                    </a:lnTo>
                    <a:lnTo>
                      <a:pt x="0" y="0"/>
                    </a:lnTo>
                    <a:close/>
                  </a:path>
                </a:pathLst>
              </a:custGeom>
              <a:solidFill>
                <a:schemeClr val="accent1"/>
              </a:solidFill>
              <a:ln w="9525">
                <a:noFill/>
                <a:round/>
                <a:headEnd/>
                <a:tailEnd/>
              </a:ln>
            </p:spPr>
            <p:txBody>
              <a:bodyPr wrap="none" anchor="ctr">
                <a:prstTxWarp prst="textNoShape">
                  <a:avLst/>
                </a:prstTxWarp>
              </a:bodyPr>
              <a:lstStyle/>
              <a:p>
                <a:pPr>
                  <a:defRPr/>
                </a:pPr>
                <a:endParaRPr lang="en-US"/>
              </a:p>
            </p:txBody>
          </p:sp>
          <p:sp>
            <p:nvSpPr>
              <p:cNvPr id="3077" name="Freeform 5"/>
              <p:cNvSpPr>
                <a:spLocks/>
              </p:cNvSpPr>
              <p:nvPr/>
            </p:nvSpPr>
            <p:spPr bwMode="ltGray">
              <a:xfrm rot="-5400000">
                <a:off x="1289" y="1670"/>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prstTxWarp prst="textNoShape">
                  <a:avLst/>
                </a:prstTxWarp>
              </a:bodyPr>
              <a:lstStyle/>
              <a:p>
                <a:pPr>
                  <a:defRPr/>
                </a:pPr>
                <a:endParaRPr lang="en-US"/>
              </a:p>
            </p:txBody>
          </p:sp>
          <p:sp>
            <p:nvSpPr>
              <p:cNvPr id="3078" name="Freeform 6"/>
              <p:cNvSpPr>
                <a:spLocks/>
              </p:cNvSpPr>
              <p:nvPr/>
            </p:nvSpPr>
            <p:spPr bwMode="ltGray">
              <a:xfrm rot="-5400000">
                <a:off x="962" y="1669"/>
                <a:ext cx="624" cy="424"/>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folHlink"/>
              </a:solidFill>
              <a:ln w="9525">
                <a:noFill/>
                <a:round/>
                <a:headEnd/>
                <a:tailEnd/>
              </a:ln>
            </p:spPr>
            <p:txBody>
              <a:bodyPr wrap="none" anchor="ctr">
                <a:prstTxWarp prst="textNoShape">
                  <a:avLst/>
                </a:prstTxWarp>
              </a:bodyPr>
              <a:lstStyle/>
              <a:p>
                <a:pPr>
                  <a:defRPr/>
                </a:pPr>
                <a:endParaRPr lang="en-US"/>
              </a:p>
            </p:txBody>
          </p:sp>
          <p:sp>
            <p:nvSpPr>
              <p:cNvPr id="3079" name="Freeform 7"/>
              <p:cNvSpPr>
                <a:spLocks/>
              </p:cNvSpPr>
              <p:nvPr/>
            </p:nvSpPr>
            <p:spPr bwMode="ltGray">
              <a:xfrm rot="-5400000">
                <a:off x="-77" y="1753"/>
                <a:ext cx="624" cy="256"/>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bg2"/>
              </a:solidFill>
              <a:ln w="9525">
                <a:noFill/>
                <a:round/>
                <a:headEnd/>
                <a:tailEnd/>
              </a:ln>
            </p:spPr>
            <p:txBody>
              <a:bodyPr wrap="none" anchor="ctr">
                <a:prstTxWarp prst="textNoShape">
                  <a:avLst/>
                </a:prstTxWarp>
              </a:bodyPr>
              <a:lstStyle/>
              <a:p>
                <a:pPr>
                  <a:defRPr/>
                </a:pPr>
                <a:endParaRPr lang="en-US"/>
              </a:p>
            </p:txBody>
          </p:sp>
          <p:sp>
            <p:nvSpPr>
              <p:cNvPr id="3080" name="Freeform 8"/>
              <p:cNvSpPr>
                <a:spLocks/>
              </p:cNvSpPr>
              <p:nvPr/>
            </p:nvSpPr>
            <p:spPr bwMode="ltGray">
              <a:xfrm rot="-5400000">
                <a:off x="630" y="1734"/>
                <a:ext cx="624" cy="29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tx1"/>
              </a:solidFill>
              <a:ln w="9525">
                <a:noFill/>
                <a:round/>
                <a:headEnd/>
                <a:tailEnd/>
              </a:ln>
            </p:spPr>
            <p:txBody>
              <a:bodyPr wrap="none" anchor="ctr">
                <a:prstTxWarp prst="textNoShape">
                  <a:avLst/>
                </a:prstTxWarp>
              </a:bodyPr>
              <a:lstStyle/>
              <a:p>
                <a:pPr>
                  <a:defRPr/>
                </a:pPr>
                <a:endParaRPr lang="en-US"/>
              </a:p>
            </p:txBody>
          </p:sp>
          <p:sp>
            <p:nvSpPr>
              <p:cNvPr id="3081" name="Freeform 9"/>
              <p:cNvSpPr>
                <a:spLocks/>
              </p:cNvSpPr>
              <p:nvPr/>
            </p:nvSpPr>
            <p:spPr bwMode="ltGray">
              <a:xfrm rot="-5400000">
                <a:off x="411" y="1701"/>
                <a:ext cx="624" cy="364"/>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prstTxWarp prst="textNoShape">
                  <a:avLst/>
                </a:prstTxWarp>
              </a:bodyPr>
              <a:lstStyle/>
              <a:p>
                <a:pPr>
                  <a:defRPr/>
                </a:pPr>
                <a:endParaRPr lang="en-US"/>
              </a:p>
            </p:txBody>
          </p:sp>
          <p:sp>
            <p:nvSpPr>
              <p:cNvPr id="3082" name="Freeform 10"/>
              <p:cNvSpPr>
                <a:spLocks/>
              </p:cNvSpPr>
              <p:nvPr/>
            </p:nvSpPr>
            <p:spPr bwMode="ltGray">
              <a:xfrm rot="-5400000">
                <a:off x="121" y="1727"/>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sp>
            <p:nvSpPr>
              <p:cNvPr id="3083" name="Freeform 11"/>
              <p:cNvSpPr>
                <a:spLocks/>
              </p:cNvSpPr>
              <p:nvPr/>
            </p:nvSpPr>
            <p:spPr bwMode="ltGray">
              <a:xfrm rot="-5400000">
                <a:off x="3176" y="1639"/>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bg2"/>
              </a:solidFill>
              <a:ln w="9525">
                <a:noFill/>
                <a:round/>
                <a:headEnd/>
                <a:tailEnd/>
              </a:ln>
            </p:spPr>
            <p:txBody>
              <a:bodyPr wrap="none" anchor="ctr">
                <a:prstTxWarp prst="textNoShape">
                  <a:avLst/>
                </a:prstTxWarp>
              </a:bodyPr>
              <a:lstStyle/>
              <a:p>
                <a:pPr>
                  <a:defRPr/>
                </a:pPr>
                <a:endParaRPr lang="en-US"/>
              </a:p>
            </p:txBody>
          </p:sp>
          <p:sp>
            <p:nvSpPr>
              <p:cNvPr id="3084" name="Freeform 12"/>
              <p:cNvSpPr>
                <a:spLocks/>
              </p:cNvSpPr>
              <p:nvPr/>
            </p:nvSpPr>
            <p:spPr bwMode="ltGray">
              <a:xfrm rot="-5400000">
                <a:off x="2870" y="1651"/>
                <a:ext cx="624" cy="421"/>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1"/>
              </a:solidFill>
              <a:ln w="9525">
                <a:noFill/>
                <a:round/>
                <a:headEnd/>
                <a:tailEnd/>
              </a:ln>
            </p:spPr>
            <p:txBody>
              <a:bodyPr wrap="none" anchor="ctr">
                <a:prstTxWarp prst="textNoShape">
                  <a:avLst/>
                </a:prstTxWarp>
              </a:bodyPr>
              <a:lstStyle/>
              <a:p>
                <a:pPr>
                  <a:defRPr/>
                </a:pPr>
                <a:endParaRPr lang="en-US"/>
              </a:p>
            </p:txBody>
          </p:sp>
          <p:sp>
            <p:nvSpPr>
              <p:cNvPr id="3085" name="Freeform 13"/>
              <p:cNvSpPr>
                <a:spLocks/>
              </p:cNvSpPr>
              <p:nvPr/>
            </p:nvSpPr>
            <p:spPr bwMode="ltGray">
              <a:xfrm rot="-5400000">
                <a:off x="1812" y="1747"/>
                <a:ext cx="624" cy="256"/>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sp>
            <p:nvSpPr>
              <p:cNvPr id="3086" name="Freeform 14"/>
              <p:cNvSpPr>
                <a:spLocks/>
              </p:cNvSpPr>
              <p:nvPr/>
            </p:nvSpPr>
            <p:spPr bwMode="ltGray">
              <a:xfrm rot="-5400000">
                <a:off x="2518" y="1716"/>
                <a:ext cx="624" cy="292"/>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520" y="317"/>
                      <a:pt x="624" y="272"/>
                    </a:cubicBezTo>
                    <a:lnTo>
                      <a:pt x="624" y="0"/>
                    </a:lnTo>
                    <a:cubicBezTo>
                      <a:pt x="240" y="42"/>
                      <a:pt x="130" y="0"/>
                      <a:pt x="0" y="0"/>
                    </a:cubicBezTo>
                    <a:close/>
                  </a:path>
                </a:pathLst>
              </a:custGeom>
              <a:solidFill>
                <a:schemeClr val="folHlink"/>
              </a:solidFill>
              <a:ln w="9525">
                <a:noFill/>
                <a:round/>
                <a:headEnd/>
                <a:tailEnd/>
              </a:ln>
            </p:spPr>
            <p:txBody>
              <a:bodyPr wrap="none" anchor="ctr">
                <a:prstTxWarp prst="textNoShape">
                  <a:avLst/>
                </a:prstTxWarp>
              </a:bodyPr>
              <a:lstStyle/>
              <a:p>
                <a:pPr>
                  <a:defRPr/>
                </a:pPr>
                <a:endParaRPr lang="en-US"/>
              </a:p>
            </p:txBody>
          </p:sp>
          <p:sp>
            <p:nvSpPr>
              <p:cNvPr id="3087" name="Freeform 15"/>
              <p:cNvSpPr>
                <a:spLocks/>
              </p:cNvSpPr>
              <p:nvPr/>
            </p:nvSpPr>
            <p:spPr bwMode="ltGray">
              <a:xfrm rot="-5400000">
                <a:off x="2312" y="1695"/>
                <a:ext cx="624" cy="360"/>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prstTxWarp prst="textNoShape">
                  <a:avLst/>
                </a:prstTxWarp>
              </a:bodyPr>
              <a:lstStyle/>
              <a:p>
                <a:pPr>
                  <a:defRPr/>
                </a:pPr>
                <a:endParaRPr lang="en-US"/>
              </a:p>
            </p:txBody>
          </p:sp>
          <p:sp>
            <p:nvSpPr>
              <p:cNvPr id="3088" name="Freeform 16"/>
              <p:cNvSpPr>
                <a:spLocks/>
              </p:cNvSpPr>
              <p:nvPr/>
            </p:nvSpPr>
            <p:spPr bwMode="ltGray">
              <a:xfrm rot="-5400000">
                <a:off x="2009" y="1721"/>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hlink"/>
              </a:solidFill>
              <a:ln w="9525">
                <a:noFill/>
                <a:round/>
                <a:headEnd/>
                <a:tailEnd/>
              </a:ln>
            </p:spPr>
            <p:txBody>
              <a:bodyPr wrap="none" anchor="ctr">
                <a:prstTxWarp prst="textNoShape">
                  <a:avLst/>
                </a:prstTxWarp>
              </a:bodyPr>
              <a:lstStyle/>
              <a:p>
                <a:pPr>
                  <a:defRPr/>
                </a:pPr>
                <a:endParaRPr lang="en-US"/>
              </a:p>
            </p:txBody>
          </p:sp>
          <p:sp>
            <p:nvSpPr>
              <p:cNvPr id="3089" name="Freeform 17"/>
              <p:cNvSpPr>
                <a:spLocks/>
              </p:cNvSpPr>
              <p:nvPr/>
            </p:nvSpPr>
            <p:spPr bwMode="ltGray">
              <a:xfrm rot="-5400000">
                <a:off x="4044" y="1644"/>
                <a:ext cx="624" cy="420"/>
              </a:xfrm>
              <a:custGeom>
                <a:avLst/>
                <a:gdLst/>
                <a:ahLst/>
                <a:cxnLst>
                  <a:cxn ang="0">
                    <a:pos x="0" y="0"/>
                  </a:cxn>
                  <a:cxn ang="0">
                    <a:pos x="0" y="272"/>
                  </a:cxn>
                  <a:cxn ang="0">
                    <a:pos x="624" y="272"/>
                  </a:cxn>
                  <a:cxn ang="0">
                    <a:pos x="624" y="0"/>
                  </a:cxn>
                  <a:cxn ang="0">
                    <a:pos x="0" y="0"/>
                  </a:cxn>
                </a:cxnLst>
                <a:rect l="0" t="0" r="r" b="b"/>
                <a:pathLst>
                  <a:path w="624" h="317">
                    <a:moveTo>
                      <a:pt x="0" y="0"/>
                    </a:moveTo>
                    <a:cubicBezTo>
                      <a:pt x="0" y="0"/>
                      <a:pt x="0" y="272"/>
                      <a:pt x="0" y="272"/>
                    </a:cubicBezTo>
                    <a:cubicBezTo>
                      <a:pt x="432" y="224"/>
                      <a:pt x="520" y="317"/>
                      <a:pt x="624" y="272"/>
                    </a:cubicBezTo>
                    <a:lnTo>
                      <a:pt x="624" y="0"/>
                    </a:lnTo>
                    <a:lnTo>
                      <a:pt x="0" y="0"/>
                    </a:lnTo>
                    <a:close/>
                  </a:path>
                </a:pathLst>
              </a:custGeom>
              <a:solidFill>
                <a:schemeClr val="hlink"/>
              </a:solidFill>
              <a:ln w="9525">
                <a:noFill/>
                <a:round/>
                <a:headEnd/>
                <a:tailEnd/>
              </a:ln>
            </p:spPr>
            <p:txBody>
              <a:bodyPr wrap="none" anchor="ctr">
                <a:prstTxWarp prst="textNoShape">
                  <a:avLst/>
                </a:prstTxWarp>
              </a:bodyPr>
              <a:lstStyle/>
              <a:p>
                <a:pPr>
                  <a:defRPr/>
                </a:pPr>
                <a:endParaRPr lang="en-US"/>
              </a:p>
            </p:txBody>
          </p:sp>
          <p:sp>
            <p:nvSpPr>
              <p:cNvPr id="3090" name="Freeform 18"/>
              <p:cNvSpPr>
                <a:spLocks/>
              </p:cNvSpPr>
              <p:nvPr/>
            </p:nvSpPr>
            <p:spPr bwMode="ltGray">
              <a:xfrm rot="-5400000">
                <a:off x="3685" y="1655"/>
                <a:ext cx="624" cy="423"/>
              </a:xfrm>
              <a:custGeom>
                <a:avLst/>
                <a:gdLst/>
                <a:ahLst/>
                <a:cxnLst>
                  <a:cxn ang="0">
                    <a:pos x="0" y="0"/>
                  </a:cxn>
                  <a:cxn ang="0">
                    <a:pos x="0" y="272"/>
                  </a:cxn>
                  <a:cxn ang="0">
                    <a:pos x="624" y="272"/>
                  </a:cxn>
                  <a:cxn ang="0">
                    <a:pos x="624" y="0"/>
                  </a:cxn>
                  <a:cxn ang="0">
                    <a:pos x="0" y="0"/>
                  </a:cxn>
                </a:cxnLst>
                <a:rect l="0" t="0" r="r" b="b"/>
                <a:pathLst>
                  <a:path w="624" h="317">
                    <a:moveTo>
                      <a:pt x="0" y="0"/>
                    </a:moveTo>
                    <a:lnTo>
                      <a:pt x="0" y="272"/>
                    </a:lnTo>
                    <a:cubicBezTo>
                      <a:pt x="104" y="317"/>
                      <a:pt x="432" y="240"/>
                      <a:pt x="624" y="272"/>
                    </a:cubicBezTo>
                    <a:lnTo>
                      <a:pt x="624" y="0"/>
                    </a:lnTo>
                    <a:lnTo>
                      <a:pt x="0" y="0"/>
                    </a:ln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sp>
            <p:nvSpPr>
              <p:cNvPr id="3091" name="Freeform 19"/>
              <p:cNvSpPr>
                <a:spLocks/>
              </p:cNvSpPr>
              <p:nvPr/>
            </p:nvSpPr>
            <p:spPr bwMode="ltGray">
              <a:xfrm rot="-5400000">
                <a:off x="4532" y="1734"/>
                <a:ext cx="624" cy="255"/>
              </a:xfrm>
              <a:custGeom>
                <a:avLst/>
                <a:gdLst/>
                <a:ahLst/>
                <a:cxnLst>
                  <a:cxn ang="0">
                    <a:pos x="0" y="53"/>
                  </a:cxn>
                  <a:cxn ang="0">
                    <a:pos x="0" y="325"/>
                  </a:cxn>
                  <a:cxn ang="0">
                    <a:pos x="624" y="325"/>
                  </a:cxn>
                  <a:cxn ang="0">
                    <a:pos x="624" y="53"/>
                  </a:cxn>
                  <a:cxn ang="0">
                    <a:pos x="384" y="8"/>
                  </a:cxn>
                  <a:cxn ang="0">
                    <a:pos x="0" y="53"/>
                  </a:cxn>
                </a:cxnLst>
                <a:rect l="0" t="0" r="r" b="b"/>
                <a:pathLst>
                  <a:path w="624" h="370">
                    <a:moveTo>
                      <a:pt x="0" y="53"/>
                    </a:moveTo>
                    <a:lnTo>
                      <a:pt x="0" y="325"/>
                    </a:lnTo>
                    <a:cubicBezTo>
                      <a:pt x="104" y="370"/>
                      <a:pt x="520" y="370"/>
                      <a:pt x="624" y="325"/>
                    </a:cubicBezTo>
                    <a:lnTo>
                      <a:pt x="624" y="53"/>
                    </a:lnTo>
                    <a:cubicBezTo>
                      <a:pt x="584" y="0"/>
                      <a:pt x="488" y="8"/>
                      <a:pt x="384" y="8"/>
                    </a:cubicBezTo>
                    <a:cubicBezTo>
                      <a:pt x="280" y="8"/>
                      <a:pt x="80" y="44"/>
                      <a:pt x="0" y="53"/>
                    </a:cubicBezTo>
                    <a:close/>
                  </a:path>
                </a:pathLst>
              </a:custGeom>
              <a:solidFill>
                <a:schemeClr val="folHlink"/>
              </a:solidFill>
              <a:ln w="9525">
                <a:noFill/>
                <a:round/>
                <a:headEnd/>
                <a:tailEnd/>
              </a:ln>
            </p:spPr>
            <p:txBody>
              <a:bodyPr wrap="none" anchor="ctr">
                <a:prstTxWarp prst="textNoShape">
                  <a:avLst/>
                </a:prstTxWarp>
              </a:bodyPr>
              <a:lstStyle/>
              <a:p>
                <a:pPr>
                  <a:defRPr/>
                </a:pPr>
                <a:endParaRPr lang="en-US"/>
              </a:p>
            </p:txBody>
          </p:sp>
          <p:sp>
            <p:nvSpPr>
              <p:cNvPr id="3092" name="Freeform 20"/>
              <p:cNvSpPr>
                <a:spLocks/>
              </p:cNvSpPr>
              <p:nvPr/>
            </p:nvSpPr>
            <p:spPr bwMode="ltGray">
              <a:xfrm>
                <a:off x="5469" y="1549"/>
                <a:ext cx="291" cy="625"/>
              </a:xfrm>
              <a:custGeom>
                <a:avLst/>
                <a:gdLst/>
                <a:ahLst/>
                <a:cxnLst>
                  <a:cxn ang="0">
                    <a:pos x="0" y="624"/>
                  </a:cxn>
                  <a:cxn ang="0">
                    <a:pos x="291" y="625"/>
                  </a:cxn>
                  <a:cxn ang="0">
                    <a:pos x="291" y="6"/>
                  </a:cxn>
                  <a:cxn ang="0">
                    <a:pos x="0" y="0"/>
                  </a:cxn>
                  <a:cxn ang="0">
                    <a:pos x="0" y="624"/>
                  </a:cxn>
                </a:cxnLst>
                <a:rect l="0" t="0" r="r" b="b"/>
                <a:pathLst>
                  <a:path w="291" h="625">
                    <a:moveTo>
                      <a:pt x="0" y="624"/>
                    </a:moveTo>
                    <a:lnTo>
                      <a:pt x="291" y="625"/>
                    </a:lnTo>
                    <a:lnTo>
                      <a:pt x="291" y="6"/>
                    </a:lnTo>
                    <a:lnTo>
                      <a:pt x="0" y="0"/>
                    </a:lnTo>
                    <a:cubicBezTo>
                      <a:pt x="39" y="384"/>
                      <a:pt x="0" y="494"/>
                      <a:pt x="0" y="624"/>
                    </a:cubicBezTo>
                    <a:close/>
                  </a:path>
                </a:pathLst>
              </a:custGeom>
              <a:solidFill>
                <a:schemeClr val="tx1"/>
              </a:solidFill>
              <a:ln w="9525">
                <a:noFill/>
                <a:round/>
                <a:headEnd/>
                <a:tailEnd/>
              </a:ln>
            </p:spPr>
            <p:txBody>
              <a:bodyPr wrap="none" anchor="ctr">
                <a:prstTxWarp prst="textNoShape">
                  <a:avLst/>
                </a:prstTxWarp>
              </a:bodyPr>
              <a:lstStyle/>
              <a:p>
                <a:pPr>
                  <a:defRPr/>
                </a:pPr>
                <a:endParaRPr lang="en-US"/>
              </a:p>
            </p:txBody>
          </p:sp>
          <p:sp>
            <p:nvSpPr>
              <p:cNvPr id="3093" name="Freeform 21"/>
              <p:cNvSpPr>
                <a:spLocks/>
              </p:cNvSpPr>
              <p:nvPr/>
            </p:nvSpPr>
            <p:spPr bwMode="ltGray">
              <a:xfrm rot="-5400000">
                <a:off x="5061" y="1669"/>
                <a:ext cx="624" cy="360"/>
              </a:xfrm>
              <a:custGeom>
                <a:avLst/>
                <a:gdLst/>
                <a:ahLst/>
                <a:cxnLst>
                  <a:cxn ang="0">
                    <a:pos x="0" y="0"/>
                  </a:cxn>
                  <a:cxn ang="0">
                    <a:pos x="0" y="272"/>
                  </a:cxn>
                  <a:cxn ang="0">
                    <a:pos x="240" y="240"/>
                  </a:cxn>
                  <a:cxn ang="0">
                    <a:pos x="624" y="272"/>
                  </a:cxn>
                  <a:cxn ang="0">
                    <a:pos x="624" y="0"/>
                  </a:cxn>
                  <a:cxn ang="0">
                    <a:pos x="0" y="0"/>
                  </a:cxn>
                </a:cxnLst>
                <a:rect l="0" t="0" r="r" b="b"/>
                <a:pathLst>
                  <a:path w="624" h="272">
                    <a:moveTo>
                      <a:pt x="0" y="0"/>
                    </a:moveTo>
                    <a:cubicBezTo>
                      <a:pt x="0" y="0"/>
                      <a:pt x="0" y="272"/>
                      <a:pt x="0" y="272"/>
                    </a:cubicBezTo>
                    <a:cubicBezTo>
                      <a:pt x="96" y="240"/>
                      <a:pt x="136" y="240"/>
                      <a:pt x="240" y="240"/>
                    </a:cubicBezTo>
                    <a:cubicBezTo>
                      <a:pt x="344" y="240"/>
                      <a:pt x="528" y="272"/>
                      <a:pt x="624" y="272"/>
                    </a:cubicBezTo>
                    <a:lnTo>
                      <a:pt x="624" y="0"/>
                    </a:lnTo>
                    <a:lnTo>
                      <a:pt x="0" y="0"/>
                    </a:lnTo>
                    <a:close/>
                  </a:path>
                </a:pathLst>
              </a:custGeom>
              <a:solidFill>
                <a:schemeClr val="accent2"/>
              </a:solidFill>
              <a:ln w="9525">
                <a:noFill/>
                <a:round/>
                <a:headEnd/>
                <a:tailEnd/>
              </a:ln>
            </p:spPr>
            <p:txBody>
              <a:bodyPr wrap="none" anchor="ctr">
                <a:prstTxWarp prst="textNoShape">
                  <a:avLst/>
                </a:prstTxWarp>
              </a:bodyPr>
              <a:lstStyle/>
              <a:p>
                <a:pPr>
                  <a:defRPr/>
                </a:pPr>
                <a:endParaRPr lang="en-US"/>
              </a:p>
            </p:txBody>
          </p:sp>
          <p:sp>
            <p:nvSpPr>
              <p:cNvPr id="3094" name="Freeform 22"/>
              <p:cNvSpPr>
                <a:spLocks/>
              </p:cNvSpPr>
              <p:nvPr/>
            </p:nvSpPr>
            <p:spPr bwMode="ltGray">
              <a:xfrm rot="-5400000">
                <a:off x="4762" y="1695"/>
                <a:ext cx="632" cy="316"/>
              </a:xfrm>
              <a:custGeom>
                <a:avLst/>
                <a:gdLst/>
                <a:ahLst/>
                <a:cxnLst>
                  <a:cxn ang="0">
                    <a:pos x="8" y="45"/>
                  </a:cxn>
                  <a:cxn ang="0">
                    <a:pos x="8" y="317"/>
                  </a:cxn>
                  <a:cxn ang="0">
                    <a:pos x="248" y="317"/>
                  </a:cxn>
                  <a:cxn ang="0">
                    <a:pos x="632" y="317"/>
                  </a:cxn>
                  <a:cxn ang="0">
                    <a:pos x="632" y="45"/>
                  </a:cxn>
                  <a:cxn ang="0">
                    <a:pos x="104" y="45"/>
                  </a:cxn>
                  <a:cxn ang="0">
                    <a:pos x="8" y="45"/>
                  </a:cxn>
                </a:cxnLst>
                <a:rect l="0" t="0" r="r" b="b"/>
                <a:pathLst>
                  <a:path w="632" h="362">
                    <a:moveTo>
                      <a:pt x="8" y="45"/>
                    </a:moveTo>
                    <a:lnTo>
                      <a:pt x="8" y="317"/>
                    </a:lnTo>
                    <a:cubicBezTo>
                      <a:pt x="48" y="362"/>
                      <a:pt x="144" y="317"/>
                      <a:pt x="248" y="317"/>
                    </a:cubicBezTo>
                    <a:cubicBezTo>
                      <a:pt x="352" y="317"/>
                      <a:pt x="568" y="362"/>
                      <a:pt x="632" y="317"/>
                    </a:cubicBezTo>
                    <a:lnTo>
                      <a:pt x="632" y="45"/>
                    </a:lnTo>
                    <a:cubicBezTo>
                      <a:pt x="544" y="0"/>
                      <a:pt x="208" y="45"/>
                      <a:pt x="104" y="45"/>
                    </a:cubicBezTo>
                    <a:cubicBezTo>
                      <a:pt x="0" y="45"/>
                      <a:pt x="28" y="45"/>
                      <a:pt x="8" y="45"/>
                    </a:cubicBezTo>
                    <a:close/>
                  </a:path>
                </a:pathLst>
              </a:custGeom>
              <a:solidFill>
                <a:schemeClr val="tx2"/>
              </a:solidFill>
              <a:ln w="9525">
                <a:noFill/>
                <a:round/>
                <a:headEnd/>
                <a:tailEnd/>
              </a:ln>
            </p:spPr>
            <p:txBody>
              <a:bodyPr wrap="none" anchor="ctr">
                <a:prstTxWarp prst="textNoShape">
                  <a:avLst/>
                </a:prstTxWarp>
              </a:bodyPr>
              <a:lstStyle/>
              <a:p>
                <a:pPr>
                  <a:defRPr/>
                </a:pPr>
                <a:endParaRPr lang="en-US"/>
              </a:p>
            </p:txBody>
          </p:sp>
        </p:grpSp>
        <p:sp>
          <p:nvSpPr>
            <p:cNvPr id="3095" name="Freeform 23"/>
            <p:cNvSpPr>
              <a:spLocks/>
            </p:cNvSpPr>
            <p:nvPr/>
          </p:nvSpPr>
          <p:spPr bwMode="ltGray">
            <a:xfrm rot="16200000" flipH="1">
              <a:off x="-1954" y="1951"/>
              <a:ext cx="4320" cy="412"/>
            </a:xfrm>
            <a:custGeom>
              <a:avLst/>
              <a:gdLst/>
              <a:ahLst/>
              <a:cxnLst>
                <a:cxn ang="0">
                  <a:pos x="0" y="196"/>
                </a:cxn>
                <a:cxn ang="0">
                  <a:pos x="5762" y="188"/>
                </a:cxn>
                <a:cxn ang="0">
                  <a:pos x="5762" y="4"/>
                </a:cxn>
                <a:cxn ang="0">
                  <a:pos x="0" y="0"/>
                </a:cxn>
                <a:cxn ang="0">
                  <a:pos x="0" y="196"/>
                </a:cxn>
              </a:cxnLst>
              <a:rect l="0" t="0" r="r" b="b"/>
              <a:pathLst>
                <a:path w="5762" h="385">
                  <a:moveTo>
                    <a:pt x="0" y="196"/>
                  </a:moveTo>
                  <a:cubicBezTo>
                    <a:pt x="1667" y="385"/>
                    <a:pt x="2275" y="93"/>
                    <a:pt x="5762" y="188"/>
                  </a:cubicBezTo>
                  <a:lnTo>
                    <a:pt x="5762" y="4"/>
                  </a:lnTo>
                  <a:lnTo>
                    <a:pt x="0" y="0"/>
                  </a:lnTo>
                  <a:lnTo>
                    <a:pt x="0" y="196"/>
                  </a:lnTo>
                  <a:close/>
                </a:path>
              </a:pathLst>
            </a:custGeom>
            <a:gradFill rotWithShape="0">
              <a:gsLst>
                <a:gs pos="0">
                  <a:schemeClr val="bg1"/>
                </a:gs>
                <a:gs pos="100000">
                  <a:srgbClr val="767676"/>
                </a:gs>
              </a:gsLst>
              <a:lin ang="0" scaled="1"/>
            </a:gradFill>
            <a:ln w="9525" cap="flat">
              <a:noFill/>
              <a:prstDash val="solid"/>
              <a:miter lim="800000"/>
              <a:headEnd type="none" w="med" len="med"/>
              <a:tailEnd type="none" w="med" len="med"/>
            </a:ln>
            <a:effectLst/>
          </p:spPr>
          <p:txBody>
            <a:bodyPr wrap="none" anchor="ctr">
              <a:prstTxWarp prst="textNoShape">
                <a:avLst/>
              </a:prstTxWarp>
            </a:bodyPr>
            <a:lstStyle/>
            <a:p>
              <a:pPr>
                <a:defRPr/>
              </a:pPr>
              <a:endParaRPr lang="en-US"/>
            </a:p>
          </p:txBody>
        </p:sp>
        <p:sp>
          <p:nvSpPr>
            <p:cNvPr id="3096" name="Freeform 24"/>
            <p:cNvSpPr>
              <a:spLocks/>
            </p:cNvSpPr>
            <p:nvPr/>
          </p:nvSpPr>
          <p:spPr bwMode="ltGray">
            <a:xfrm rot="16200000" flipH="1">
              <a:off x="-1584" y="2062"/>
              <a:ext cx="4319" cy="189"/>
            </a:xfrm>
            <a:custGeom>
              <a:avLst/>
              <a:gdLst/>
              <a:ahLst/>
              <a:cxnLst>
                <a:cxn ang="0">
                  <a:pos x="0" y="28"/>
                </a:cxn>
                <a:cxn ang="0">
                  <a:pos x="5761" y="0"/>
                </a:cxn>
                <a:cxn ang="0">
                  <a:pos x="5761" y="189"/>
                </a:cxn>
                <a:cxn ang="0">
                  <a:pos x="1" y="189"/>
                </a:cxn>
                <a:cxn ang="0">
                  <a:pos x="0" y="28"/>
                </a:cxn>
              </a:cxnLst>
              <a:rect l="0" t="0" r="r" b="b"/>
              <a:pathLst>
                <a:path w="5761" h="189">
                  <a:moveTo>
                    <a:pt x="0" y="28"/>
                  </a:moveTo>
                  <a:cubicBezTo>
                    <a:pt x="961" y="0"/>
                    <a:pt x="4971" y="161"/>
                    <a:pt x="5761" y="0"/>
                  </a:cubicBezTo>
                  <a:lnTo>
                    <a:pt x="5761" y="189"/>
                  </a:lnTo>
                  <a:lnTo>
                    <a:pt x="1" y="189"/>
                  </a:lnTo>
                  <a:lnTo>
                    <a:pt x="0" y="28"/>
                  </a:lnTo>
                  <a:close/>
                </a:path>
              </a:pathLst>
            </a:custGeom>
            <a:gradFill rotWithShape="0">
              <a:gsLst>
                <a:gs pos="0">
                  <a:srgbClr val="767676"/>
                </a:gs>
                <a:gs pos="100000">
                  <a:schemeClr val="bg1"/>
                </a:gs>
              </a:gsLst>
              <a:lin ang="0" scaled="1"/>
            </a:gradFill>
            <a:ln w="9525" cap="flat">
              <a:noFill/>
              <a:prstDash val="solid"/>
              <a:miter lim="800000"/>
              <a:headEnd type="none" w="med" len="med"/>
              <a:tailEnd type="none" w="med" len="med"/>
            </a:ln>
            <a:effectLst/>
          </p:spPr>
          <p:txBody>
            <a:bodyPr wrap="none" anchor="ctr">
              <a:prstTxWarp prst="textNoShape">
                <a:avLst/>
              </a:prstTxWarp>
            </a:bodyPr>
            <a:lstStyle/>
            <a:p>
              <a:pPr>
                <a:defRPr/>
              </a:pPr>
              <a:endParaRPr lang="en-US"/>
            </a:p>
          </p:txBody>
        </p:sp>
      </p:grpSp>
      <p:sp>
        <p:nvSpPr>
          <p:cNvPr id="1027" name="Rectangle 25"/>
          <p:cNvSpPr>
            <a:spLocks noGrp="1" noChangeArrowheads="1"/>
          </p:cNvSpPr>
          <p:nvPr>
            <p:ph type="title"/>
          </p:nvPr>
        </p:nvSpPr>
        <p:spPr bwMode="auto">
          <a:xfrm>
            <a:off x="1173163"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AU"/>
          </a:p>
        </p:txBody>
      </p:sp>
      <p:sp>
        <p:nvSpPr>
          <p:cNvPr id="1028" name="Rectangle 26"/>
          <p:cNvSpPr>
            <a:spLocks noGrp="1" noChangeArrowheads="1"/>
          </p:cNvSpPr>
          <p:nvPr>
            <p:ph type="body" idx="1"/>
          </p:nvPr>
        </p:nvSpPr>
        <p:spPr bwMode="auto">
          <a:xfrm>
            <a:off x="1173163"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3099" name="Rectangle 27"/>
          <p:cNvSpPr>
            <a:spLocks noGrp="1" noChangeArrowheads="1"/>
          </p:cNvSpPr>
          <p:nvPr>
            <p:ph type="dt" sz="half" idx="2"/>
          </p:nvPr>
        </p:nvSpPr>
        <p:spPr bwMode="auto">
          <a:xfrm>
            <a:off x="1173163" y="6265863"/>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atin typeface="+mn-lt"/>
              </a:defRPr>
            </a:lvl1pPr>
          </a:lstStyle>
          <a:p>
            <a:fld id="{ECA74200-0D81-E243-B533-F40B01690078}" type="datetime1">
              <a:rPr lang="en-US" smtClean="0"/>
              <a:t>10/9/12</a:t>
            </a:fld>
            <a:endParaRPr lang="en-US" dirty="0"/>
          </a:p>
        </p:txBody>
      </p:sp>
      <p:sp>
        <p:nvSpPr>
          <p:cNvPr id="3100" name="Rectangle 28"/>
          <p:cNvSpPr>
            <a:spLocks noGrp="1" noChangeArrowheads="1"/>
          </p:cNvSpPr>
          <p:nvPr>
            <p:ph type="ftr" sz="quarter" idx="3"/>
          </p:nvPr>
        </p:nvSpPr>
        <p:spPr bwMode="auto">
          <a:xfrm>
            <a:off x="35814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atin typeface="+mn-lt"/>
              </a:defRPr>
            </a:lvl1pPr>
          </a:lstStyle>
          <a:p>
            <a:endParaRPr lang="en-US" dirty="0"/>
          </a:p>
        </p:txBody>
      </p:sp>
      <p:sp>
        <p:nvSpPr>
          <p:cNvPr id="3101" name="Rectangle 29"/>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atin typeface="+mn-lt"/>
              </a:defRPr>
            </a:lvl1pPr>
          </a:lstStyle>
          <a:p>
            <a:fld id="{034F5061-CD1A-944E-914E-4CA385BC77E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hf hdr="0" ftr="0" dt="0"/>
  <p:txStyles>
    <p:titleStyle>
      <a:lvl1pPr algn="l"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l"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2pPr>
      <a:lvl3pPr algn="l"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3pPr>
      <a:lvl4pPr algn="l"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4pPr>
      <a:lvl5pPr algn="l" rtl="0" eaLnBrk="1" fontAlgn="base" hangingPunct="1">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lr>
          <a:schemeClr val="accent1"/>
        </a:buClr>
        <a:buSzPct val="80000"/>
        <a:buFont typeface="Wingdings" charset="2"/>
        <a:buChar char="n"/>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df"/><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38200"/>
            <a:ext cx="7543800" cy="2123658"/>
          </a:xfrm>
        </p:spPr>
        <p:txBody>
          <a:bodyPr/>
          <a:lstStyle/>
          <a:p>
            <a:pPr algn="ctr"/>
            <a:r>
              <a:rPr lang="en-US" sz="4800" i="1" dirty="0" smtClean="0"/>
              <a:t>Making a case</a:t>
            </a:r>
            <a:r>
              <a:rPr lang="en-US" sz="3600" i="1" dirty="0" smtClean="0"/>
              <a:t/>
            </a:r>
            <a:br>
              <a:rPr lang="en-US" sz="3600" i="1" dirty="0" smtClean="0"/>
            </a:br>
            <a:r>
              <a:rPr lang="en-US" sz="2800" dirty="0" smtClean="0"/>
              <a:t/>
            </a:r>
            <a:br>
              <a:rPr lang="en-US" sz="2800" dirty="0" smtClean="0"/>
            </a:br>
            <a:r>
              <a:rPr lang="en-US" sz="2800" i="1" dirty="0" smtClean="0"/>
              <a:t>Lifelong and </a:t>
            </a:r>
            <a:r>
              <a:rPr lang="en-US" sz="2800" i="1" dirty="0" err="1" smtClean="0"/>
              <a:t>lifewide</a:t>
            </a:r>
            <a:r>
              <a:rPr lang="en-US" sz="2800" i="1" dirty="0" smtClean="0"/>
              <a:t> learning for all Australians</a:t>
            </a:r>
            <a:r>
              <a:rPr lang="en-US" sz="3600" i="1" dirty="0" smtClean="0"/>
              <a:t/>
            </a:r>
            <a:br>
              <a:rPr lang="en-US" sz="3600" i="1" dirty="0" smtClean="0"/>
            </a:br>
            <a:endParaRPr lang="en-US" sz="2800" i="1" dirty="0"/>
          </a:p>
        </p:txBody>
      </p:sp>
      <p:sp>
        <p:nvSpPr>
          <p:cNvPr id="3" name="Subtitle 2"/>
          <p:cNvSpPr>
            <a:spLocks noGrp="1"/>
          </p:cNvSpPr>
          <p:nvPr>
            <p:ph type="subTitle" idx="1"/>
          </p:nvPr>
        </p:nvSpPr>
        <p:spPr/>
        <p:txBody>
          <a:bodyPr>
            <a:normAutofit fontScale="40000" lnSpcReduction="20000"/>
          </a:bodyPr>
          <a:lstStyle/>
          <a:p>
            <a:pPr algn="ctr"/>
            <a:r>
              <a:rPr lang="en-US" dirty="0" smtClean="0"/>
              <a:t>Professor </a:t>
            </a:r>
            <a:r>
              <a:rPr lang="en-US" dirty="0" smtClean="0"/>
              <a:t>Barry Golding,</a:t>
            </a:r>
            <a:r>
              <a:rPr lang="en-US" dirty="0" smtClean="0"/>
              <a:t> President ALA</a:t>
            </a:r>
          </a:p>
          <a:p>
            <a:pPr algn="ctr"/>
            <a:r>
              <a:rPr lang="en-US" dirty="0" smtClean="0"/>
              <a:t>Associate </a:t>
            </a:r>
            <a:r>
              <a:rPr lang="en-US" dirty="0" smtClean="0"/>
              <a:t>Dean</a:t>
            </a:r>
            <a:r>
              <a:rPr lang="en-US" dirty="0" smtClean="0"/>
              <a:t>, School </a:t>
            </a:r>
            <a:r>
              <a:rPr lang="en-US" dirty="0" smtClean="0"/>
              <a:t>of Education &amp; Arts, University of </a:t>
            </a:r>
            <a:r>
              <a:rPr lang="en-US" dirty="0" smtClean="0"/>
              <a:t>Ballarat </a:t>
            </a:r>
          </a:p>
          <a:p>
            <a:pPr algn="ctr"/>
            <a:endParaRPr lang="en-US" dirty="0" smtClean="0"/>
          </a:p>
          <a:p>
            <a:pPr algn="ctr"/>
            <a:r>
              <a:rPr lang="en-US" dirty="0" smtClean="0"/>
              <a:t>Opening Presentation to</a:t>
            </a:r>
          </a:p>
          <a:p>
            <a:pPr algn="ctr"/>
            <a:r>
              <a:rPr lang="en-US" dirty="0" smtClean="0"/>
              <a:t>ALA National Conference, Byron Bay, New South Wales, Australia</a:t>
            </a:r>
          </a:p>
          <a:p>
            <a:pPr algn="ctr"/>
            <a:r>
              <a:rPr lang="en-US" dirty="0" smtClean="0"/>
              <a:t>11 Oct </a:t>
            </a:r>
            <a:r>
              <a:rPr lang="en-US" dirty="0" smtClean="0"/>
              <a:t>2012</a:t>
            </a:r>
            <a:endParaRPr lang="en-US" dirty="0"/>
          </a:p>
        </p:txBody>
      </p:sp>
      <p:sp>
        <p:nvSpPr>
          <p:cNvPr id="4" name="Slide Number Placeholder 3"/>
          <p:cNvSpPr>
            <a:spLocks noGrp="1"/>
          </p:cNvSpPr>
          <p:nvPr>
            <p:ph type="sldNum" sz="quarter" idx="12"/>
          </p:nvPr>
        </p:nvSpPr>
        <p:spPr/>
        <p:txBody>
          <a:bodyPr/>
          <a:lstStyle/>
          <a:p>
            <a:fld id="{2BDB93A9-DE17-42E8-A366-46C30944BF1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Grundtvig</a:t>
            </a:r>
            <a:r>
              <a:rPr lang="en-US" dirty="0" smtClean="0"/>
              <a:t> … </a:t>
            </a:r>
            <a:r>
              <a:rPr lang="en-US" sz="2400" dirty="0" smtClean="0"/>
              <a:t>Born in Denmark 1783</a:t>
            </a:r>
            <a:endParaRPr lang="en-US" sz="2400" dirty="0"/>
          </a:p>
        </p:txBody>
      </p:sp>
      <p:sp>
        <p:nvSpPr>
          <p:cNvPr id="3" name="Content Placeholder 2"/>
          <p:cNvSpPr>
            <a:spLocks noGrp="1"/>
          </p:cNvSpPr>
          <p:nvPr>
            <p:ph idx="1"/>
          </p:nvPr>
        </p:nvSpPr>
        <p:spPr>
          <a:xfrm>
            <a:off x="1173163" y="1600200"/>
            <a:ext cx="7437437" cy="5410200"/>
          </a:xfrm>
        </p:spPr>
        <p:txBody>
          <a:bodyPr/>
          <a:lstStyle/>
          <a:p>
            <a:r>
              <a:rPr lang="en-US" sz="2800" dirty="0" smtClean="0"/>
              <a:t>i</a:t>
            </a:r>
            <a:r>
              <a:rPr lang="en-US" sz="2800" dirty="0" smtClean="0"/>
              <a:t>s still used as a ‘beacon’ for ACE in Europe</a:t>
            </a:r>
          </a:p>
          <a:p>
            <a:r>
              <a:rPr lang="en-US" sz="2800" dirty="0" smtClean="0"/>
              <a:t>believed </a:t>
            </a:r>
            <a:r>
              <a:rPr lang="en-US" sz="2800" dirty="0" smtClean="0"/>
              <a:t>universities should educate its students for active participation in society and popular life.</a:t>
            </a:r>
          </a:p>
          <a:p>
            <a:r>
              <a:rPr lang="en-US" sz="2800" dirty="0" smtClean="0"/>
              <a:t> promoted values such as freedom, cooperation, discovery, wisdom, compassion, identification and equality</a:t>
            </a:r>
          </a:p>
          <a:p>
            <a:r>
              <a:rPr lang="en-US" sz="2800" dirty="0" smtClean="0"/>
              <a:t>opposed all educational compulsion, including exams, as deadening to the human soul.</a:t>
            </a:r>
          </a:p>
          <a:p>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There is a range of factors that put adults off formal and accredited learning, keep them unwell &amp; out of work, and exacerbate inequality: </a:t>
            </a:r>
            <a:endParaRPr lang="en-US" sz="2800" dirty="0"/>
          </a:p>
        </p:txBody>
      </p:sp>
      <p:sp>
        <p:nvSpPr>
          <p:cNvPr id="3" name="Content Placeholder 2"/>
          <p:cNvSpPr>
            <a:spLocks noGrp="1"/>
          </p:cNvSpPr>
          <p:nvPr>
            <p:ph idx="1"/>
          </p:nvPr>
        </p:nvSpPr>
        <p:spPr/>
        <p:txBody>
          <a:bodyPr/>
          <a:lstStyle/>
          <a:p>
            <a:r>
              <a:rPr lang="en-AU" sz="2400" dirty="0" smtClean="0"/>
              <a:t>previous negative experiences of schooling</a:t>
            </a:r>
          </a:p>
          <a:p>
            <a:r>
              <a:rPr lang="en-AU" sz="2400" dirty="0" smtClean="0"/>
              <a:t>a dislike of formal learning, exams &amp; </a:t>
            </a:r>
            <a:r>
              <a:rPr lang="en-AU" sz="2400" dirty="0" err="1" smtClean="0"/>
              <a:t>literacies</a:t>
            </a:r>
            <a:endParaRPr lang="en-AU" sz="2400" dirty="0" smtClean="0"/>
          </a:p>
          <a:p>
            <a:r>
              <a:rPr lang="en-AU" sz="2400" dirty="0" smtClean="0"/>
              <a:t>limited access to education, training &amp; services that match adults preferred ways of learning across different ages</a:t>
            </a:r>
          </a:p>
          <a:p>
            <a:r>
              <a:rPr lang="en-AU" sz="2400" dirty="0" smtClean="0"/>
              <a:t>limited access to computers &amp; internet</a:t>
            </a:r>
          </a:p>
          <a:p>
            <a:r>
              <a:rPr lang="en-AU" sz="2400" dirty="0" smtClean="0"/>
              <a:t>age discrimination in employment &amp; training</a:t>
            </a:r>
          </a:p>
          <a:p>
            <a:r>
              <a:rPr lang="en-AU" sz="2400" dirty="0" smtClean="0"/>
              <a:t>sickness, disability, caring &amp; family roles.</a:t>
            </a:r>
            <a:r>
              <a:rPr lang="en-AU" sz="2400" dirty="0" smtClean="0">
                <a:latin typeface="Times New Roman" charset="0"/>
              </a:rPr>
              <a:t> </a:t>
            </a:r>
            <a:endParaRPr lang="en-US" sz="2400" dirty="0" smtClean="0"/>
          </a:p>
          <a:p>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3238"/>
            <a:ext cx="7313613" cy="1477962"/>
          </a:xfrm>
        </p:spPr>
        <p:txBody>
          <a:bodyPr/>
          <a:lstStyle/>
          <a:p>
            <a:r>
              <a:rPr lang="en-US" sz="2800" dirty="0" smtClean="0"/>
              <a:t>We have the evidence base,</a:t>
            </a:r>
            <a:r>
              <a:rPr lang="en-US" sz="2800" i="1" dirty="0" smtClean="0"/>
              <a:t> </a:t>
            </a:r>
            <a:r>
              <a:rPr lang="en-US" sz="2800" dirty="0" smtClean="0"/>
              <a:t>in</a:t>
            </a:r>
            <a:r>
              <a:rPr lang="en-US" sz="2800" i="1" dirty="0" smtClean="0"/>
              <a:t> Mental capital &amp; wellbeing</a:t>
            </a:r>
            <a:r>
              <a:rPr lang="en-US" dirty="0" smtClean="0"/>
              <a:t> </a:t>
            </a:r>
            <a:r>
              <a:rPr lang="en-US" sz="1800" dirty="0" smtClean="0"/>
              <a:t>UK Government </a:t>
            </a:r>
            <a:r>
              <a:rPr lang="en-US" sz="1800" i="1" dirty="0" smtClean="0"/>
              <a:t>Foresight project </a:t>
            </a:r>
            <a:r>
              <a:rPr lang="en-US" sz="1800" dirty="0" smtClean="0"/>
              <a:t>(Cooper et al. 2010); 84 Chapters, 1000+ pages, in four Sections:</a:t>
            </a:r>
            <a:endParaRPr lang="en-US" dirty="0"/>
          </a:p>
        </p:txBody>
      </p:sp>
      <p:sp>
        <p:nvSpPr>
          <p:cNvPr id="3" name="Content Placeholder 2"/>
          <p:cNvSpPr>
            <a:spLocks noGrp="1"/>
          </p:cNvSpPr>
          <p:nvPr>
            <p:ph idx="1"/>
          </p:nvPr>
        </p:nvSpPr>
        <p:spPr/>
        <p:txBody>
          <a:bodyPr/>
          <a:lstStyle/>
          <a:p>
            <a:pPr>
              <a:buFont typeface="+mj-lt"/>
              <a:buAutoNum type="arabicPeriod"/>
            </a:pPr>
            <a:r>
              <a:rPr lang="en-US" dirty="0" smtClean="0"/>
              <a:t>Mental capital &amp; wellbeing through life (Sahakian)</a:t>
            </a:r>
          </a:p>
          <a:p>
            <a:pPr>
              <a:buFont typeface="+mj-lt"/>
              <a:buAutoNum type="arabicPeriod"/>
            </a:pPr>
            <a:r>
              <a:rPr lang="en-US" dirty="0" smtClean="0"/>
              <a:t>Learning through life (Field) </a:t>
            </a:r>
            <a:r>
              <a:rPr lang="en-US" sz="1400" dirty="0" smtClean="0"/>
              <a:t>Helen</a:t>
            </a:r>
          </a:p>
          <a:p>
            <a:pPr>
              <a:buFont typeface="+mj-lt"/>
              <a:buAutoNum type="arabicPeriod"/>
            </a:pPr>
            <a:r>
              <a:rPr lang="en-US" dirty="0" smtClean="0"/>
              <a:t>Mental health &amp; ill-health (Jenkins)</a:t>
            </a:r>
            <a:endParaRPr lang="en-US" sz="1400" dirty="0" smtClean="0"/>
          </a:p>
          <a:p>
            <a:pPr>
              <a:buFont typeface="+mj-lt"/>
              <a:buAutoNum type="arabicPeriod"/>
            </a:pPr>
            <a:r>
              <a:rPr lang="en-US" dirty="0" smtClean="0"/>
              <a:t>Wellbeing &amp; work (Cooper)</a:t>
            </a:r>
            <a:r>
              <a:rPr lang="en-US" sz="1400" dirty="0" smtClean="0"/>
              <a:t> Stephen</a:t>
            </a:r>
          </a:p>
          <a:p>
            <a:pPr>
              <a:buFont typeface="+mj-lt"/>
              <a:buAutoNum type="arabicPeriod"/>
            </a:pPr>
            <a:r>
              <a:rPr lang="en-US" dirty="0" smtClean="0"/>
              <a:t>Learning difficulties (Goswami)</a:t>
            </a:r>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in older adulthood</a:t>
            </a:r>
            <a:endParaRPr lang="en-US" dirty="0"/>
          </a:p>
        </p:txBody>
      </p:sp>
      <p:sp>
        <p:nvSpPr>
          <p:cNvPr id="3" name="Content Placeholder 2"/>
          <p:cNvSpPr>
            <a:spLocks noGrp="1"/>
          </p:cNvSpPr>
          <p:nvPr>
            <p:ph idx="1"/>
          </p:nvPr>
        </p:nvSpPr>
        <p:spPr>
          <a:xfrm>
            <a:off x="914400" y="1735137"/>
            <a:ext cx="7313613" cy="4592807"/>
          </a:xfrm>
        </p:spPr>
        <p:txBody>
          <a:bodyPr>
            <a:normAutofit fontScale="70000" lnSpcReduction="20000"/>
          </a:bodyPr>
          <a:lstStyle/>
          <a:p>
            <a:r>
              <a:rPr lang="en-US" dirty="0" smtClean="0"/>
              <a:t>‘The need for continuing education is increasingly important to maximize the potential mental capital trajectory throughout life.’ </a:t>
            </a:r>
            <a:r>
              <a:rPr lang="en-US" sz="2286" dirty="0" smtClean="0"/>
              <a:t>(Cooper et al., p.25)</a:t>
            </a:r>
          </a:p>
          <a:p>
            <a:endParaRPr lang="en-US" sz="2286" dirty="0" smtClean="0"/>
          </a:p>
          <a:p>
            <a:r>
              <a:rPr lang="en-US" b="1" dirty="0" smtClean="0"/>
              <a:t>There are two principal challenges:</a:t>
            </a:r>
          </a:p>
          <a:p>
            <a:endParaRPr lang="en-US" b="1" dirty="0" smtClean="0"/>
          </a:p>
          <a:p>
            <a:r>
              <a:rPr lang="en-US" b="1" dirty="0" smtClean="0"/>
              <a:t>1. ‘…</a:t>
            </a:r>
            <a:r>
              <a:rPr lang="en-US" dirty="0" smtClean="0"/>
              <a:t> how to ensure that the greatest number of older people maintain the best possible mental capital, and so preserve their independence and wellbeing’; </a:t>
            </a:r>
          </a:p>
          <a:p>
            <a:endParaRPr lang="en-US" dirty="0" smtClean="0"/>
          </a:p>
          <a:p>
            <a:r>
              <a:rPr lang="en-US" b="1" dirty="0" smtClean="0"/>
              <a:t>2.</a:t>
            </a:r>
            <a:r>
              <a:rPr lang="en-US" dirty="0" smtClean="0"/>
              <a:t> ‘… ensure that the considerable resource which older people offer is recognized and valued by society, and that they have the opportunity to maximize the maximum benefit … both for themselves and for wider society.</a:t>
            </a:r>
            <a:r>
              <a:rPr lang="en-US" sz="2286" dirty="0" smtClean="0"/>
              <a:t>’ (Cooper et al,. p.23)</a:t>
            </a:r>
            <a:endParaRPr lang="en-US" sz="2286"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One view of older adult learning</a:t>
            </a:r>
            <a:br>
              <a:rPr lang="en-US" sz="4000" dirty="0" smtClean="0"/>
            </a:br>
            <a:r>
              <a:rPr lang="en-US" sz="1600" dirty="0" smtClean="0"/>
              <a:t> … </a:t>
            </a:r>
            <a:r>
              <a:rPr lang="en-US" sz="1600" dirty="0" err="1" smtClean="0"/>
              <a:t>Leunig</a:t>
            </a:r>
            <a:r>
              <a:rPr lang="en-US" sz="1600" dirty="0" smtClean="0"/>
              <a:t>, The Age, Melbourne. 29 Sept 2012</a:t>
            </a:r>
            <a:endParaRPr lang="en-US" sz="4000" dirty="0"/>
          </a:p>
        </p:txBody>
      </p:sp>
      <p:pic>
        <p:nvPicPr>
          <p:cNvPr id="4" name="Content Placeholder 3" descr="50ShadesofSheds.pdf"/>
          <p:cNvPicPr>
            <a:picLocks noGrp="1" noChangeAspect="1"/>
          </p:cNvPicPr>
          <p:nvPr>
            <p:ph idx="1"/>
          </p:nvPr>
        </p:nvPicPr>
        <mc:AlternateContent>
          <mc:Choice xmlns:ma="http://schemas.microsoft.com/office/mac/drawingml/2008/main" Requires="ma">
            <p:blipFill>
              <a:blip r:embed="rId2"/>
              <a:srcRect l="-85081" r="-85081"/>
              <a:stretch>
                <a:fillRect/>
              </a:stretch>
            </p:blipFill>
          </mc:Choice>
          <mc:Fallback>
            <p:blipFill>
              <a:blip r:embed="rId3"/>
              <a:srcRect l="-85081" r="-85081"/>
              <a:stretch>
                <a:fillRect/>
              </a:stretch>
            </p:blipFill>
          </mc:Fallback>
        </mc:AlternateContent>
        <p:spPr>
          <a:xfrm rot="5400000">
            <a:off x="852237" y="519363"/>
            <a:ext cx="9908086" cy="5668959"/>
          </a:xfrm>
        </p:spPr>
      </p:pic>
      <p:sp>
        <p:nvSpPr>
          <p:cNvPr id="5" name="Slide Number Placeholder 4"/>
          <p:cNvSpPr>
            <a:spLocks noGrp="1"/>
          </p:cNvSpPr>
          <p:nvPr>
            <p:ph type="sldNum" sz="quarter" idx="12"/>
          </p:nvPr>
        </p:nvSpPr>
        <p:spPr/>
        <p:txBody>
          <a:bodyPr/>
          <a:lstStyle/>
          <a:p>
            <a:fld id="{034F5061-CD1A-944E-914E-4CA385BC77E0}"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education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Education has important benefits in terms of mental (and physical) health by increasing an individual’s sense of self-esteem, encouraging social interaction and activity </a:t>
            </a:r>
            <a:r>
              <a:rPr lang="en-US" sz="1882" dirty="0" smtClean="0"/>
              <a:t>’ (Cooper et al., pp.36-37)</a:t>
            </a:r>
          </a:p>
          <a:p>
            <a:r>
              <a:rPr lang="en-US" dirty="0" smtClean="0"/>
              <a:t>And yet ‘The great majority of those entering older age will have had little education since attending school many decades earlier’ </a:t>
            </a:r>
            <a:r>
              <a:rPr lang="en-US" sz="1882" dirty="0" smtClean="0"/>
              <a:t>(Cooper et al., p.36)</a:t>
            </a:r>
          </a:p>
          <a:p>
            <a:r>
              <a:rPr lang="en-US" i="1" dirty="0" smtClean="0"/>
              <a:t>What opportunities are there left in Australia for adult and continuing education?</a:t>
            </a:r>
            <a:endParaRPr lang="en-US" i="1"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learning?</a:t>
            </a:r>
            <a:endParaRPr lang="en-US" dirty="0"/>
          </a:p>
        </p:txBody>
      </p:sp>
      <p:sp>
        <p:nvSpPr>
          <p:cNvPr id="3" name="Content Placeholder 2"/>
          <p:cNvSpPr>
            <a:spLocks noGrp="1"/>
          </p:cNvSpPr>
          <p:nvPr>
            <p:ph idx="1"/>
          </p:nvPr>
        </p:nvSpPr>
        <p:spPr>
          <a:xfrm>
            <a:off x="1173163" y="1600200"/>
            <a:ext cx="7772400" cy="4114800"/>
          </a:xfrm>
        </p:spPr>
        <p:txBody>
          <a:bodyPr>
            <a:normAutofit fontScale="85000" lnSpcReduction="20000"/>
          </a:bodyPr>
          <a:lstStyle/>
          <a:p>
            <a:r>
              <a:rPr lang="en-US" dirty="0" smtClean="0"/>
              <a:t>‘Over one third of the adult population have had no formal episodes of learning at all since school-leaving age,’ </a:t>
            </a:r>
            <a:r>
              <a:rPr lang="en-US" sz="1882" dirty="0" smtClean="0"/>
              <a:t>(Cooper et al. p.352)</a:t>
            </a:r>
          </a:p>
          <a:p>
            <a:r>
              <a:rPr lang="en-US" dirty="0" smtClean="0"/>
              <a:t>One third of Australian adults are functionally illiterate and innumerate to the extent needed to participate in the modern world of work and life. </a:t>
            </a:r>
            <a:r>
              <a:rPr lang="en-US" sz="1882" dirty="0" smtClean="0"/>
              <a:t>(ABS, 2006, IALLS)</a:t>
            </a:r>
          </a:p>
          <a:p>
            <a:r>
              <a:rPr lang="en-US" dirty="0" smtClean="0"/>
              <a:t>6/10 do not have basic health literacies.</a:t>
            </a:r>
          </a:p>
          <a:p>
            <a:r>
              <a:rPr lang="en-US" dirty="0" smtClean="0"/>
              <a:t>One half of  the workforce in Australia have completed no formal education since school,</a:t>
            </a:r>
          </a:p>
          <a:p>
            <a:r>
              <a:rPr lang="en-US" i="1" dirty="0" smtClean="0"/>
              <a:t>Why? What should be done about it?</a:t>
            </a:r>
            <a:endParaRPr lang="en-US" i="1"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Rethinking barriers </a:t>
            </a:r>
            <a:r>
              <a:rPr lang="en-US" sz="1800" dirty="0" smtClean="0"/>
              <a:t>(Cooper et al., p.357)</a:t>
            </a:r>
            <a:endParaRPr lang="en-US" sz="1800" dirty="0"/>
          </a:p>
        </p:txBody>
      </p:sp>
      <p:sp>
        <p:nvSpPr>
          <p:cNvPr id="3" name="Content Placeholder 2"/>
          <p:cNvSpPr>
            <a:spLocks noGrp="1"/>
          </p:cNvSpPr>
          <p:nvPr>
            <p:ph idx="1"/>
          </p:nvPr>
        </p:nvSpPr>
        <p:spPr/>
        <p:txBody>
          <a:bodyPr>
            <a:normAutofit fontScale="70000" lnSpcReduction="20000"/>
          </a:bodyPr>
          <a:lstStyle/>
          <a:p>
            <a:r>
              <a:rPr lang="en-US" dirty="0" smtClean="0"/>
              <a:t>Characteristics that are set very early in an individual’s life: age, sex and family background predicts 75% of later learning trajectories. Once these  are taken into account, there is not enough variation left for barriers to make any difference to participation.</a:t>
            </a:r>
          </a:p>
          <a:p>
            <a:r>
              <a:rPr lang="en-US" dirty="0" smtClean="0"/>
              <a:t>Most non-participants are not put off by ‘barriers’, but by their lack of interest in something that seems alien and imposed by others. </a:t>
            </a:r>
            <a:r>
              <a:rPr lang="en-US" i="1" dirty="0" smtClean="0"/>
              <a:t>We need to revise (our ideas) that the existing set-up for learning is appropriate for all, and that the reluctant learner need only be lured back on track.</a:t>
            </a:r>
          </a:p>
          <a:p>
            <a:r>
              <a:rPr lang="en-US" dirty="0" smtClean="0"/>
              <a:t>Evidence: this week the 1,000th men’s shed was opened.</a:t>
            </a:r>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03238"/>
            <a:ext cx="7924800" cy="868362"/>
          </a:xfrm>
        </p:spPr>
        <p:txBody>
          <a:bodyPr/>
          <a:lstStyle/>
          <a:p>
            <a:pPr algn="ctr"/>
            <a:r>
              <a:rPr lang="en-US" sz="4000" dirty="0" smtClean="0"/>
              <a:t>Important conclusions </a:t>
            </a:r>
            <a:r>
              <a:rPr lang="en-US" sz="1800" dirty="0" smtClean="0"/>
              <a:t>(Cooper et al., p.358-9)</a:t>
            </a:r>
            <a:endParaRPr lang="en-US" sz="1800" dirty="0"/>
          </a:p>
        </p:txBody>
      </p:sp>
      <p:sp>
        <p:nvSpPr>
          <p:cNvPr id="3" name="Content Placeholder 2"/>
          <p:cNvSpPr>
            <a:spLocks noGrp="1"/>
          </p:cNvSpPr>
          <p:nvPr>
            <p:ph idx="1"/>
          </p:nvPr>
        </p:nvSpPr>
        <p:spPr/>
        <p:txBody>
          <a:bodyPr>
            <a:normAutofit fontScale="70000" lnSpcReduction="20000"/>
          </a:bodyPr>
          <a:lstStyle/>
          <a:p>
            <a:r>
              <a:rPr lang="en-US" dirty="0" smtClean="0"/>
              <a:t>‘Those who ‘failed’ at school come to see post-school learning of all kinds as irrelevant to their needs and capacities.’</a:t>
            </a:r>
          </a:p>
          <a:p>
            <a:r>
              <a:rPr lang="en-US" dirty="0" smtClean="0"/>
              <a:t>‘There is, of course, a correlation between school-level qualification and later educational success, and between educational success and employment, but we have to be very cautious about what this signifies.’</a:t>
            </a:r>
          </a:p>
          <a:p>
            <a:r>
              <a:rPr lang="en-US" dirty="0" smtClean="0"/>
              <a:t>‘Educators do not select their potential students, nor employers their employees, on the basis of their socio-economic status, ethnicity or age, as this is both unfair and illegal. However they do select them on a substitute variable:- prior education </a:t>
            </a:r>
            <a:r>
              <a:rPr lang="en-US" dirty="0" smtClean="0"/>
              <a:t>– that </a:t>
            </a:r>
            <a:r>
              <a:rPr lang="en-US" dirty="0" smtClean="0"/>
              <a:t>sums up, and is very heavily correlated, with such background factors. What is the sense of that?’</a:t>
            </a:r>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Frameworks for learning </a:t>
            </a:r>
            <a:r>
              <a:rPr lang="en-US" sz="3200" dirty="0" smtClean="0"/>
              <a:t>ACSF (</a:t>
            </a:r>
            <a:r>
              <a:rPr lang="en-US" sz="2800" dirty="0" smtClean="0"/>
              <a:t>suggest adult learning needs to be more relational)</a:t>
            </a:r>
            <a:endParaRPr lang="en-US" sz="2800" dirty="0"/>
          </a:p>
        </p:txBody>
      </p:sp>
      <p:graphicFrame>
        <p:nvGraphicFramePr>
          <p:cNvPr id="5" name="Content Placeholder 4"/>
          <p:cNvGraphicFramePr>
            <a:graphicFrameLocks noGrp="1"/>
          </p:cNvGraphicFramePr>
          <p:nvPr>
            <p:ph idx="1"/>
          </p:nvPr>
        </p:nvGraphicFramePr>
        <p:xfrm>
          <a:off x="1173163" y="1981200"/>
          <a:ext cx="7772400" cy="286512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r>
                        <a:rPr lang="en-US" dirty="0" smtClean="0"/>
                        <a:t>ACSF Aspects of communication</a:t>
                      </a:r>
                      <a:endParaRPr lang="en-US" dirty="0"/>
                    </a:p>
                  </a:txBody>
                  <a:tcPr marL="97176" marR="97176"/>
                </a:tc>
                <a:tc>
                  <a:txBody>
                    <a:bodyPr/>
                    <a:lstStyle/>
                    <a:p>
                      <a:r>
                        <a:rPr lang="en-US" dirty="0" smtClean="0"/>
                        <a:t>For …</a:t>
                      </a:r>
                      <a:endParaRPr lang="en-US" dirty="0"/>
                    </a:p>
                  </a:txBody>
                  <a:tcPr marL="97176" marR="97176"/>
                </a:tc>
                <a:tc>
                  <a:txBody>
                    <a:bodyPr/>
                    <a:lstStyle/>
                    <a:p>
                      <a:r>
                        <a:rPr lang="en-US" dirty="0" smtClean="0"/>
                        <a:t>Related to</a:t>
                      </a:r>
                      <a:endParaRPr lang="en-US" dirty="0"/>
                    </a:p>
                  </a:txBody>
                  <a:tcPr marL="97176" marR="97176"/>
                </a:tc>
              </a:tr>
              <a:tr h="370840">
                <a:tc>
                  <a:txBody>
                    <a:bodyPr/>
                    <a:lstStyle/>
                    <a:p>
                      <a:r>
                        <a:rPr lang="en-US" dirty="0" smtClean="0"/>
                        <a:t>Personal</a:t>
                      </a:r>
                      <a:endParaRPr lang="en-US" dirty="0"/>
                    </a:p>
                  </a:txBody>
                  <a:tcPr marL="97176" marR="97176"/>
                </a:tc>
                <a:tc>
                  <a:txBody>
                    <a:bodyPr/>
                    <a:lstStyle/>
                    <a:p>
                      <a:r>
                        <a:rPr lang="en-US" dirty="0" smtClean="0"/>
                        <a:t>Expressing identity</a:t>
                      </a:r>
                      <a:endParaRPr lang="en-US" dirty="0"/>
                    </a:p>
                  </a:txBody>
                  <a:tcPr marL="97176" marR="97176"/>
                </a:tc>
                <a:tc>
                  <a:txBody>
                    <a:bodyPr/>
                    <a:lstStyle/>
                    <a:p>
                      <a:r>
                        <a:rPr lang="en-US" dirty="0" smtClean="0"/>
                        <a:t>Personal identity/goals</a:t>
                      </a:r>
                      <a:endParaRPr lang="en-US" dirty="0"/>
                    </a:p>
                  </a:txBody>
                  <a:tcPr marL="97176" marR="97176"/>
                </a:tc>
              </a:tr>
              <a:tr h="370840">
                <a:tc>
                  <a:txBody>
                    <a:bodyPr/>
                    <a:lstStyle/>
                    <a:p>
                      <a:r>
                        <a:rPr lang="en-US" dirty="0" smtClean="0"/>
                        <a:t>Cooperative</a:t>
                      </a:r>
                      <a:endParaRPr lang="en-US" dirty="0"/>
                    </a:p>
                  </a:txBody>
                  <a:tcPr marL="97176" marR="97176"/>
                </a:tc>
                <a:tc>
                  <a:txBody>
                    <a:bodyPr/>
                    <a:lstStyle/>
                    <a:p>
                      <a:r>
                        <a:rPr lang="en-US" dirty="0" smtClean="0"/>
                        <a:t>Interacting</a:t>
                      </a:r>
                      <a:r>
                        <a:rPr lang="en-US" baseline="0" dirty="0" smtClean="0"/>
                        <a:t> in groups</a:t>
                      </a:r>
                      <a:endParaRPr lang="en-US" dirty="0"/>
                    </a:p>
                  </a:txBody>
                  <a:tcPr marL="97176" marR="97176"/>
                </a:tc>
                <a:tc>
                  <a:txBody>
                    <a:bodyPr/>
                    <a:lstStyle/>
                    <a:p>
                      <a:r>
                        <a:rPr lang="en-US" dirty="0" smtClean="0"/>
                        <a:t>Functioning of groups</a:t>
                      </a:r>
                      <a:endParaRPr lang="en-US" dirty="0"/>
                    </a:p>
                  </a:txBody>
                  <a:tcPr marL="97176" marR="97176"/>
                </a:tc>
              </a:tr>
              <a:tr h="370840">
                <a:tc>
                  <a:txBody>
                    <a:bodyPr/>
                    <a:lstStyle/>
                    <a:p>
                      <a:r>
                        <a:rPr lang="en-US" dirty="0" smtClean="0"/>
                        <a:t>Procedural</a:t>
                      </a:r>
                      <a:endParaRPr lang="en-US" dirty="0"/>
                    </a:p>
                  </a:txBody>
                  <a:tcPr marL="97176" marR="97176"/>
                </a:tc>
                <a:tc>
                  <a:txBody>
                    <a:bodyPr/>
                    <a:lstStyle/>
                    <a:p>
                      <a:r>
                        <a:rPr lang="en-US" dirty="0" smtClean="0"/>
                        <a:t>Performing</a:t>
                      </a:r>
                      <a:r>
                        <a:rPr lang="en-US" baseline="0" dirty="0" smtClean="0"/>
                        <a:t> tasks</a:t>
                      </a:r>
                      <a:endParaRPr lang="en-US" dirty="0"/>
                    </a:p>
                  </a:txBody>
                  <a:tcPr marL="97176" marR="97176"/>
                </a:tc>
                <a:tc>
                  <a:txBody>
                    <a:bodyPr/>
                    <a:lstStyle/>
                    <a:p>
                      <a:r>
                        <a:rPr lang="en-US" dirty="0" smtClean="0"/>
                        <a:t>Carrying</a:t>
                      </a:r>
                      <a:r>
                        <a:rPr lang="en-US" baseline="0" dirty="0" smtClean="0"/>
                        <a:t> out tasks</a:t>
                      </a:r>
                      <a:endParaRPr lang="en-US" dirty="0"/>
                    </a:p>
                  </a:txBody>
                  <a:tcPr marL="97176" marR="97176"/>
                </a:tc>
              </a:tr>
              <a:tr h="370840">
                <a:tc>
                  <a:txBody>
                    <a:bodyPr/>
                    <a:lstStyle/>
                    <a:p>
                      <a:r>
                        <a:rPr lang="en-US" dirty="0" smtClean="0"/>
                        <a:t>Technical</a:t>
                      </a:r>
                      <a:endParaRPr lang="en-US" dirty="0"/>
                    </a:p>
                  </a:txBody>
                  <a:tcPr marL="97176" marR="97176"/>
                </a:tc>
                <a:tc>
                  <a:txBody>
                    <a:bodyPr/>
                    <a:lstStyle/>
                    <a:p>
                      <a:r>
                        <a:rPr lang="en-US" dirty="0" smtClean="0"/>
                        <a:t>Using tools &amp;machinery</a:t>
                      </a:r>
                      <a:endParaRPr lang="en-US" dirty="0"/>
                    </a:p>
                  </a:txBody>
                  <a:tcPr marL="97176" marR="97176"/>
                </a:tc>
                <a:tc>
                  <a:txBody>
                    <a:bodyPr/>
                    <a:lstStyle/>
                    <a:p>
                      <a:r>
                        <a:rPr lang="en-US" dirty="0" smtClean="0"/>
                        <a:t>Tools,</a:t>
                      </a:r>
                      <a:r>
                        <a:rPr lang="en-US" baseline="0" dirty="0" smtClean="0"/>
                        <a:t> machinery, tech.</a:t>
                      </a:r>
                      <a:endParaRPr lang="en-US" dirty="0"/>
                    </a:p>
                  </a:txBody>
                  <a:tcPr marL="97176" marR="97176"/>
                </a:tc>
              </a:tr>
              <a:tr h="370840">
                <a:tc>
                  <a:txBody>
                    <a:bodyPr/>
                    <a:lstStyle/>
                    <a:p>
                      <a:r>
                        <a:rPr lang="en-US" dirty="0" smtClean="0"/>
                        <a:t>Systems</a:t>
                      </a:r>
                      <a:endParaRPr lang="en-US" dirty="0"/>
                    </a:p>
                  </a:txBody>
                  <a:tcPr marL="97176" marR="97176"/>
                </a:tc>
                <a:tc>
                  <a:txBody>
                    <a:bodyPr/>
                    <a:lstStyle/>
                    <a:p>
                      <a:r>
                        <a:rPr lang="en-US" dirty="0" smtClean="0"/>
                        <a:t>Interacting in orgs.</a:t>
                      </a:r>
                      <a:endParaRPr lang="en-US" dirty="0"/>
                    </a:p>
                  </a:txBody>
                  <a:tcPr marL="97176" marR="97176"/>
                </a:tc>
                <a:tc>
                  <a:txBody>
                    <a:bodyPr/>
                    <a:lstStyle/>
                    <a:p>
                      <a:r>
                        <a:rPr lang="en-US" dirty="0" smtClean="0"/>
                        <a:t>Interacting in orgs.</a:t>
                      </a:r>
                      <a:endParaRPr lang="en-US" dirty="0"/>
                    </a:p>
                  </a:txBody>
                  <a:tcPr marL="97176" marR="97176"/>
                </a:tc>
              </a:tr>
              <a:tr h="370840">
                <a:tc>
                  <a:txBody>
                    <a:bodyPr/>
                    <a:lstStyle/>
                    <a:p>
                      <a:r>
                        <a:rPr lang="en-US" dirty="0" smtClean="0"/>
                        <a:t>Public</a:t>
                      </a:r>
                      <a:endParaRPr lang="en-US" dirty="0"/>
                    </a:p>
                  </a:txBody>
                  <a:tcPr marL="97176" marR="97176"/>
                </a:tc>
                <a:tc>
                  <a:txBody>
                    <a:bodyPr/>
                    <a:lstStyle/>
                    <a:p>
                      <a:r>
                        <a:rPr lang="en-US" dirty="0" smtClean="0"/>
                        <a:t>Interacting in comm.</a:t>
                      </a:r>
                      <a:endParaRPr lang="en-US" dirty="0"/>
                    </a:p>
                  </a:txBody>
                  <a:tcPr marL="97176" marR="97176"/>
                </a:tc>
                <a:tc>
                  <a:txBody>
                    <a:bodyPr/>
                    <a:lstStyle/>
                    <a:p>
                      <a:r>
                        <a:rPr lang="en-US" dirty="0" smtClean="0"/>
                        <a:t>Social &amp; community</a:t>
                      </a:r>
                      <a:endParaRPr lang="en-US" dirty="0"/>
                    </a:p>
                  </a:txBody>
                  <a:tcPr marL="97176" marR="97176"/>
                </a:tc>
              </a:tr>
            </a:tbl>
          </a:graphicData>
        </a:graphic>
      </p:graphicFrame>
      <p:sp>
        <p:nvSpPr>
          <p:cNvPr id="4" name="Slide Number Placeholder 3"/>
          <p:cNvSpPr>
            <a:spLocks noGrp="1"/>
          </p:cNvSpPr>
          <p:nvPr>
            <p:ph type="sldNum" sz="quarter" idx="12"/>
          </p:nvPr>
        </p:nvSpPr>
        <p:spPr/>
        <p:txBody>
          <a:bodyPr/>
          <a:lstStyle/>
          <a:p>
            <a:fld id="{034F5061-CD1A-944E-914E-4CA385BC77E0}"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Synopsis</a:t>
            </a:r>
            <a:endParaRPr lang="en-US" dirty="0"/>
          </a:p>
        </p:txBody>
      </p:sp>
      <p:sp>
        <p:nvSpPr>
          <p:cNvPr id="3" name="Content Placeholder 2"/>
          <p:cNvSpPr>
            <a:spLocks noGrp="1"/>
          </p:cNvSpPr>
          <p:nvPr>
            <p:ph idx="1"/>
          </p:nvPr>
        </p:nvSpPr>
        <p:spPr>
          <a:xfrm>
            <a:off x="1173163" y="1981200"/>
            <a:ext cx="7742237" cy="4267200"/>
          </a:xfrm>
        </p:spPr>
        <p:txBody>
          <a:bodyPr/>
          <a:lstStyle/>
          <a:p>
            <a:r>
              <a:rPr lang="en-US" dirty="0" smtClean="0"/>
              <a:t>There are a range of good arguments</a:t>
            </a:r>
          </a:p>
          <a:p>
            <a:r>
              <a:rPr lang="en-US" dirty="0" smtClean="0"/>
              <a:t>This is not new and we have evidence</a:t>
            </a:r>
          </a:p>
          <a:p>
            <a:r>
              <a:rPr lang="en-US" dirty="0" smtClean="0"/>
              <a:t>The likely Australian solutions and policies  may be found elsewhere </a:t>
            </a:r>
            <a:r>
              <a:rPr lang="en-US" sz="1800" dirty="0" smtClean="0"/>
              <a:t>(</a:t>
            </a:r>
            <a:r>
              <a:rPr lang="en-US" sz="1800" dirty="0" err="1" smtClean="0"/>
              <a:t>eg</a:t>
            </a:r>
            <a:r>
              <a:rPr lang="en-US" sz="1800" dirty="0" smtClean="0"/>
              <a:t> Scandinavia &amp; China, Indigenous education)</a:t>
            </a:r>
          </a:p>
          <a:p>
            <a:r>
              <a:rPr lang="en-US" dirty="0" smtClean="0"/>
              <a:t>We need to get better at linking lifelong &amp; </a:t>
            </a:r>
            <a:r>
              <a:rPr lang="en-US" dirty="0" err="1" smtClean="0"/>
              <a:t>lifewide</a:t>
            </a:r>
            <a:r>
              <a:rPr lang="en-US" dirty="0" smtClean="0"/>
              <a:t> learning </a:t>
            </a:r>
            <a:r>
              <a:rPr lang="en-US" smtClean="0"/>
              <a:t>with wellbeing.</a:t>
            </a:r>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WHO Determinants of Disadvantage</a:t>
            </a:r>
            <a:br>
              <a:rPr lang="en-US" sz="3600" dirty="0" smtClean="0"/>
            </a:br>
            <a:r>
              <a:rPr lang="en-US" sz="2800" dirty="0" smtClean="0"/>
              <a:t>Suggest adult learning needs to be </a:t>
            </a:r>
            <a:r>
              <a:rPr lang="en-US" sz="2800" dirty="0" err="1" smtClean="0"/>
              <a:t>lifewide</a:t>
            </a:r>
            <a:endParaRPr lang="en-US" sz="2800" dirty="0"/>
          </a:p>
        </p:txBody>
      </p:sp>
      <p:graphicFrame>
        <p:nvGraphicFramePr>
          <p:cNvPr id="5" name="Content Placeholder 4"/>
          <p:cNvGraphicFramePr>
            <a:graphicFrameLocks noGrp="1"/>
          </p:cNvGraphicFramePr>
          <p:nvPr>
            <p:ph idx="1"/>
          </p:nvPr>
        </p:nvGraphicFramePr>
        <p:xfrm>
          <a:off x="1173163" y="1981200"/>
          <a:ext cx="7772402" cy="3405822"/>
        </p:xfrm>
        <a:graphic>
          <a:graphicData uri="http://schemas.openxmlformats.org/drawingml/2006/table">
            <a:tbl>
              <a:tblPr firstRow="1" bandRow="1">
                <a:tableStyleId>{5C22544A-7EE6-4342-B048-85BDC9FD1C3A}</a:tableStyleId>
              </a:tblPr>
              <a:tblGrid>
                <a:gridCol w="2105482"/>
                <a:gridCol w="5666920"/>
              </a:tblGrid>
              <a:tr h="370840">
                <a:tc>
                  <a:txBody>
                    <a:bodyPr/>
                    <a:lstStyle/>
                    <a:p>
                      <a:r>
                        <a:rPr lang="en-US" dirty="0" smtClean="0"/>
                        <a:t>Determinants</a:t>
                      </a:r>
                      <a:endParaRPr lang="en-US" dirty="0"/>
                    </a:p>
                  </a:txBody>
                  <a:tcPr marL="97176" marR="97176"/>
                </a:tc>
                <a:tc>
                  <a:txBody>
                    <a:bodyPr/>
                    <a:lstStyle/>
                    <a:p>
                      <a:r>
                        <a:rPr lang="en-US" dirty="0" smtClean="0"/>
                        <a:t>Ways of addressing them</a:t>
                      </a:r>
                      <a:endParaRPr lang="en-US" dirty="0"/>
                    </a:p>
                  </a:txBody>
                  <a:tcPr marL="97176" marR="97176"/>
                </a:tc>
              </a:tr>
              <a:tr h="370840">
                <a:tc>
                  <a:txBody>
                    <a:bodyPr/>
                    <a:lstStyle/>
                    <a:p>
                      <a:r>
                        <a:rPr lang="en-US" dirty="0" smtClean="0"/>
                        <a:t>Social inclusion</a:t>
                      </a:r>
                      <a:endParaRPr lang="en-US" dirty="0"/>
                    </a:p>
                  </a:txBody>
                  <a:tcPr marL="97176" marR="97176"/>
                </a:tc>
                <a:tc>
                  <a:txBody>
                    <a:bodyPr/>
                    <a:lstStyle/>
                    <a:p>
                      <a:r>
                        <a:rPr lang="en-US" dirty="0" smtClean="0"/>
                        <a:t>Social</a:t>
                      </a:r>
                      <a:r>
                        <a:rPr lang="en-US" baseline="0" dirty="0" smtClean="0"/>
                        <a:t> inclusion &amp; community engagement *</a:t>
                      </a:r>
                      <a:endParaRPr lang="en-US" dirty="0"/>
                    </a:p>
                  </a:txBody>
                  <a:tcPr marL="97176" marR="97176"/>
                </a:tc>
              </a:tr>
              <a:tr h="370840">
                <a:tc>
                  <a:txBody>
                    <a:bodyPr/>
                    <a:lstStyle/>
                    <a:p>
                      <a:r>
                        <a:rPr lang="en-US" dirty="0" smtClean="0"/>
                        <a:t>Unemployment</a:t>
                      </a:r>
                      <a:endParaRPr lang="en-US" dirty="0"/>
                    </a:p>
                  </a:txBody>
                  <a:tcPr marL="97176" marR="97176"/>
                </a:tc>
                <a:tc>
                  <a:txBody>
                    <a:bodyPr/>
                    <a:lstStyle/>
                    <a:p>
                      <a:r>
                        <a:rPr lang="en-US" dirty="0" smtClean="0"/>
                        <a:t>Employment &amp; productive voluntary work *</a:t>
                      </a:r>
                      <a:endParaRPr lang="en-US" dirty="0"/>
                    </a:p>
                  </a:txBody>
                  <a:tcPr marL="97176" marR="97176"/>
                </a:tc>
              </a:tr>
              <a:tr h="370840">
                <a:tc>
                  <a:txBody>
                    <a:bodyPr/>
                    <a:lstStyle/>
                    <a:p>
                      <a:r>
                        <a:rPr lang="en-US" dirty="0" smtClean="0"/>
                        <a:t>Early lives</a:t>
                      </a:r>
                      <a:endParaRPr lang="en-US" dirty="0"/>
                    </a:p>
                  </a:txBody>
                  <a:tcPr marL="97176" marR="97176"/>
                </a:tc>
                <a:tc>
                  <a:txBody>
                    <a:bodyPr/>
                    <a:lstStyle/>
                    <a:p>
                      <a:r>
                        <a:rPr lang="en-US" dirty="0" smtClean="0"/>
                        <a:t>Inclusion</a:t>
                      </a:r>
                      <a:r>
                        <a:rPr lang="en-US" baseline="0" dirty="0" smtClean="0"/>
                        <a:t> in l</a:t>
                      </a:r>
                      <a:r>
                        <a:rPr lang="en-US" dirty="0" smtClean="0"/>
                        <a:t>ater lives *</a:t>
                      </a:r>
                      <a:endParaRPr lang="en-US" dirty="0"/>
                    </a:p>
                  </a:txBody>
                  <a:tcPr marL="97176" marR="97176"/>
                </a:tc>
              </a:tr>
              <a:tr h="439102">
                <a:tc>
                  <a:txBody>
                    <a:bodyPr/>
                    <a:lstStyle/>
                    <a:p>
                      <a:r>
                        <a:rPr lang="en-US" dirty="0" smtClean="0"/>
                        <a:t>Stress</a:t>
                      </a:r>
                      <a:endParaRPr lang="en-US" dirty="0"/>
                    </a:p>
                  </a:txBody>
                  <a:tcPr marL="97176" marR="97176"/>
                </a:tc>
                <a:tc>
                  <a:txBody>
                    <a:bodyPr/>
                    <a:lstStyle/>
                    <a:p>
                      <a:r>
                        <a:rPr lang="en-US" dirty="0" smtClean="0"/>
                        <a:t>Recreation, exercise,</a:t>
                      </a:r>
                      <a:r>
                        <a:rPr lang="en-US" baseline="0" dirty="0" smtClean="0"/>
                        <a:t> relaxation, enjoyment *</a:t>
                      </a:r>
                      <a:endParaRPr lang="en-US" dirty="0"/>
                    </a:p>
                  </a:txBody>
                  <a:tcPr marL="97176" marR="97176"/>
                </a:tc>
              </a:tr>
              <a:tr h="370840">
                <a:tc>
                  <a:txBody>
                    <a:bodyPr/>
                    <a:lstStyle/>
                    <a:p>
                      <a:r>
                        <a:rPr lang="en-US" dirty="0" smtClean="0"/>
                        <a:t>Inadequate food</a:t>
                      </a:r>
                      <a:endParaRPr lang="en-US" dirty="0"/>
                    </a:p>
                  </a:txBody>
                  <a:tcPr marL="97176" marR="97176"/>
                </a:tc>
                <a:tc>
                  <a:txBody>
                    <a:bodyPr/>
                    <a:lstStyle/>
                    <a:p>
                      <a:r>
                        <a:rPr lang="en-US" dirty="0" smtClean="0"/>
                        <a:t>Regular, healthy, social  meals *</a:t>
                      </a:r>
                      <a:endParaRPr lang="en-US" dirty="0"/>
                    </a:p>
                  </a:txBody>
                  <a:tcPr marL="97176" marR="97176"/>
                </a:tc>
              </a:tr>
              <a:tr h="370840">
                <a:tc>
                  <a:txBody>
                    <a:bodyPr/>
                    <a:lstStyle/>
                    <a:p>
                      <a:r>
                        <a:rPr lang="en-US" dirty="0" smtClean="0"/>
                        <a:t>Substance abuse</a:t>
                      </a:r>
                      <a:endParaRPr lang="en-US" dirty="0"/>
                    </a:p>
                  </a:txBody>
                  <a:tcPr marL="97176" marR="97176"/>
                </a:tc>
                <a:tc>
                  <a:txBody>
                    <a:bodyPr/>
                    <a:lstStyle/>
                    <a:p>
                      <a:r>
                        <a:rPr lang="en-US" dirty="0" smtClean="0"/>
                        <a:t>Information and support for addictions*</a:t>
                      </a:r>
                      <a:endParaRPr lang="en-US" dirty="0"/>
                    </a:p>
                  </a:txBody>
                  <a:tcPr marL="97176" marR="97176"/>
                </a:tc>
              </a:tr>
              <a:tr h="370840">
                <a:tc>
                  <a:txBody>
                    <a:bodyPr/>
                    <a:lstStyle/>
                    <a:p>
                      <a:endParaRPr lang="en-US" dirty="0"/>
                    </a:p>
                  </a:txBody>
                  <a:tcPr marL="97176" marR="97176"/>
                </a:tc>
                <a:tc>
                  <a:txBody>
                    <a:bodyPr/>
                    <a:lstStyle/>
                    <a:p>
                      <a:r>
                        <a:rPr lang="en-US" i="1" dirty="0" smtClean="0"/>
                        <a:t>* Men’s sheds in community settings do this.</a:t>
                      </a:r>
                      <a:endParaRPr lang="en-US" i="1" dirty="0"/>
                    </a:p>
                  </a:txBody>
                  <a:tcPr marL="97176" marR="97176"/>
                </a:tc>
              </a:tr>
              <a:tr h="370840">
                <a:tc>
                  <a:txBody>
                    <a:bodyPr/>
                    <a:lstStyle/>
                    <a:p>
                      <a:endParaRPr lang="en-US" dirty="0"/>
                    </a:p>
                  </a:txBody>
                  <a:tcPr marL="97176" marR="97176"/>
                </a:tc>
                <a:tc>
                  <a:txBody>
                    <a:bodyPr/>
                    <a:lstStyle/>
                    <a:p>
                      <a:r>
                        <a:rPr lang="en-US" i="1" dirty="0" smtClean="0"/>
                        <a:t>What is the role of adult learning?</a:t>
                      </a:r>
                      <a:endParaRPr lang="en-US" i="1" dirty="0"/>
                    </a:p>
                  </a:txBody>
                  <a:tcPr marL="97176" marR="97176"/>
                </a:tc>
              </a:tr>
            </a:tbl>
          </a:graphicData>
        </a:graphic>
      </p:graphicFrame>
      <p:sp>
        <p:nvSpPr>
          <p:cNvPr id="4" name="Slide Number Placeholder 3"/>
          <p:cNvSpPr>
            <a:spLocks noGrp="1"/>
          </p:cNvSpPr>
          <p:nvPr>
            <p:ph type="sldNum" sz="quarter" idx="12"/>
          </p:nvPr>
        </p:nvSpPr>
        <p:spPr/>
        <p:txBody>
          <a:bodyPr/>
          <a:lstStyle/>
          <a:p>
            <a:fld id="{034F5061-CD1A-944E-914E-4CA385BC77E0}"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524000"/>
          </a:xfrm>
        </p:spPr>
        <p:txBody>
          <a:bodyPr/>
          <a:lstStyle/>
          <a:p>
            <a:r>
              <a:rPr lang="en-US" sz="2800" dirty="0" smtClean="0"/>
              <a:t>Expenditure on formal and informal learning across four life stages </a:t>
            </a:r>
            <a:r>
              <a:rPr lang="en-US" sz="1600" dirty="0" smtClean="0"/>
              <a:t>(in UK, 2008: </a:t>
            </a:r>
            <a:r>
              <a:rPr lang="en-US" sz="1600" dirty="0" err="1" smtClean="0"/>
              <a:t>Schuller</a:t>
            </a:r>
            <a:r>
              <a:rPr lang="en-US" sz="1600" dirty="0" smtClean="0"/>
              <a:t> &amp; Watson, 2009, p.102) </a:t>
            </a:r>
            <a:br>
              <a:rPr lang="en-US" sz="1600" dirty="0" smtClean="0"/>
            </a:br>
            <a:r>
              <a:rPr lang="en-US" sz="2800" dirty="0" smtClean="0"/>
              <a:t>confirms that learning is not currently lifelong</a:t>
            </a:r>
            <a:endParaRPr lang="en-US" sz="2800" dirty="0"/>
          </a:p>
        </p:txBody>
      </p:sp>
      <p:sp>
        <p:nvSpPr>
          <p:cNvPr id="3" name="Content Placeholder 2"/>
          <p:cNvSpPr>
            <a:spLocks noGrp="1"/>
          </p:cNvSpPr>
          <p:nvPr>
            <p:ph idx="1"/>
          </p:nvPr>
        </p:nvSpPr>
        <p:spPr>
          <a:xfrm>
            <a:off x="1173163" y="1981200"/>
            <a:ext cx="7772400" cy="4572000"/>
          </a:xfrm>
        </p:spPr>
        <p:txBody>
          <a:bodyPr/>
          <a:lstStyle/>
          <a:p>
            <a:endParaRPr lang="en-US" dirty="0" smtClean="0"/>
          </a:p>
          <a:p>
            <a:r>
              <a:rPr lang="en-US" dirty="0" smtClean="0"/>
              <a:t>age 1-25   =   86%</a:t>
            </a:r>
          </a:p>
          <a:p>
            <a:r>
              <a:rPr lang="en-US" dirty="0" smtClean="0"/>
              <a:t>age 25-50 =   11%</a:t>
            </a:r>
          </a:p>
          <a:p>
            <a:r>
              <a:rPr lang="en-US" dirty="0" smtClean="0"/>
              <a:t>age 50-75 =   2.5%</a:t>
            </a:r>
          </a:p>
          <a:p>
            <a:r>
              <a:rPr lang="en-US" dirty="0" smtClean="0"/>
              <a:t>75+           =   0.5%</a:t>
            </a:r>
          </a:p>
          <a:p>
            <a:endParaRPr lang="en-US" sz="1600" dirty="0" smtClean="0"/>
          </a:p>
          <a:p>
            <a:r>
              <a:rPr lang="en-US" sz="2800" i="1" dirty="0" smtClean="0"/>
              <a:t>How well are these age categories catered for in Australian adult education &amp; training sectors?</a:t>
            </a:r>
          </a:p>
          <a:p>
            <a:endParaRPr lang="en-US" i="1"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Concern that uncritical exhortations for ‘more learning’ </a:t>
            </a:r>
            <a:r>
              <a:rPr lang="en-US" dirty="0" smtClean="0"/>
              <a:t>…</a:t>
            </a:r>
            <a:endParaRPr lang="en-US" dirty="0"/>
          </a:p>
        </p:txBody>
      </p:sp>
      <p:sp>
        <p:nvSpPr>
          <p:cNvPr id="3" name="Content Placeholder 2"/>
          <p:cNvSpPr>
            <a:spLocks noGrp="1"/>
          </p:cNvSpPr>
          <p:nvPr>
            <p:ph idx="1"/>
          </p:nvPr>
        </p:nvSpPr>
        <p:spPr/>
        <p:txBody>
          <a:bodyPr/>
          <a:lstStyle/>
          <a:p>
            <a:pPr>
              <a:buNone/>
            </a:pPr>
            <a:r>
              <a:rPr lang="en-AU" sz="2800" dirty="0" smtClean="0"/>
              <a:t>   </a:t>
            </a:r>
            <a:r>
              <a:rPr lang="en-US" sz="2800" dirty="0" smtClean="0"/>
              <a:t>… </a:t>
            </a:r>
            <a:r>
              <a:rPr lang="en-AU" sz="2800" dirty="0" smtClean="0"/>
              <a:t>may exacerbate the recent explosion in formal training and education for those who can afford pay or who are eligible though government vocational ‘entitlements’, further diminishing the status of people who are poor, unskilled and unqualified or beyond paid work </a:t>
            </a:r>
            <a:r>
              <a:rPr lang="en-AU" sz="1600" dirty="0" smtClean="0"/>
              <a:t>(see </a:t>
            </a:r>
            <a:r>
              <a:rPr lang="en-AU" sz="1600" dirty="0" err="1" smtClean="0"/>
              <a:t>Fullick</a:t>
            </a:r>
            <a:r>
              <a:rPr lang="en-AU" sz="1600" dirty="0" smtClean="0"/>
              <a:t>, 2009).</a:t>
            </a:r>
          </a:p>
          <a:p>
            <a:pPr>
              <a:buNone/>
            </a:pPr>
            <a:endParaRPr lang="en-AU" sz="1600" dirty="0" smtClean="0"/>
          </a:p>
          <a:p>
            <a:r>
              <a:rPr lang="en-AU" sz="1600" dirty="0" err="1" smtClean="0"/>
              <a:t>Fullick</a:t>
            </a:r>
            <a:r>
              <a:rPr lang="en-AU" sz="1600" dirty="0" smtClean="0"/>
              <a:t>, L. (2009) </a:t>
            </a:r>
            <a:r>
              <a:rPr lang="en-AU" sz="1600" i="1" dirty="0" smtClean="0"/>
              <a:t>Poverty reduction and lifelong learning</a:t>
            </a:r>
            <a:r>
              <a:rPr lang="en-AU" sz="1600" dirty="0" smtClean="0"/>
              <a:t>, IFFL Thematic paper 6, NIACE, Leicester.</a:t>
            </a:r>
          </a:p>
          <a:p>
            <a:pPr>
              <a:buNone/>
            </a:pPr>
            <a:r>
              <a:rPr lang="en-AU" sz="2800" dirty="0" smtClean="0"/>
              <a:t> </a:t>
            </a:r>
            <a:endParaRPr lang="en-US" sz="2800"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final dilemma</a:t>
            </a:r>
            <a:r>
              <a:rPr lang="en-US" sz="1600" dirty="0" smtClean="0"/>
              <a:t> </a:t>
            </a:r>
            <a:br>
              <a:rPr lang="en-US" sz="1600" dirty="0" smtClean="0"/>
            </a:br>
            <a:r>
              <a:rPr lang="en-US" sz="1600" dirty="0" smtClean="0"/>
              <a:t> after </a:t>
            </a:r>
            <a:r>
              <a:rPr lang="en-US" sz="1800" i="1" dirty="0" smtClean="0"/>
              <a:t>The sprit level</a:t>
            </a:r>
            <a:r>
              <a:rPr lang="en-US" sz="1800" dirty="0" smtClean="0"/>
              <a:t>, R. Wilkinson &amp; K. Pickett (2009)</a:t>
            </a:r>
            <a:endParaRPr lang="en-US" sz="1800" dirty="0"/>
          </a:p>
        </p:txBody>
      </p:sp>
      <p:sp>
        <p:nvSpPr>
          <p:cNvPr id="3" name="Content Placeholder 2"/>
          <p:cNvSpPr>
            <a:spLocks noGrp="1"/>
          </p:cNvSpPr>
          <p:nvPr>
            <p:ph idx="1"/>
          </p:nvPr>
        </p:nvSpPr>
        <p:spPr>
          <a:xfrm>
            <a:off x="1173163" y="1600200"/>
            <a:ext cx="7772400" cy="5257800"/>
          </a:xfrm>
        </p:spPr>
        <p:txBody>
          <a:bodyPr/>
          <a:lstStyle/>
          <a:p>
            <a:r>
              <a:rPr lang="en-US" sz="2800" dirty="0" smtClean="0"/>
              <a:t>Poverty is directly associated with ill-health.</a:t>
            </a:r>
          </a:p>
          <a:p>
            <a:r>
              <a:rPr lang="en-US" sz="2800" dirty="0" smtClean="0"/>
              <a:t>Many of our social problems derive from the mere fact of inequality. Almost everyone loses from living in an unequal society.</a:t>
            </a:r>
          </a:p>
          <a:p>
            <a:r>
              <a:rPr lang="en-US" sz="2800" i="1" dirty="0" smtClean="0"/>
              <a:t>The uncomfortable truth is [that] inequalities in education accentuate inequalities in [poverty  and ill health] rather than reduce them in an already unequal society. </a:t>
            </a:r>
            <a:r>
              <a:rPr lang="en-US" sz="1400" dirty="0" err="1" smtClean="0"/>
              <a:t>Schuller</a:t>
            </a:r>
            <a:r>
              <a:rPr lang="en-US" sz="1400" dirty="0" smtClean="0"/>
              <a:t> &amp; Watson, 2009, p.173.</a:t>
            </a:r>
            <a:endParaRPr lang="en-US" sz="1400"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23</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Lifelong learning</a:t>
            </a:r>
            <a:endParaRPr lang="en-US" dirty="0"/>
          </a:p>
        </p:txBody>
      </p:sp>
      <p:sp>
        <p:nvSpPr>
          <p:cNvPr id="3" name="Content Placeholder 2"/>
          <p:cNvSpPr>
            <a:spLocks noGrp="1"/>
          </p:cNvSpPr>
          <p:nvPr>
            <p:ph idx="1"/>
          </p:nvPr>
        </p:nvSpPr>
        <p:spPr>
          <a:xfrm>
            <a:off x="1173163" y="1600200"/>
            <a:ext cx="7589837" cy="4343400"/>
          </a:xfrm>
        </p:spPr>
        <p:txBody>
          <a:bodyPr>
            <a:normAutofit fontScale="92500"/>
          </a:bodyPr>
          <a:lstStyle/>
          <a:p>
            <a:r>
              <a:rPr lang="en-US" dirty="0" smtClean="0"/>
              <a:t>‘… includes people of all ages learning in a variety of contexts’ </a:t>
            </a:r>
            <a:r>
              <a:rPr lang="en-US" sz="1647" dirty="0" smtClean="0"/>
              <a:t>(Schuller &amp; Watson, p.10)</a:t>
            </a:r>
          </a:p>
          <a:p>
            <a:r>
              <a:rPr lang="en-US" dirty="0" smtClean="0"/>
              <a:t>Does not, in my view, have to </a:t>
            </a:r>
            <a:r>
              <a:rPr lang="en-US" dirty="0" smtClean="0"/>
              <a:t>involve a </a:t>
            </a:r>
            <a:r>
              <a:rPr lang="en-US" dirty="0" smtClean="0"/>
              <a:t>degree of</a:t>
            </a:r>
            <a:r>
              <a:rPr lang="en-US" dirty="0" smtClean="0"/>
              <a:t> learning </a:t>
            </a:r>
            <a:r>
              <a:rPr lang="en-US" dirty="0" err="1" smtClean="0"/>
              <a:t>organisation</a:t>
            </a:r>
            <a:r>
              <a:rPr lang="en-US" dirty="0" smtClean="0"/>
              <a:t> and intention’</a:t>
            </a:r>
            <a:r>
              <a:rPr lang="en-US" sz="1647" dirty="0" smtClean="0"/>
              <a:t>, as Schuller &amp; Watson (p.10) </a:t>
            </a:r>
            <a:r>
              <a:rPr lang="en-US" sz="1647" dirty="0" smtClean="0"/>
              <a:t>suggest.</a:t>
            </a:r>
          </a:p>
          <a:p>
            <a:r>
              <a:rPr lang="en-US" dirty="0" smtClean="0"/>
              <a:t>‘Lifelong learning [is] increasingly constructed within a skills agenda’ </a:t>
            </a:r>
            <a:r>
              <a:rPr lang="en-US" sz="1647" dirty="0" smtClean="0"/>
              <a:t>(Jackson 2011, p.2)</a:t>
            </a:r>
          </a:p>
          <a:p>
            <a:r>
              <a:rPr lang="en-US" sz="1647" dirty="0" err="1" smtClean="0"/>
              <a:t>Schuller</a:t>
            </a:r>
            <a:r>
              <a:rPr lang="en-US" sz="1647" dirty="0" smtClean="0"/>
              <a:t> &amp; Watson, </a:t>
            </a:r>
            <a:r>
              <a:rPr lang="en-US" sz="1647" i="1" dirty="0" smtClean="0"/>
              <a:t>Learning through life </a:t>
            </a:r>
            <a:r>
              <a:rPr lang="en-US" sz="1647" dirty="0" smtClean="0"/>
              <a:t>NIACE, 2009.</a:t>
            </a:r>
          </a:p>
          <a:p>
            <a:r>
              <a:rPr lang="en-US" sz="1647" dirty="0" smtClean="0"/>
              <a:t>Jackson, S.  </a:t>
            </a:r>
            <a:r>
              <a:rPr lang="en-US" sz="1647" i="1" dirty="0" smtClean="0"/>
              <a:t>Innovations in lifelong learning</a:t>
            </a:r>
            <a:r>
              <a:rPr lang="en-US" sz="1647" dirty="0" smtClean="0"/>
              <a:t>, 2011,</a:t>
            </a:r>
          </a:p>
          <a:p>
            <a:endParaRPr lang="en-US" sz="2353" dirty="0" smtClean="0"/>
          </a:p>
          <a:p>
            <a:endParaRPr lang="en-US" sz="2353"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Lifewide</a:t>
            </a:r>
            <a:r>
              <a:rPr lang="en-US" dirty="0" smtClean="0"/>
              <a:t> </a:t>
            </a:r>
            <a:r>
              <a:rPr lang="en-US" dirty="0" smtClean="0"/>
              <a:t>learning contributes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a:t>
            </a:r>
            <a:r>
              <a:rPr lang="en-US" dirty="0" smtClean="0"/>
              <a:t>a range of different (and often intersecting) realms of life.</a:t>
            </a:r>
            <a:endParaRPr lang="en-US" dirty="0" smtClean="0"/>
          </a:p>
          <a:p>
            <a:r>
              <a:rPr lang="en-US" dirty="0" smtClean="0"/>
              <a:t>at </a:t>
            </a:r>
            <a:r>
              <a:rPr lang="en-US" dirty="0" smtClean="0"/>
              <a:t>any </a:t>
            </a:r>
            <a:r>
              <a:rPr lang="en-US" dirty="0" smtClean="0"/>
              <a:t>age </a:t>
            </a:r>
            <a:r>
              <a:rPr lang="en-US" dirty="0" smtClean="0"/>
              <a:t>towards work; but also towards re-creation; occupation; health; identity; wellbeing; fitness; recreation; parenthood; emotions; cognition; empathy; sexuality; family; democracy; community; aesthetics; ethics; entrepreneurialism; use of technology; imagination; literacy; numeracy</a:t>
            </a:r>
            <a:r>
              <a:rPr lang="en-US" dirty="0" smtClean="0"/>
              <a:t>.</a:t>
            </a:r>
          </a:p>
          <a:p>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txBox="1">
            <a:spLocks/>
          </p:cNvSpPr>
          <p:nvPr/>
        </p:nvSpPr>
        <p:spPr bwMode="auto">
          <a:xfrm>
            <a:off x="1173163"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600" kern="0" dirty="0" smtClean="0">
                <a:solidFill>
                  <a:schemeClr val="tx2"/>
                </a:solidFill>
                <a:latin typeface="+mj-lt"/>
                <a:ea typeface="ＭＳ Ｐゴシック" charset="-128"/>
                <a:cs typeface="ＭＳ Ｐゴシック" charset="-128"/>
              </a:rPr>
              <a:t>There is a powerful</a:t>
            </a:r>
            <a:r>
              <a:rPr lang="en-US" sz="3600" kern="0" dirty="0" smtClean="0">
                <a:solidFill>
                  <a:schemeClr val="tx2"/>
                </a:solidFill>
                <a:latin typeface="+mj-lt"/>
                <a:ea typeface="ＭＳ Ｐゴシック" charset="-128"/>
                <a:cs typeface="ＭＳ Ｐゴシック" charset="-128"/>
              </a:rPr>
              <a:t> moral argument </a:t>
            </a:r>
            <a:r>
              <a:rPr lang="en-US" sz="3600" kern="0" dirty="0" smtClean="0">
                <a:solidFill>
                  <a:schemeClr val="tx2"/>
                </a:solidFill>
                <a:latin typeface="+mj-lt"/>
                <a:ea typeface="ＭＳ Ｐゴシック" charset="-128"/>
                <a:cs typeface="ＭＳ Ｐゴシック" charset="-128"/>
              </a:rPr>
              <a:t>that lifelong and </a:t>
            </a:r>
            <a:r>
              <a:rPr lang="en-US" sz="3600" kern="0" dirty="0" err="1" smtClean="0">
                <a:solidFill>
                  <a:schemeClr val="tx2"/>
                </a:solidFill>
                <a:latin typeface="+mj-lt"/>
                <a:ea typeface="ＭＳ Ｐゴシック" charset="-128"/>
                <a:cs typeface="ＭＳ Ｐゴシック" charset="-128"/>
              </a:rPr>
              <a:t>lifewide</a:t>
            </a:r>
            <a:r>
              <a:rPr lang="en-US" sz="3600" kern="0" dirty="0" smtClean="0">
                <a:solidFill>
                  <a:schemeClr val="tx2"/>
                </a:solidFill>
                <a:latin typeface="+mj-lt"/>
                <a:ea typeface="ＭＳ Ｐゴシック" charset="-128"/>
                <a:cs typeface="ＭＳ Ｐゴシック" charset="-128"/>
              </a:rPr>
              <a:t> learning can:</a:t>
            </a:r>
            <a:endParaRPr kumimoji="0" lang="en-US" sz="3600" b="0"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5" name="Content Placeholder 2"/>
          <p:cNvSpPr txBox="1">
            <a:spLocks/>
          </p:cNvSpPr>
          <p:nvPr/>
        </p:nvSpPr>
        <p:spPr bwMode="auto">
          <a:xfrm>
            <a:off x="1173163" y="1600200"/>
            <a:ext cx="7742237"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marR="0" lvl="0" indent="-514350" algn="l" defTabSz="914400" rtl="0" eaLnBrk="1" fontAlgn="base" latinLnBrk="0" hangingPunct="1">
              <a:lnSpc>
                <a:spcPct val="100000"/>
              </a:lnSpc>
              <a:spcBef>
                <a:spcPct val="20000"/>
              </a:spcBef>
              <a:spcAft>
                <a:spcPct val="0"/>
              </a:spcAft>
              <a:buClr>
                <a:schemeClr val="accent1"/>
              </a:buClr>
              <a:buSzPct val="80000"/>
              <a:buFont typeface="+mj-lt"/>
              <a:buAutoNum type="arabicPeriod"/>
              <a:tabLst/>
              <a:defRPr/>
            </a:pPr>
            <a:r>
              <a:rPr lang="en-US" sz="3200" kern="0" dirty="0" smtClean="0">
                <a:ea typeface="ＭＳ Ｐゴシック" charset="-128"/>
                <a:cs typeface="ＭＳ Ｐゴシック" charset="-128"/>
              </a:rPr>
              <a:t>m</a:t>
            </a:r>
            <a:r>
              <a:rPr kumimoji="0" lang="en-US" sz="3200" b="0" i="0"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obilize</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lang="en-US" sz="3200" kern="0" dirty="0" smtClean="0">
                <a:ea typeface="ＭＳ Ｐゴシック" charset="-128"/>
                <a:cs typeface="ＭＳ Ｐゴシック" charset="-128"/>
              </a:rPr>
              <a:t>people of all ages</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through the notion of </a:t>
            </a:r>
            <a:r>
              <a:rPr kumimoji="0" lang="en-US" sz="3200" b="0"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free spaces </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for </a:t>
            </a:r>
            <a:r>
              <a:rPr kumimoji="0" lang="en-US" sz="3200" b="0"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agency</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a:t>
            </a:r>
          </a:p>
          <a:p>
            <a:pPr marL="514350" marR="0" lvl="0" indent="-514350" algn="l" defTabSz="914400" rtl="0" eaLnBrk="1" fontAlgn="base" latinLnBrk="0" hangingPunct="1">
              <a:lnSpc>
                <a:spcPct val="100000"/>
              </a:lnSpc>
              <a:spcBef>
                <a:spcPct val="20000"/>
              </a:spcBef>
              <a:spcAft>
                <a:spcPct val="0"/>
              </a:spcAft>
              <a:buClr>
                <a:schemeClr val="accent1"/>
              </a:buClr>
              <a:buSzPct val="80000"/>
              <a:buFont typeface="+mj-lt"/>
              <a:buAutoNum type="arabicPeriod"/>
              <a:tabLst/>
              <a:defRPr/>
            </a:pPr>
            <a:r>
              <a:rPr lang="en-US" sz="3200" kern="0" noProof="0" dirty="0" smtClean="0">
                <a:ea typeface="ＭＳ Ｐゴシック" charset="-128"/>
                <a:cs typeface="ＭＳ Ｐゴシック" charset="-128"/>
              </a:rPr>
              <a:t>a</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chieve </a:t>
            </a:r>
            <a:r>
              <a:rPr lang="en-US" sz="3200" kern="0" dirty="0" smtClean="0">
                <a:ea typeface="ＭＳ Ｐゴシック" charset="-128"/>
                <a:cs typeface="ＭＳ Ｐゴシック" charset="-128"/>
              </a:rPr>
              <a:t>most of</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of </a:t>
            </a:r>
            <a:r>
              <a:rPr kumimoji="0" lang="en-US" sz="3200" b="0" i="0"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Sen’s</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t>
            </a:r>
            <a:r>
              <a:rPr kumimoji="0" lang="en-US" sz="3200" b="0"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human capabilities for wellbeing</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a:t>
            </a:r>
          </a:p>
          <a:p>
            <a:pPr marL="514350" marR="0" lvl="0" indent="-514350" algn="l" defTabSz="914400" rtl="0" eaLnBrk="1" fontAlgn="base" latinLnBrk="0" hangingPunct="1">
              <a:lnSpc>
                <a:spcPct val="100000"/>
              </a:lnSpc>
              <a:spcBef>
                <a:spcPct val="20000"/>
              </a:spcBef>
              <a:spcAft>
                <a:spcPct val="0"/>
              </a:spcAft>
              <a:buClr>
                <a:schemeClr val="accent1"/>
              </a:buClr>
              <a:buSzPct val="80000"/>
              <a:buFont typeface="+mj-lt"/>
              <a:buAutoNum type="arabicPeriod"/>
              <a:tabLst/>
              <a:defRPr/>
            </a:pPr>
            <a:r>
              <a:rPr lang="en-US" sz="3200" kern="0" dirty="0" err="1" smtClean="0">
                <a:ea typeface="ＭＳ Ｐゴシック" charset="-128"/>
                <a:cs typeface="ＭＳ Ｐゴシック" charset="-128"/>
              </a:rPr>
              <a:t>l</a:t>
            </a:r>
            <a:r>
              <a:rPr kumimoji="0" lang="en-US" sz="3200" b="0" i="0"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ead</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towards equal citizenship for </a:t>
            </a:r>
            <a:r>
              <a:rPr kumimoji="0" lang="en-US" sz="32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all </a:t>
            </a:r>
            <a:r>
              <a:rPr kumimoji="0" lang="en-US" sz="32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who may be disempowered.</a:t>
            </a:r>
            <a:endParaRPr kumimoji="0" lang="en-US" sz="28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514350" marR="0" lvl="0" indent="-514350" algn="l" defTabSz="914400" rtl="0" eaLnBrk="1" fontAlgn="base" latinLnBrk="0" hangingPunct="1">
              <a:lnSpc>
                <a:spcPct val="100000"/>
              </a:lnSpc>
              <a:spcBef>
                <a:spcPct val="20000"/>
              </a:spcBef>
              <a:spcAft>
                <a:spcPct val="0"/>
              </a:spcAft>
              <a:buClr>
                <a:schemeClr val="accent1"/>
              </a:buClr>
              <a:buSzPct val="80000"/>
              <a:buFont typeface="Wingdings" charset="2"/>
              <a:buChar char="n"/>
              <a:tabLst/>
              <a:defRPr/>
            </a:pPr>
            <a:r>
              <a:rPr kumimoji="0" lang="en-US" sz="1600" b="0" i="0"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Sen</a:t>
            </a: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A. (1985) </a:t>
            </a:r>
            <a:r>
              <a:rPr kumimoji="0" lang="en-US" sz="1600" b="0" i="1"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Commodities and capabilities</a:t>
            </a: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a:t>
            </a:r>
          </a:p>
          <a:p>
            <a:pPr marL="514350" marR="0" lvl="0" indent="-514350" algn="l" defTabSz="914400" rtl="0" eaLnBrk="1" fontAlgn="base" latinLnBrk="0" hangingPunct="1">
              <a:lnSpc>
                <a:spcPct val="100000"/>
              </a:lnSpc>
              <a:spcBef>
                <a:spcPct val="20000"/>
              </a:spcBef>
              <a:spcAft>
                <a:spcPct val="0"/>
              </a:spcAft>
              <a:buClr>
                <a:schemeClr val="accent1"/>
              </a:buClr>
              <a:buSzPct val="80000"/>
              <a:buFont typeface="Wingdings" charset="2"/>
              <a:buChar char="n"/>
              <a:tabLst/>
              <a:defRPr/>
            </a:pP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See summary of </a:t>
            </a:r>
            <a:r>
              <a:rPr kumimoji="0" lang="en-US" sz="1600" b="0" i="0" u="none" strike="noStrike" kern="0" cap="none" spc="0" normalizeH="0" baseline="0" noProof="0" dirty="0" err="1" smtClean="0">
                <a:ln>
                  <a:noFill/>
                </a:ln>
                <a:solidFill>
                  <a:schemeClr val="tx1"/>
                </a:solidFill>
                <a:effectLst/>
                <a:uLnTx/>
                <a:uFillTx/>
                <a:latin typeface="+mn-lt"/>
                <a:ea typeface="ＭＳ Ｐゴシック" charset="-128"/>
                <a:cs typeface="ＭＳ Ｐゴシック" charset="-128"/>
              </a:rPr>
              <a:t>Sen’s</a:t>
            </a:r>
            <a:r>
              <a:rPr kumimoji="0" lang="en-US" sz="1600" b="0"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 other works in Clark, D. (2005) ‘The capability approach: Its development, critiques and recent advances’, GPRG.</a:t>
            </a:r>
          </a:p>
          <a:p>
            <a:pPr marL="342900" marR="0" lvl="0" indent="-342900" algn="l" defTabSz="914400" rtl="0" eaLnBrk="1" fontAlgn="base" latinLnBrk="0" hangingPunct="1">
              <a:lnSpc>
                <a:spcPct val="100000"/>
              </a:lnSpc>
              <a:spcBef>
                <a:spcPct val="20000"/>
              </a:spcBef>
              <a:spcAft>
                <a:spcPct val="0"/>
              </a:spcAft>
              <a:buClr>
                <a:schemeClr val="accent1"/>
              </a:buClr>
              <a:buSzPct val="80000"/>
              <a:buFont typeface="Wingdings" charset="2"/>
              <a:buChar char="n"/>
              <a:tabLst/>
              <a:defRPr/>
            </a:pPr>
            <a:endParaRPr kumimoji="0" lang="en-US" sz="3200" b="0"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7" name="Slide Number Placeholder 6"/>
          <p:cNvSpPr>
            <a:spLocks noGrp="1"/>
          </p:cNvSpPr>
          <p:nvPr>
            <p:ph type="sldNum" sz="quarter" idx="12"/>
          </p:nvPr>
        </p:nvSpPr>
        <p:spPr/>
        <p:txBody>
          <a:bodyPr/>
          <a:lstStyle/>
          <a:p>
            <a:fld id="{034F5061-CD1A-944E-914E-4CA385BC77E0}"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Governments are cutting support for non-work-related, part-time adult education, despite a 2012 UK study </a:t>
            </a:r>
            <a:r>
              <a:rPr lang="en-US" sz="1600" dirty="0" smtClean="0"/>
              <a:t>(Fujiwara, D., </a:t>
            </a:r>
            <a:r>
              <a:rPr lang="en-US" sz="1600" i="1" dirty="0" smtClean="0"/>
              <a:t>Valuing the impact of adult learning, </a:t>
            </a:r>
            <a:r>
              <a:rPr lang="en-US" sz="1600" dirty="0" smtClean="0"/>
              <a:t>NIACE) </a:t>
            </a:r>
            <a:r>
              <a:rPr lang="en-US" sz="2400" dirty="0" smtClean="0"/>
              <a:t>showing …</a:t>
            </a:r>
            <a:endParaRPr lang="en-US" sz="2400" dirty="0"/>
          </a:p>
        </p:txBody>
      </p:sp>
      <p:sp>
        <p:nvSpPr>
          <p:cNvPr id="3" name="Content Placeholder 2"/>
          <p:cNvSpPr>
            <a:spLocks noGrp="1"/>
          </p:cNvSpPr>
          <p:nvPr>
            <p:ph idx="1"/>
          </p:nvPr>
        </p:nvSpPr>
        <p:spPr>
          <a:xfrm>
            <a:off x="1173163" y="1981200"/>
            <a:ext cx="7772400" cy="4495800"/>
          </a:xfrm>
        </p:spPr>
        <p:txBody>
          <a:bodyPr/>
          <a:lstStyle/>
          <a:p>
            <a:r>
              <a:rPr lang="en-US" dirty="0" smtClean="0"/>
              <a:t>57% of the $ value of adult education is related to ‘better social relationships’</a:t>
            </a:r>
          </a:p>
          <a:p>
            <a:r>
              <a:rPr lang="en-US" dirty="0" smtClean="0"/>
              <a:t>13% to ‘improvements in health’</a:t>
            </a:r>
          </a:p>
          <a:p>
            <a:r>
              <a:rPr lang="en-US" dirty="0" smtClean="0"/>
              <a:t>11% to ‘ a greater likelihood that people will volunteer on a regular basis’</a:t>
            </a:r>
          </a:p>
          <a:p>
            <a:r>
              <a:rPr lang="en-US" dirty="0" smtClean="0"/>
              <a:t>only 19% (1/5) related to ‘greater likelihood of finding/staying in a job’.</a:t>
            </a:r>
          </a:p>
          <a:p>
            <a:r>
              <a:rPr lang="en-US" i="1" dirty="0" smtClean="0"/>
              <a:t>Why aren’t these other benefits valued?</a:t>
            </a:r>
          </a:p>
          <a:p>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Who said? When?</a:t>
            </a:r>
            <a:endParaRPr lang="en-US" i="1" dirty="0"/>
          </a:p>
        </p:txBody>
      </p:sp>
      <p:sp>
        <p:nvSpPr>
          <p:cNvPr id="3" name="Content Placeholder 2"/>
          <p:cNvSpPr>
            <a:spLocks noGrp="1"/>
          </p:cNvSpPr>
          <p:nvPr>
            <p:ph idx="1"/>
          </p:nvPr>
        </p:nvSpPr>
        <p:spPr/>
        <p:txBody>
          <a:bodyPr/>
          <a:lstStyle/>
          <a:p>
            <a:r>
              <a:rPr lang="en-US" dirty="0" smtClean="0"/>
              <a:t>Allow all people to have education regardless of family background.</a:t>
            </a:r>
          </a:p>
          <a:p>
            <a:r>
              <a:rPr lang="en-US" dirty="0" smtClean="0"/>
              <a:t>People are similar to each other by nature at birth. However exposed to diverse circumstances while growing up, they develop diverse habits.</a:t>
            </a:r>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Confucious</a:t>
            </a:r>
            <a:r>
              <a:rPr lang="en-US" dirty="0" smtClean="0"/>
              <a:t> </a:t>
            </a:r>
            <a:r>
              <a:rPr lang="en-US" sz="2000" dirty="0" smtClean="0"/>
              <a:t>551BC-479BC</a:t>
            </a:r>
            <a:endParaRPr lang="en-US" sz="2000" dirty="0"/>
          </a:p>
        </p:txBody>
      </p:sp>
      <p:sp>
        <p:nvSpPr>
          <p:cNvPr id="3" name="Content Placeholder 2"/>
          <p:cNvSpPr>
            <a:spLocks noGrp="1"/>
          </p:cNvSpPr>
          <p:nvPr>
            <p:ph idx="1"/>
          </p:nvPr>
        </p:nvSpPr>
        <p:spPr/>
        <p:txBody>
          <a:bodyPr/>
          <a:lstStyle/>
          <a:p>
            <a:r>
              <a:rPr lang="en-US" dirty="0" smtClean="0"/>
              <a:t>in 30s, established </a:t>
            </a:r>
            <a:r>
              <a:rPr lang="en-US" dirty="0" smtClean="0"/>
              <a:t>in </a:t>
            </a:r>
            <a:r>
              <a:rPr lang="en-US" dirty="0" smtClean="0"/>
              <a:t>our</a:t>
            </a:r>
            <a:r>
              <a:rPr lang="en-US" dirty="0" smtClean="0"/>
              <a:t> careers</a:t>
            </a:r>
          </a:p>
          <a:p>
            <a:r>
              <a:rPr lang="en-US" dirty="0" smtClean="0"/>
              <a:t>in 40s, enlightened on</a:t>
            </a:r>
            <a:r>
              <a:rPr lang="en-US" dirty="0" smtClean="0"/>
              <a:t> </a:t>
            </a:r>
            <a:r>
              <a:rPr lang="en-US" dirty="0" smtClean="0"/>
              <a:t>many</a:t>
            </a:r>
            <a:r>
              <a:rPr lang="en-US" dirty="0" smtClean="0"/>
              <a:t> </a:t>
            </a:r>
            <a:r>
              <a:rPr lang="en-US" dirty="0" smtClean="0"/>
              <a:t>issues</a:t>
            </a:r>
          </a:p>
          <a:p>
            <a:r>
              <a:rPr lang="en-US" dirty="0" smtClean="0"/>
              <a:t>in 50s, well aware </a:t>
            </a:r>
            <a:r>
              <a:rPr lang="en-US" dirty="0" smtClean="0"/>
              <a:t>of</a:t>
            </a:r>
            <a:r>
              <a:rPr lang="en-US" dirty="0" smtClean="0"/>
              <a:t> our </a:t>
            </a:r>
            <a:r>
              <a:rPr lang="en-US" dirty="0" smtClean="0"/>
              <a:t>fate</a:t>
            </a:r>
            <a:endParaRPr lang="en-US" dirty="0" smtClean="0"/>
          </a:p>
          <a:p>
            <a:r>
              <a:rPr lang="en-US" dirty="0" smtClean="0"/>
              <a:t>in 60s, receptive to all kinds of opinions</a:t>
            </a:r>
          </a:p>
          <a:p>
            <a:r>
              <a:rPr lang="en-US" dirty="0" smtClean="0"/>
              <a:t>In 70s, able to act at will without violating </a:t>
            </a:r>
            <a:r>
              <a:rPr lang="en-US" dirty="0" smtClean="0"/>
              <a:t>principles (wisdom).</a:t>
            </a:r>
            <a:endParaRPr lang="en-US" dirty="0" smtClean="0"/>
          </a:p>
          <a:p>
            <a:endParaRPr lang="en-US" dirty="0"/>
          </a:p>
        </p:txBody>
      </p:sp>
      <p:sp>
        <p:nvSpPr>
          <p:cNvPr id="4" name="Slide Number Placeholder 3"/>
          <p:cNvSpPr>
            <a:spLocks noGrp="1"/>
          </p:cNvSpPr>
          <p:nvPr>
            <p:ph type="sldNum" sz="quarter" idx="12"/>
          </p:nvPr>
        </p:nvSpPr>
        <p:spPr/>
        <p:txBody>
          <a:bodyPr/>
          <a:lstStyle/>
          <a:p>
            <a:fld id="{034F5061-CD1A-944E-914E-4CA385BC77E0}"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learners </a:t>
            </a:r>
            <a:r>
              <a:rPr lang="en-US" sz="1600" dirty="0" smtClean="0"/>
              <a:t>after </a:t>
            </a:r>
            <a:r>
              <a:rPr lang="en-US" sz="1600" i="1" dirty="0" smtClean="0"/>
              <a:t>Digital Britain Media Literacy Working Group (</a:t>
            </a:r>
            <a:r>
              <a:rPr lang="en-US" sz="1600" dirty="0" smtClean="0"/>
              <a:t>2009, Table 2, p.18) in </a:t>
            </a:r>
            <a:r>
              <a:rPr lang="en-US" sz="1600" dirty="0" err="1" smtClean="0"/>
              <a:t>Schuller</a:t>
            </a:r>
            <a:r>
              <a:rPr lang="en-US" sz="1600" dirty="0" smtClean="0"/>
              <a:t> &amp; Watson, p.172; italicized addition from Jarvis (1991)</a:t>
            </a:r>
            <a:endParaRPr lang="en-US" dirty="0"/>
          </a:p>
        </p:txBody>
      </p:sp>
      <p:graphicFrame>
        <p:nvGraphicFramePr>
          <p:cNvPr id="4" name="Content Placeholder 3"/>
          <p:cNvGraphicFramePr>
            <a:graphicFrameLocks noGrp="1"/>
          </p:cNvGraphicFramePr>
          <p:nvPr>
            <p:ph idx="1"/>
          </p:nvPr>
        </p:nvGraphicFramePr>
        <p:xfrm>
          <a:off x="1173163" y="1981200"/>
          <a:ext cx="7772400" cy="3479799"/>
        </p:xfrm>
        <a:graphic>
          <a:graphicData uri="http://schemas.openxmlformats.org/drawingml/2006/table">
            <a:tbl>
              <a:tblPr firstRow="1" bandRow="1">
                <a:tableStyleId>{5C22544A-7EE6-4342-B048-85BDC9FD1C3A}</a:tableStyleId>
              </a:tblPr>
              <a:tblGrid>
                <a:gridCol w="3246437"/>
                <a:gridCol w="4525963"/>
              </a:tblGrid>
              <a:tr h="370840">
                <a:tc>
                  <a:txBody>
                    <a:bodyPr/>
                    <a:lstStyle/>
                    <a:p>
                      <a:r>
                        <a:rPr lang="en-US" dirty="0" smtClean="0"/>
                        <a:t>Life stages</a:t>
                      </a:r>
                      <a:endParaRPr lang="en-US" dirty="0"/>
                    </a:p>
                  </a:txBody>
                  <a:tcPr/>
                </a:tc>
                <a:tc>
                  <a:txBody>
                    <a:bodyPr/>
                    <a:lstStyle/>
                    <a:p>
                      <a:r>
                        <a:rPr lang="en-US" dirty="0" smtClean="0"/>
                        <a:t>Needs</a:t>
                      </a:r>
                      <a:endParaRPr lang="en-US" dirty="0"/>
                    </a:p>
                  </a:txBody>
                  <a:tcPr/>
                </a:tc>
              </a:tr>
              <a:tr h="370840">
                <a:tc>
                  <a:txBody>
                    <a:bodyPr/>
                    <a:lstStyle/>
                    <a:p>
                      <a:r>
                        <a:rPr lang="en-US" dirty="0" smtClean="0"/>
                        <a:t>Young people</a:t>
                      </a:r>
                      <a:endParaRPr lang="en-US" dirty="0"/>
                    </a:p>
                  </a:txBody>
                  <a:tcPr/>
                </a:tc>
                <a:tc>
                  <a:txBody>
                    <a:bodyPr/>
                    <a:lstStyle/>
                    <a:p>
                      <a:r>
                        <a:rPr lang="en-US" dirty="0" smtClean="0"/>
                        <a:t>Developing educational potential</a:t>
                      </a:r>
                    </a:p>
                    <a:p>
                      <a:r>
                        <a:rPr lang="en-US" dirty="0" smtClean="0"/>
                        <a:t>Developing</a:t>
                      </a:r>
                      <a:r>
                        <a:rPr lang="en-US" baseline="0" dirty="0" smtClean="0"/>
                        <a:t> social networks</a:t>
                      </a:r>
                    </a:p>
                    <a:p>
                      <a:r>
                        <a:rPr lang="en-US" baseline="0" dirty="0" smtClean="0"/>
                        <a:t>Gaining new knowledge and networks</a:t>
                      </a:r>
                      <a:endParaRPr lang="en-US" dirty="0"/>
                    </a:p>
                  </a:txBody>
                  <a:tcPr/>
                </a:tc>
              </a:tr>
              <a:tr h="370840">
                <a:tc>
                  <a:txBody>
                    <a:bodyPr/>
                    <a:lstStyle/>
                    <a:p>
                      <a:r>
                        <a:rPr lang="en-US" dirty="0" smtClean="0"/>
                        <a:t>Adults</a:t>
                      </a:r>
                      <a:endParaRPr lang="en-US" dirty="0"/>
                    </a:p>
                  </a:txBody>
                  <a:tcPr/>
                </a:tc>
                <a:tc>
                  <a:txBody>
                    <a:bodyPr/>
                    <a:lstStyle/>
                    <a:p>
                      <a:r>
                        <a:rPr lang="en-US" dirty="0" smtClean="0"/>
                        <a:t>Looking for and developing employment</a:t>
                      </a:r>
                    </a:p>
                    <a:p>
                      <a:r>
                        <a:rPr lang="en-US" dirty="0" smtClean="0"/>
                        <a:t>Looking</a:t>
                      </a:r>
                      <a:r>
                        <a:rPr lang="en-US" baseline="0" dirty="0" smtClean="0"/>
                        <a:t> after families (health, education)</a:t>
                      </a:r>
                    </a:p>
                  </a:txBody>
                  <a:tcPr/>
                </a:tc>
              </a:tr>
              <a:tr h="370840">
                <a:tc>
                  <a:txBody>
                    <a:bodyPr/>
                    <a:lstStyle/>
                    <a:p>
                      <a:r>
                        <a:rPr lang="en-US" dirty="0" smtClean="0"/>
                        <a:t>Older people</a:t>
                      </a:r>
                      <a:endParaRPr lang="en-US" dirty="0"/>
                    </a:p>
                  </a:txBody>
                  <a:tcPr/>
                </a:tc>
                <a:tc>
                  <a:txBody>
                    <a:bodyPr/>
                    <a:lstStyle/>
                    <a:p>
                      <a:r>
                        <a:rPr lang="en-US" dirty="0" smtClean="0"/>
                        <a:t>Overcoming the risk of social isolation</a:t>
                      </a:r>
                    </a:p>
                    <a:p>
                      <a:r>
                        <a:rPr lang="en-US" dirty="0" smtClean="0"/>
                        <a:t>Staying</a:t>
                      </a:r>
                      <a:r>
                        <a:rPr lang="en-US" baseline="0" dirty="0" smtClean="0"/>
                        <a:t> healthy</a:t>
                      </a:r>
                    </a:p>
                    <a:p>
                      <a:r>
                        <a:rPr lang="en-US" baseline="0" dirty="0" smtClean="0"/>
                        <a:t>Remaining independent</a:t>
                      </a:r>
                    </a:p>
                  </a:txBody>
                  <a:tcPr/>
                </a:tc>
              </a:tr>
              <a:tr h="370840">
                <a:tc>
                  <a:txBody>
                    <a:bodyPr/>
                    <a:lstStyle/>
                    <a:p>
                      <a:r>
                        <a:rPr lang="en-US" i="1" dirty="0" smtClean="0"/>
                        <a:t>Before death</a:t>
                      </a:r>
                      <a:endParaRPr lang="en-US" i="1" dirty="0"/>
                    </a:p>
                  </a:txBody>
                  <a:tcPr/>
                </a:tc>
                <a:tc>
                  <a:txBody>
                    <a:bodyPr/>
                    <a:lstStyle/>
                    <a:p>
                      <a:r>
                        <a:rPr lang="en-US" i="1" baseline="0" dirty="0" smtClean="0"/>
                        <a:t>Making sense of and reconciling the life one has lived</a:t>
                      </a:r>
                    </a:p>
                  </a:txBody>
                  <a:tcPr/>
                </a:tc>
              </a:tr>
            </a:tbl>
          </a:graphicData>
        </a:graphic>
      </p:graphicFrame>
      <p:sp>
        <p:nvSpPr>
          <p:cNvPr id="5" name="Slide Number Placeholder 4"/>
          <p:cNvSpPr>
            <a:spLocks noGrp="1"/>
          </p:cNvSpPr>
          <p:nvPr>
            <p:ph type="sldNum" sz="quarter" idx="12"/>
          </p:nvPr>
        </p:nvSpPr>
        <p:spPr/>
        <p:txBody>
          <a:bodyPr/>
          <a:lstStyle/>
          <a:p>
            <a:fld id="{034F5061-CD1A-944E-914E-4CA385BC77E0}" type="slidenum">
              <a:rPr lang="en-US" smtClean="0"/>
              <a:pPr/>
              <a:t>9</a:t>
            </a:fld>
            <a:endParaRPr lang="en-US" dirty="0"/>
          </a:p>
        </p:txBody>
      </p:sp>
    </p:spTree>
  </p:cSld>
  <p:clrMapOvr>
    <a:masterClrMapping/>
  </p:clrMapOvr>
</p:sld>
</file>

<file path=ppt/theme/theme1.xml><?xml version="1.0" encoding="utf-8"?>
<a:theme xmlns:a="http://schemas.openxmlformats.org/drawingml/2006/main" name="MensLearnSemACFE0706">
  <a:themeElements>
    <a:clrScheme name="MensLearnSemACFE0706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fontScheme name="MensLearnSemACFE0706">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a:ln>
              <a:noFill/>
            </a:ln>
            <a:solidFill>
              <a:schemeClr val="tx1"/>
            </a:solidFill>
            <a:effectLst/>
            <a:latin typeface="Times New Roman" charset="0"/>
          </a:defRPr>
        </a:defPPr>
      </a:lstStyle>
    </a:lnDef>
  </a:objectDefaults>
  <a:extraClrSchemeLst>
    <a:extraClrScheme>
      <a:clrScheme name="MensLearnSemACFE0706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MensLearnSemACFE0706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MensLearnSemACFE0706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ensLearnSemACFE0706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MensLearnSemACFE0706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MensLearnSemACFE0706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AucklandNZAG2012Pres.ppt</Template>
  <TotalTime>472</TotalTime>
  <Words>1914</Words>
  <Application>Microsoft Macintosh PowerPoint</Application>
  <PresentationFormat>On-screen Show (4:3)</PresentationFormat>
  <Paragraphs>182</Paragraphs>
  <Slides>23</Slides>
  <Notes>0</Notes>
  <HiddenSlides>0</HiddenSlides>
  <MMClips>0</MMClips>
  <ScaleCrop>false</ScaleCrop>
  <HeadingPairs>
    <vt:vector size="4" baseType="variant">
      <vt:variant>
        <vt:lpstr>Design Template</vt:lpstr>
      </vt:variant>
      <vt:variant>
        <vt:i4>1</vt:i4>
      </vt:variant>
      <vt:variant>
        <vt:lpstr>Slide Titles</vt:lpstr>
      </vt:variant>
      <vt:variant>
        <vt:i4>23</vt:i4>
      </vt:variant>
    </vt:vector>
  </HeadingPairs>
  <TitlesOfParts>
    <vt:vector size="24" baseType="lpstr">
      <vt:lpstr>MensLearnSemACFE0706</vt:lpstr>
      <vt:lpstr>Making a case  Lifelong and lifewide learning for all Australians </vt:lpstr>
      <vt:lpstr>Synopsis</vt:lpstr>
      <vt:lpstr>Lifelong learning</vt:lpstr>
      <vt:lpstr>Lifewide learning contributes …</vt:lpstr>
      <vt:lpstr>Slide 5</vt:lpstr>
      <vt:lpstr>Governments are cutting support for non-work-related, part-time adult education, despite a 2012 UK study (Fujiwara, D., Valuing the impact of adult learning, NIACE) showing …</vt:lpstr>
      <vt:lpstr>Who said? When?</vt:lpstr>
      <vt:lpstr>Confucious 551BC-479BC</vt:lpstr>
      <vt:lpstr>Adult learners after Digital Britain Media Literacy Working Group (2009, Table 2, p.18) in Schuller &amp; Watson, p.172; italicized addition from Jarvis (1991)</vt:lpstr>
      <vt:lpstr>Grundtvig … Born in Denmark 1783</vt:lpstr>
      <vt:lpstr>There is a range of factors that put adults off formal and accredited learning, keep them unwell &amp; out of work, and exacerbate inequality: </vt:lpstr>
      <vt:lpstr>We have the evidence base, in Mental capital &amp; wellbeing UK Government Foresight project (Cooper et al. 2010); 84 Chapters, 1000+ pages, in four Sections:</vt:lpstr>
      <vt:lpstr>Learning in older adulthood</vt:lpstr>
      <vt:lpstr>One view of older adult learning  … Leunig, The Age, Melbourne. 29 Sept 2012</vt:lpstr>
      <vt:lpstr>Continuing education</vt:lpstr>
      <vt:lpstr>‘Barriers’ to learning?</vt:lpstr>
      <vt:lpstr>Rethinking barriers (Cooper et al., p.357)</vt:lpstr>
      <vt:lpstr>Important conclusions (Cooper et al., p.358-9)</vt:lpstr>
      <vt:lpstr>Frameworks for learning ACSF (suggest adult learning needs to be more relational)</vt:lpstr>
      <vt:lpstr>WHO Determinants of Disadvantage Suggest adult learning needs to be lifewide</vt:lpstr>
      <vt:lpstr>Expenditure on formal and informal learning across four life stages (in UK, 2008: Schuller &amp; Watson, 2009, p.102)  confirms that learning is not currently lifelong</vt:lpstr>
      <vt:lpstr>Concern that uncritical exhortations for ‘more learning’ …</vt:lpstr>
      <vt:lpstr>The final dilemma   after The sprit level, R. Wilkinson &amp; K. Pickett (2009)</vt:lpstr>
    </vt:vector>
  </TitlesOfParts>
  <Company>University of Ballarat</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Researching learning &amp; wellbeing:   What has it got to do with VET?</dc:title>
  <dc:creator>Barry Golding</dc:creator>
  <cp:lastModifiedBy>Barry Golding</cp:lastModifiedBy>
  <cp:revision>19</cp:revision>
  <cp:lastPrinted>2011-04-26T12:23:54Z</cp:lastPrinted>
  <dcterms:created xsi:type="dcterms:W3CDTF">2012-10-08T23:16:53Z</dcterms:created>
  <dcterms:modified xsi:type="dcterms:W3CDTF">2012-10-08T23:29:11Z</dcterms:modified>
</cp:coreProperties>
</file>