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450" r:id="rId2"/>
    <p:sldId id="369" r:id="rId3"/>
    <p:sldId id="398" r:id="rId4"/>
    <p:sldId id="453" r:id="rId5"/>
    <p:sldId id="470" r:id="rId6"/>
    <p:sldId id="397" r:id="rId7"/>
    <p:sldId id="420" r:id="rId8"/>
    <p:sldId id="455" r:id="rId9"/>
    <p:sldId id="448" r:id="rId10"/>
    <p:sldId id="479" r:id="rId11"/>
    <p:sldId id="480" r:id="rId12"/>
    <p:sldId id="481" r:id="rId13"/>
    <p:sldId id="471" r:id="rId14"/>
    <p:sldId id="472" r:id="rId15"/>
    <p:sldId id="473" r:id="rId16"/>
    <p:sldId id="474" r:id="rId17"/>
    <p:sldId id="475" r:id="rId18"/>
    <p:sldId id="476" r:id="rId19"/>
    <p:sldId id="477" r:id="rId20"/>
    <p:sldId id="478" r:id="rId21"/>
  </p:sldIdLst>
  <p:sldSz cx="9144000" cy="6858000" type="screen4x3"/>
  <p:notesSz cx="6797675" cy="9928225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iek" initials="a" lastIdx="3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515151"/>
    <a:srgbClr val="505541"/>
    <a:srgbClr val="606060"/>
    <a:srgbClr val="FF0000"/>
    <a:srgbClr val="424606"/>
    <a:srgbClr val="C0BA96"/>
    <a:srgbClr val="B7BB45"/>
    <a:srgbClr val="455D1D"/>
    <a:srgbClr val="D7D7D7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5" tIns="45422" rIns="90845" bIns="45422" numCol="1" anchor="t" anchorCtr="0" compatLnSpc="1">
            <a:prstTxWarp prst="textNoShape">
              <a:avLst/>
            </a:prstTxWarp>
          </a:bodyPr>
          <a:lstStyle>
            <a:lvl1pPr algn="l" defTabSz="908050"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5" tIns="45422" rIns="90845" bIns="45422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5" tIns="45422" rIns="90845" bIns="45422" numCol="1" anchor="b" anchorCtr="0" compatLnSpc="1">
            <a:prstTxWarp prst="textNoShape">
              <a:avLst/>
            </a:prstTxWarp>
          </a:bodyPr>
          <a:lstStyle>
            <a:lvl1pPr algn="l" defTabSz="908050"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5" tIns="45422" rIns="90845" bIns="45422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b="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DB2C728-2451-4BDA-B12D-944D0F73C1B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8704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F7CBC0B-80CE-4A42-A142-838E6DC5AA79}" type="datetime1">
              <a:rPr lang="en-AU"/>
              <a:pPr>
                <a:defRPr/>
              </a:pPr>
              <a:t>22/10/12</a:t>
            </a:fld>
            <a:endParaRPr lang="en-A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3ED71EF-EBF5-4C6F-AC43-906FDD7C73D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4600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ＭＳ Ｐゴシック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41C42-CD4F-4B3C-A2D2-4363BAF169E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B2CDF-3A2E-4BD7-899D-5240D860379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782A3-D506-4538-90F3-FF607B77D17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A8529-DF41-4DD0-92F0-2B29A0E3CC6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C233B-6F29-4C43-A33B-B30B2A88633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B97AB-0F99-46B2-96BE-924BE1FF2EE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6FE2-81C6-4C93-B245-694CD1C6864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5AC7A-0912-4EA1-9F3B-731D02FC94C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1B0AA-753D-441E-88E2-7F163BA2D94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1FB5A-4CD9-4B2F-AB8D-D6C91B1CD29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53A03-757D-4282-9CDD-4C5E805082A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AE427D7-316C-4360-B65E-64E858D0129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hyperlink" Target="http://arxiv.org/pdf/1108.2455v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253915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AU" sz="4000" dirty="0" smtClean="0">
              <a:solidFill>
                <a:schemeClr val="bg1"/>
              </a:solidFill>
            </a:endParaRPr>
          </a:p>
          <a:p>
            <a:pPr algn="ctr"/>
            <a:r>
              <a:rPr lang="en-AU" sz="4000" dirty="0" smtClean="0">
                <a:solidFill>
                  <a:schemeClr val="bg1"/>
                </a:solidFill>
              </a:rPr>
              <a:t>Social Learning and Resilience</a:t>
            </a:r>
          </a:p>
          <a:p>
            <a:pPr algn="ctr"/>
            <a:endParaRPr lang="en-AU" sz="1100" b="0" dirty="0" smtClean="0">
              <a:solidFill>
                <a:schemeClr val="bg1"/>
              </a:solidFill>
            </a:endParaRPr>
          </a:p>
          <a:p>
            <a:pPr algn="ctr"/>
            <a:r>
              <a:rPr lang="en-AU" sz="2800" b="0" dirty="0" smtClean="0">
                <a:solidFill>
                  <a:schemeClr val="bg1"/>
                </a:solidFill>
              </a:rPr>
              <a:t>How communities can respond creatively to adversity</a:t>
            </a:r>
          </a:p>
          <a:p>
            <a:pPr algn="ctr"/>
            <a:endParaRPr lang="en-AU" sz="4000" dirty="0" smtClean="0">
              <a:solidFill>
                <a:schemeClr val="bg1"/>
              </a:solidFill>
            </a:endParaRPr>
          </a:p>
        </p:txBody>
      </p:sp>
      <p:pic>
        <p:nvPicPr>
          <p:cNvPr id="15" name="Picture 14" descr="Rocky Creek Dam skin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69" y="2286000"/>
            <a:ext cx="7366861" cy="3657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10200" y="62484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 smtClean="0">
                <a:solidFill>
                  <a:schemeClr val="bg1"/>
                </a:solidFill>
                <a:latin typeface="Calibri"/>
                <a:cs typeface="Calibri"/>
              </a:rPr>
              <a:t>Annie Kia October 2012</a:t>
            </a:r>
            <a:endParaRPr lang="en-US" sz="1600" b="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nnie.kia\Desktop\pictures\Ac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45" y="914400"/>
            <a:ext cx="9144000" cy="533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AU" sz="4000" b="0" dirty="0" smtClean="0">
                <a:solidFill>
                  <a:schemeClr val="bg1"/>
                </a:solidFill>
              </a:rPr>
              <a:t>Acland</a:t>
            </a:r>
            <a:endParaRPr lang="en-AU" sz="4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2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nnie.kia\Desktop\pictures\Camberw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0717"/>
            <a:ext cx="9258916" cy="460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AU" sz="4000" b="0" dirty="0" smtClean="0">
                <a:solidFill>
                  <a:schemeClr val="bg1"/>
                </a:solidFill>
              </a:rPr>
              <a:t>Camberwell</a:t>
            </a:r>
            <a:endParaRPr lang="en-AU" sz="4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23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AU" sz="4000" b="0" dirty="0" smtClean="0">
                <a:solidFill>
                  <a:schemeClr val="bg1"/>
                </a:solidFill>
              </a:rPr>
              <a:t>Sonora, Texas</a:t>
            </a:r>
            <a:endParaRPr lang="en-AU" sz="4000" b="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Documents and Settings\annie.kia\Desktop\pictures\SONORA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96" y="928514"/>
            <a:ext cx="9160396" cy="543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99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an Trish Isob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00"/>
            <a:ext cx="91440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rania guardians 578 K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357" y="0"/>
            <a:ext cx="9308357" cy="704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3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pulated roa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843" y="914400"/>
            <a:ext cx="9167946" cy="46990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800" dirty="0" smtClean="0">
                <a:solidFill>
                  <a:schemeClr val="bg1"/>
                </a:solidFill>
              </a:rPr>
              <a:t>Ceremony  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Declarations 438K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77792">
            <a:off x="333659" y="3487883"/>
            <a:ext cx="3313027" cy="3008044"/>
          </a:xfrm>
          <a:prstGeom prst="rect">
            <a:avLst/>
          </a:prstGeom>
          <a:ln w="34925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84847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nnon passing scroll 1.3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12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2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ngWhip Road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140"/>
            <a:ext cx="9144000" cy="609856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121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wingar to Mayor Richard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775"/>
            <a:ext cx="9144000" cy="5864225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0" y="1"/>
            <a:ext cx="9144000" cy="993774"/>
          </a:xfrm>
          <a:prstGeom prst="rect">
            <a:avLst/>
          </a:prstGeom>
          <a:solidFill>
            <a:srgbClr val="61674F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800" dirty="0" smtClean="0">
                <a:solidFill>
                  <a:schemeClr val="bg1"/>
                </a:solidFill>
              </a:rPr>
              <a:t>Pride in community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05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yor Longland Tyalgum 540K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7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2"/>
          <p:cNvGrpSpPr>
            <a:grpSpLocks/>
          </p:cNvGrpSpPr>
          <p:nvPr/>
        </p:nvGrpSpPr>
        <p:grpSpPr bwMode="auto">
          <a:xfrm>
            <a:off x="0" y="0"/>
            <a:ext cx="9144000" cy="4905375"/>
            <a:chOff x="0" y="0"/>
            <a:chExt cx="5760" cy="3090"/>
          </a:xfrm>
        </p:grpSpPr>
        <p:sp>
          <p:nvSpPr>
            <p:cNvPr id="3686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590"/>
            </a:xfrm>
            <a:prstGeom prst="rect">
              <a:avLst/>
            </a:prstGeom>
            <a:solidFill>
              <a:schemeClr val="accent6">
                <a:lumMod val="50000"/>
                <a:alpha val="8392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AU" sz="4800">
                  <a:solidFill>
                    <a:schemeClr val="bg1"/>
                  </a:solidFill>
                </a:rPr>
                <a:t>Resilience</a:t>
              </a:r>
            </a:p>
          </p:txBody>
        </p:sp>
        <p:sp>
          <p:nvSpPr>
            <p:cNvPr id="36867" name="Text Box 4"/>
            <p:cNvSpPr txBox="1">
              <a:spLocks noChangeArrowheads="1"/>
            </p:cNvSpPr>
            <p:nvPr/>
          </p:nvSpPr>
          <p:spPr bwMode="auto">
            <a:xfrm>
              <a:off x="431" y="1117"/>
              <a:ext cx="4853" cy="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ct val="50000"/>
                </a:spcBef>
              </a:pPr>
              <a:r>
                <a:rPr lang="en-AU" sz="4000" b="0" dirty="0">
                  <a:solidFill>
                    <a:srgbClr val="CC0000"/>
                  </a:solidFill>
                </a:rPr>
                <a:t>The ability of a system to absorb disturbance and still retain its basic function and structure.</a:t>
              </a:r>
              <a:r>
                <a:rPr lang="en-AU" sz="3600" b="0" dirty="0">
                  <a:solidFill>
                    <a:srgbClr val="365014"/>
                  </a:solidFill>
                </a:rPr>
                <a:t> </a:t>
              </a:r>
            </a:p>
          </p:txBody>
        </p:sp>
        <p:sp>
          <p:nvSpPr>
            <p:cNvPr id="36868" name="Text Box 5"/>
            <p:cNvSpPr txBox="1">
              <a:spLocks noChangeArrowheads="1"/>
            </p:cNvSpPr>
            <p:nvPr/>
          </p:nvSpPr>
          <p:spPr bwMode="auto">
            <a:xfrm>
              <a:off x="2971" y="2840"/>
              <a:ext cx="199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AU" sz="2000" b="0">
                  <a:solidFill>
                    <a:srgbClr val="365014"/>
                  </a:solidFill>
                </a:rPr>
                <a:t>Walker &amp; Salt 2006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81000" y="3352800"/>
            <a:ext cx="8343900" cy="3759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b="0" dirty="0" smtClean="0">
                <a:solidFill>
                  <a:srgbClr val="4B4A24"/>
                </a:solidFill>
              </a:rPr>
              <a:t>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b="0" dirty="0" smtClean="0">
                <a:solidFill>
                  <a:schemeClr val="bg1"/>
                </a:solidFill>
              </a:rPr>
              <a:t>Social learning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b="0" dirty="0" smtClean="0">
                <a:solidFill>
                  <a:schemeClr val="bg1"/>
                </a:solidFill>
              </a:rPr>
              <a:t>Individual skill development</a:t>
            </a:r>
          </a:p>
          <a:p>
            <a:pPr algn="ctr">
              <a:spcBef>
                <a:spcPct val="20000"/>
              </a:spcBef>
              <a:defRPr/>
            </a:pPr>
            <a:endParaRPr lang="en-US" sz="2400" b="0" dirty="0" smtClean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800" b="0" dirty="0" smtClean="0">
                <a:solidFill>
                  <a:schemeClr val="bg1"/>
                </a:solidFill>
              </a:rPr>
              <a:t>Adult learning is essential for resilient communities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CROWD4 laandsca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94971" cy="280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9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nnie.kia\Desktop\pictures\resi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208" y="-4762"/>
            <a:ext cx="5041900" cy="686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ughton bushfir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786" y="304800"/>
            <a:ext cx="9200786" cy="6262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rns shoo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099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0" y="64770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Gary Ayton Photography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Feb11 best of pixies cropped compress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2590800"/>
            <a:ext cx="3529012" cy="3390900"/>
            <a:chOff x="340" y="1298"/>
            <a:chExt cx="2223" cy="213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40" y="1298"/>
              <a:ext cx="2223" cy="1815"/>
              <a:chOff x="0" y="-11"/>
              <a:chExt cx="4665" cy="3551"/>
            </a:xfrm>
          </p:grpSpPr>
          <p:sp>
            <p:nvSpPr>
              <p:cNvPr id="65540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665" cy="3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41" name="Line 5"/>
              <p:cNvSpPr>
                <a:spLocks noChangeShapeType="1"/>
              </p:cNvSpPr>
              <p:nvPr/>
            </p:nvSpPr>
            <p:spPr bwMode="auto">
              <a:xfrm>
                <a:off x="3671" y="1154"/>
                <a:ext cx="264" cy="98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42" name="Line 6"/>
              <p:cNvSpPr>
                <a:spLocks noChangeShapeType="1"/>
              </p:cNvSpPr>
              <p:nvPr/>
            </p:nvSpPr>
            <p:spPr bwMode="auto">
              <a:xfrm flipH="1" flipV="1">
                <a:off x="3332" y="614"/>
                <a:ext cx="339" cy="540"/>
              </a:xfrm>
              <a:prstGeom prst="line">
                <a:avLst/>
              </a:prstGeom>
              <a:noFill/>
              <a:ln w="133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43" name="Line 7"/>
              <p:cNvSpPr>
                <a:spLocks noChangeShapeType="1"/>
              </p:cNvSpPr>
              <p:nvPr/>
            </p:nvSpPr>
            <p:spPr bwMode="auto">
              <a:xfrm>
                <a:off x="1169" y="1852"/>
                <a:ext cx="2766" cy="291"/>
              </a:xfrm>
              <a:prstGeom prst="line">
                <a:avLst/>
              </a:prstGeom>
              <a:noFill/>
              <a:ln w="133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44" name="Line 8"/>
              <p:cNvSpPr>
                <a:spLocks noChangeShapeType="1"/>
              </p:cNvSpPr>
              <p:nvPr/>
            </p:nvSpPr>
            <p:spPr bwMode="auto">
              <a:xfrm flipV="1">
                <a:off x="1169" y="958"/>
                <a:ext cx="79" cy="894"/>
              </a:xfrm>
              <a:prstGeom prst="line">
                <a:avLst/>
              </a:prstGeom>
              <a:noFill/>
              <a:ln w="698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45" name="Line 9"/>
              <p:cNvSpPr>
                <a:spLocks noChangeShapeType="1"/>
              </p:cNvSpPr>
              <p:nvPr/>
            </p:nvSpPr>
            <p:spPr bwMode="auto">
              <a:xfrm flipH="1">
                <a:off x="1079" y="1852"/>
                <a:ext cx="90" cy="1132"/>
              </a:xfrm>
              <a:prstGeom prst="line">
                <a:avLst/>
              </a:prstGeom>
              <a:noFill/>
              <a:ln w="165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46" name="Line 10"/>
              <p:cNvSpPr>
                <a:spLocks noChangeShapeType="1"/>
              </p:cNvSpPr>
              <p:nvPr/>
            </p:nvSpPr>
            <p:spPr bwMode="auto">
              <a:xfrm flipV="1">
                <a:off x="1169" y="614"/>
                <a:ext cx="2163" cy="1238"/>
              </a:xfrm>
              <a:prstGeom prst="line">
                <a:avLst/>
              </a:prstGeom>
              <a:noFill/>
              <a:ln w="165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47" name="Line 11"/>
              <p:cNvSpPr>
                <a:spLocks noChangeShapeType="1"/>
              </p:cNvSpPr>
              <p:nvPr/>
            </p:nvSpPr>
            <p:spPr bwMode="auto">
              <a:xfrm flipV="1">
                <a:off x="2920" y="2143"/>
                <a:ext cx="1015" cy="598"/>
              </a:xfrm>
              <a:prstGeom prst="line">
                <a:avLst/>
              </a:prstGeom>
              <a:noFill/>
              <a:ln w="133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48" name="Line 12"/>
              <p:cNvSpPr>
                <a:spLocks noChangeShapeType="1"/>
              </p:cNvSpPr>
              <p:nvPr/>
            </p:nvSpPr>
            <p:spPr bwMode="auto">
              <a:xfrm flipH="1" flipV="1">
                <a:off x="1248" y="958"/>
                <a:ext cx="1672" cy="1783"/>
              </a:xfrm>
              <a:prstGeom prst="line">
                <a:avLst/>
              </a:prstGeom>
              <a:noFill/>
              <a:ln w="698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49" name="Line 13"/>
              <p:cNvSpPr>
                <a:spLocks noChangeShapeType="1"/>
              </p:cNvSpPr>
              <p:nvPr/>
            </p:nvSpPr>
            <p:spPr bwMode="auto">
              <a:xfrm flipH="1">
                <a:off x="1079" y="2741"/>
                <a:ext cx="1841" cy="243"/>
              </a:xfrm>
              <a:prstGeom prst="line">
                <a:avLst/>
              </a:prstGeom>
              <a:noFill/>
              <a:ln w="165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50" name="Line 14"/>
              <p:cNvSpPr>
                <a:spLocks noChangeShapeType="1"/>
              </p:cNvSpPr>
              <p:nvPr/>
            </p:nvSpPr>
            <p:spPr bwMode="auto">
              <a:xfrm flipV="1">
                <a:off x="2920" y="614"/>
                <a:ext cx="412" cy="2127"/>
              </a:xfrm>
              <a:prstGeom prst="line">
                <a:avLst/>
              </a:prstGeom>
              <a:noFill/>
              <a:ln w="698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51" name="Line 15"/>
              <p:cNvSpPr>
                <a:spLocks noChangeShapeType="1"/>
              </p:cNvSpPr>
              <p:nvPr/>
            </p:nvSpPr>
            <p:spPr bwMode="auto">
              <a:xfrm>
                <a:off x="2232" y="1609"/>
                <a:ext cx="1703" cy="534"/>
              </a:xfrm>
              <a:prstGeom prst="line">
                <a:avLst/>
              </a:prstGeom>
              <a:noFill/>
              <a:ln w="133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52" name="Line 16"/>
              <p:cNvSpPr>
                <a:spLocks noChangeShapeType="1"/>
              </p:cNvSpPr>
              <p:nvPr/>
            </p:nvSpPr>
            <p:spPr bwMode="auto">
              <a:xfrm flipH="1" flipV="1">
                <a:off x="1248" y="958"/>
                <a:ext cx="984" cy="651"/>
              </a:xfrm>
              <a:prstGeom prst="line">
                <a:avLst/>
              </a:prstGeom>
              <a:noFill/>
              <a:ln w="165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53" name="Line 17"/>
              <p:cNvSpPr>
                <a:spLocks noChangeShapeType="1"/>
              </p:cNvSpPr>
              <p:nvPr/>
            </p:nvSpPr>
            <p:spPr bwMode="auto">
              <a:xfrm flipH="1">
                <a:off x="1079" y="1609"/>
                <a:ext cx="1153" cy="1375"/>
              </a:xfrm>
              <a:prstGeom prst="line">
                <a:avLst/>
              </a:prstGeom>
              <a:noFill/>
              <a:ln w="165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54" name="Line 18"/>
              <p:cNvSpPr>
                <a:spLocks noChangeShapeType="1"/>
              </p:cNvSpPr>
              <p:nvPr/>
            </p:nvSpPr>
            <p:spPr bwMode="auto">
              <a:xfrm flipH="1">
                <a:off x="1248" y="434"/>
                <a:ext cx="106" cy="524"/>
              </a:xfrm>
              <a:prstGeom prst="line">
                <a:avLst/>
              </a:prstGeom>
              <a:noFill/>
              <a:ln w="165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55" name="Line 19"/>
              <p:cNvSpPr>
                <a:spLocks noChangeShapeType="1"/>
              </p:cNvSpPr>
              <p:nvPr/>
            </p:nvSpPr>
            <p:spPr bwMode="auto">
              <a:xfrm flipH="1" flipV="1">
                <a:off x="3332" y="614"/>
                <a:ext cx="592" cy="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56" name="Line 20"/>
              <p:cNvSpPr>
                <a:spLocks noChangeShapeType="1"/>
              </p:cNvSpPr>
              <p:nvPr/>
            </p:nvSpPr>
            <p:spPr bwMode="auto">
              <a:xfrm flipH="1" flipV="1">
                <a:off x="3935" y="2143"/>
                <a:ext cx="291" cy="3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57" name="Line 21"/>
              <p:cNvSpPr>
                <a:spLocks noChangeShapeType="1"/>
              </p:cNvSpPr>
              <p:nvPr/>
            </p:nvSpPr>
            <p:spPr bwMode="auto">
              <a:xfrm>
                <a:off x="2142" y="402"/>
                <a:ext cx="1793" cy="1741"/>
              </a:xfrm>
              <a:prstGeom prst="line">
                <a:avLst/>
              </a:prstGeom>
              <a:noFill/>
              <a:ln w="133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58" name="Line 22"/>
              <p:cNvSpPr>
                <a:spLocks noChangeShapeType="1"/>
              </p:cNvSpPr>
              <p:nvPr/>
            </p:nvSpPr>
            <p:spPr bwMode="auto">
              <a:xfrm flipH="1">
                <a:off x="1248" y="402"/>
                <a:ext cx="894" cy="556"/>
              </a:xfrm>
              <a:prstGeom prst="line">
                <a:avLst/>
              </a:prstGeom>
              <a:noFill/>
              <a:ln w="698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59" name="Line 23"/>
              <p:cNvSpPr>
                <a:spLocks noChangeShapeType="1"/>
              </p:cNvSpPr>
              <p:nvPr/>
            </p:nvSpPr>
            <p:spPr bwMode="auto">
              <a:xfrm flipH="1">
                <a:off x="1079" y="402"/>
                <a:ext cx="1063" cy="2582"/>
              </a:xfrm>
              <a:prstGeom prst="line">
                <a:avLst/>
              </a:prstGeom>
              <a:noFill/>
              <a:ln w="165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60" name="Line 24"/>
              <p:cNvSpPr>
                <a:spLocks noChangeShapeType="1"/>
              </p:cNvSpPr>
              <p:nvPr/>
            </p:nvSpPr>
            <p:spPr bwMode="auto">
              <a:xfrm>
                <a:off x="2142" y="402"/>
                <a:ext cx="1190" cy="212"/>
              </a:xfrm>
              <a:prstGeom prst="line">
                <a:avLst/>
              </a:prstGeom>
              <a:noFill/>
              <a:ln w="165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61" name="Line 25"/>
              <p:cNvSpPr>
                <a:spLocks noChangeShapeType="1"/>
              </p:cNvSpPr>
              <p:nvPr/>
            </p:nvSpPr>
            <p:spPr bwMode="auto">
              <a:xfrm flipH="1" flipV="1">
                <a:off x="1079" y="2984"/>
                <a:ext cx="249" cy="223"/>
              </a:xfrm>
              <a:prstGeom prst="line">
                <a:avLst/>
              </a:prstGeom>
              <a:noFill/>
              <a:ln w="165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62" name="Line 26"/>
              <p:cNvSpPr>
                <a:spLocks noChangeShapeType="1"/>
              </p:cNvSpPr>
              <p:nvPr/>
            </p:nvSpPr>
            <p:spPr bwMode="auto">
              <a:xfrm flipV="1">
                <a:off x="3306" y="2143"/>
                <a:ext cx="629" cy="847"/>
              </a:xfrm>
              <a:prstGeom prst="line">
                <a:avLst/>
              </a:prstGeom>
              <a:noFill/>
              <a:ln w="698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63" name="Line 27"/>
              <p:cNvSpPr>
                <a:spLocks noChangeShapeType="1"/>
              </p:cNvSpPr>
              <p:nvPr/>
            </p:nvSpPr>
            <p:spPr bwMode="auto">
              <a:xfrm flipH="1" flipV="1">
                <a:off x="1079" y="2984"/>
                <a:ext cx="2227" cy="6"/>
              </a:xfrm>
              <a:prstGeom prst="line">
                <a:avLst/>
              </a:prstGeom>
              <a:noFill/>
              <a:ln w="165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64" name="Line 28"/>
              <p:cNvSpPr>
                <a:spLocks noChangeShapeType="1"/>
              </p:cNvSpPr>
              <p:nvPr/>
            </p:nvSpPr>
            <p:spPr bwMode="auto">
              <a:xfrm flipV="1">
                <a:off x="3306" y="614"/>
                <a:ext cx="26" cy="2376"/>
              </a:xfrm>
              <a:prstGeom prst="line">
                <a:avLst/>
              </a:prstGeom>
              <a:noFill/>
              <a:ln w="698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65" name="Line 29"/>
              <p:cNvSpPr>
                <a:spLocks noChangeShapeType="1"/>
              </p:cNvSpPr>
              <p:nvPr/>
            </p:nvSpPr>
            <p:spPr bwMode="auto">
              <a:xfrm flipH="1">
                <a:off x="3935" y="1122"/>
                <a:ext cx="106" cy="10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66" name="Line 30"/>
              <p:cNvSpPr>
                <a:spLocks noChangeShapeType="1"/>
              </p:cNvSpPr>
              <p:nvPr/>
            </p:nvSpPr>
            <p:spPr bwMode="auto">
              <a:xfrm flipH="1" flipV="1">
                <a:off x="3332" y="614"/>
                <a:ext cx="709" cy="508"/>
              </a:xfrm>
              <a:prstGeom prst="line">
                <a:avLst/>
              </a:prstGeom>
              <a:noFill/>
              <a:ln w="133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67" name="Line 31"/>
              <p:cNvSpPr>
                <a:spLocks noChangeShapeType="1"/>
              </p:cNvSpPr>
              <p:nvPr/>
            </p:nvSpPr>
            <p:spPr bwMode="auto">
              <a:xfrm flipV="1">
                <a:off x="3935" y="1122"/>
                <a:ext cx="106" cy="10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68" name="Line 32"/>
              <p:cNvSpPr>
                <a:spLocks noChangeShapeType="1"/>
              </p:cNvSpPr>
              <p:nvPr/>
            </p:nvSpPr>
            <p:spPr bwMode="auto">
              <a:xfrm flipH="1" flipV="1">
                <a:off x="3332" y="614"/>
                <a:ext cx="603" cy="1529"/>
              </a:xfrm>
              <a:prstGeom prst="line">
                <a:avLst/>
              </a:prstGeom>
              <a:noFill/>
              <a:ln w="165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69" name="Line 33"/>
              <p:cNvSpPr>
                <a:spLocks noChangeShapeType="1"/>
              </p:cNvSpPr>
              <p:nvPr/>
            </p:nvSpPr>
            <p:spPr bwMode="auto">
              <a:xfrm>
                <a:off x="1248" y="958"/>
                <a:ext cx="2687" cy="11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70" name="Line 34"/>
              <p:cNvSpPr>
                <a:spLocks noChangeShapeType="1"/>
              </p:cNvSpPr>
              <p:nvPr/>
            </p:nvSpPr>
            <p:spPr bwMode="auto">
              <a:xfrm flipV="1">
                <a:off x="1248" y="614"/>
                <a:ext cx="2084" cy="344"/>
              </a:xfrm>
              <a:prstGeom prst="line">
                <a:avLst/>
              </a:prstGeom>
              <a:noFill/>
              <a:ln w="165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71" name="Line 35"/>
              <p:cNvSpPr>
                <a:spLocks noChangeShapeType="1"/>
              </p:cNvSpPr>
              <p:nvPr/>
            </p:nvSpPr>
            <p:spPr bwMode="auto">
              <a:xfrm flipH="1">
                <a:off x="3332" y="370"/>
                <a:ext cx="518" cy="244"/>
              </a:xfrm>
              <a:prstGeom prst="line">
                <a:avLst/>
              </a:prstGeom>
              <a:noFill/>
              <a:ln w="165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72" name="Line 36"/>
              <p:cNvSpPr>
                <a:spLocks noChangeShapeType="1"/>
              </p:cNvSpPr>
              <p:nvPr/>
            </p:nvSpPr>
            <p:spPr bwMode="auto">
              <a:xfrm>
                <a:off x="629" y="1630"/>
                <a:ext cx="3306" cy="5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73" name="Line 37"/>
              <p:cNvSpPr>
                <a:spLocks noChangeShapeType="1"/>
              </p:cNvSpPr>
              <p:nvPr/>
            </p:nvSpPr>
            <p:spPr bwMode="auto">
              <a:xfrm flipV="1">
                <a:off x="629" y="958"/>
                <a:ext cx="619" cy="672"/>
              </a:xfrm>
              <a:prstGeom prst="line">
                <a:avLst/>
              </a:prstGeom>
              <a:noFill/>
              <a:ln w="133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74" name="Line 38"/>
              <p:cNvSpPr>
                <a:spLocks noChangeShapeType="1"/>
              </p:cNvSpPr>
              <p:nvPr/>
            </p:nvSpPr>
            <p:spPr bwMode="auto">
              <a:xfrm flipV="1">
                <a:off x="1587" y="2143"/>
                <a:ext cx="2348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75" name="Line 39"/>
              <p:cNvSpPr>
                <a:spLocks noChangeShapeType="1"/>
              </p:cNvSpPr>
              <p:nvPr/>
            </p:nvSpPr>
            <p:spPr bwMode="auto">
              <a:xfrm flipH="1" flipV="1">
                <a:off x="1248" y="958"/>
                <a:ext cx="339" cy="1471"/>
              </a:xfrm>
              <a:prstGeom prst="line">
                <a:avLst/>
              </a:prstGeom>
              <a:noFill/>
              <a:ln w="698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76" name="Line 40"/>
              <p:cNvSpPr>
                <a:spLocks noChangeShapeType="1"/>
              </p:cNvSpPr>
              <p:nvPr/>
            </p:nvSpPr>
            <p:spPr bwMode="auto">
              <a:xfrm flipH="1">
                <a:off x="1079" y="2429"/>
                <a:ext cx="508" cy="555"/>
              </a:xfrm>
              <a:prstGeom prst="line">
                <a:avLst/>
              </a:prstGeom>
              <a:noFill/>
              <a:ln w="165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77" name="Line 41"/>
              <p:cNvSpPr>
                <a:spLocks noChangeShapeType="1"/>
              </p:cNvSpPr>
              <p:nvPr/>
            </p:nvSpPr>
            <p:spPr bwMode="auto">
              <a:xfrm flipV="1">
                <a:off x="709" y="2984"/>
                <a:ext cx="370" cy="90"/>
              </a:xfrm>
              <a:prstGeom prst="line">
                <a:avLst/>
              </a:prstGeom>
              <a:noFill/>
              <a:ln w="165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78" name="Line 42"/>
              <p:cNvSpPr>
                <a:spLocks noChangeShapeType="1"/>
              </p:cNvSpPr>
              <p:nvPr/>
            </p:nvSpPr>
            <p:spPr bwMode="auto">
              <a:xfrm flipH="1">
                <a:off x="3935" y="1900"/>
                <a:ext cx="339" cy="2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79" name="Line 43"/>
              <p:cNvSpPr>
                <a:spLocks noChangeShapeType="1"/>
              </p:cNvSpPr>
              <p:nvPr/>
            </p:nvSpPr>
            <p:spPr bwMode="auto">
              <a:xfrm>
                <a:off x="3332" y="614"/>
                <a:ext cx="603" cy="15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0" name="Line 44"/>
              <p:cNvSpPr>
                <a:spLocks noChangeShapeType="1"/>
              </p:cNvSpPr>
              <p:nvPr/>
            </p:nvSpPr>
            <p:spPr bwMode="auto">
              <a:xfrm>
                <a:off x="2158" y="656"/>
                <a:ext cx="1777" cy="1487"/>
              </a:xfrm>
              <a:prstGeom prst="line">
                <a:avLst/>
              </a:prstGeom>
              <a:noFill/>
              <a:ln w="133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1" name="Line 45"/>
              <p:cNvSpPr>
                <a:spLocks noChangeShapeType="1"/>
              </p:cNvSpPr>
              <p:nvPr/>
            </p:nvSpPr>
            <p:spPr bwMode="auto">
              <a:xfrm flipH="1">
                <a:off x="1248" y="656"/>
                <a:ext cx="910" cy="302"/>
              </a:xfrm>
              <a:prstGeom prst="line">
                <a:avLst/>
              </a:prstGeom>
              <a:noFill/>
              <a:ln w="133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2" name="Line 46"/>
              <p:cNvSpPr>
                <a:spLocks noChangeShapeType="1"/>
              </p:cNvSpPr>
              <p:nvPr/>
            </p:nvSpPr>
            <p:spPr bwMode="auto">
              <a:xfrm>
                <a:off x="3390" y="1143"/>
                <a:ext cx="545" cy="10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3" name="Line 47"/>
              <p:cNvSpPr>
                <a:spLocks noChangeShapeType="1"/>
              </p:cNvSpPr>
              <p:nvPr/>
            </p:nvSpPr>
            <p:spPr bwMode="auto">
              <a:xfrm flipH="1" flipV="1">
                <a:off x="1248" y="958"/>
                <a:ext cx="2142" cy="185"/>
              </a:xfrm>
              <a:prstGeom prst="line">
                <a:avLst/>
              </a:prstGeom>
              <a:noFill/>
              <a:ln w="133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4" name="Line 48"/>
              <p:cNvSpPr>
                <a:spLocks noChangeShapeType="1"/>
              </p:cNvSpPr>
              <p:nvPr/>
            </p:nvSpPr>
            <p:spPr bwMode="auto">
              <a:xfrm flipH="1" flipV="1">
                <a:off x="3332" y="614"/>
                <a:ext cx="58" cy="529"/>
              </a:xfrm>
              <a:prstGeom prst="line">
                <a:avLst/>
              </a:prstGeom>
              <a:noFill/>
              <a:ln w="165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5" name="Line 49"/>
              <p:cNvSpPr>
                <a:spLocks noChangeShapeType="1"/>
              </p:cNvSpPr>
              <p:nvPr/>
            </p:nvSpPr>
            <p:spPr bwMode="auto">
              <a:xfrm flipV="1">
                <a:off x="2216" y="2143"/>
                <a:ext cx="1719" cy="492"/>
              </a:xfrm>
              <a:prstGeom prst="line">
                <a:avLst/>
              </a:prstGeom>
              <a:noFill/>
              <a:ln w="698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6" name="Line 50"/>
              <p:cNvSpPr>
                <a:spLocks noChangeShapeType="1"/>
              </p:cNvSpPr>
              <p:nvPr/>
            </p:nvSpPr>
            <p:spPr bwMode="auto">
              <a:xfrm flipH="1" flipV="1">
                <a:off x="1248" y="958"/>
                <a:ext cx="968" cy="1677"/>
              </a:xfrm>
              <a:prstGeom prst="line">
                <a:avLst/>
              </a:prstGeom>
              <a:noFill/>
              <a:ln w="698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7" name="Line 51"/>
              <p:cNvSpPr>
                <a:spLocks noChangeShapeType="1"/>
              </p:cNvSpPr>
              <p:nvPr/>
            </p:nvSpPr>
            <p:spPr bwMode="auto">
              <a:xfrm flipH="1">
                <a:off x="1079" y="2635"/>
                <a:ext cx="1137" cy="349"/>
              </a:xfrm>
              <a:prstGeom prst="line">
                <a:avLst/>
              </a:prstGeom>
              <a:noFill/>
              <a:ln w="698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8" name="Line 52"/>
              <p:cNvSpPr>
                <a:spLocks noChangeShapeType="1"/>
              </p:cNvSpPr>
              <p:nvPr/>
            </p:nvSpPr>
            <p:spPr bwMode="auto">
              <a:xfrm flipV="1">
                <a:off x="2216" y="614"/>
                <a:ext cx="1116" cy="2021"/>
              </a:xfrm>
              <a:prstGeom prst="line">
                <a:avLst/>
              </a:prstGeom>
              <a:noFill/>
              <a:ln w="165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9" name="Line 53"/>
              <p:cNvSpPr>
                <a:spLocks noChangeShapeType="1"/>
              </p:cNvSpPr>
              <p:nvPr/>
            </p:nvSpPr>
            <p:spPr bwMode="auto">
              <a:xfrm flipH="1">
                <a:off x="1248" y="259"/>
                <a:ext cx="878" cy="699"/>
              </a:xfrm>
              <a:prstGeom prst="line">
                <a:avLst/>
              </a:prstGeom>
              <a:noFill/>
              <a:ln w="165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0" name="Line 54"/>
              <p:cNvSpPr>
                <a:spLocks noChangeShapeType="1"/>
              </p:cNvSpPr>
              <p:nvPr/>
            </p:nvSpPr>
            <p:spPr bwMode="auto">
              <a:xfrm>
                <a:off x="2126" y="259"/>
                <a:ext cx="1206" cy="355"/>
              </a:xfrm>
              <a:prstGeom prst="line">
                <a:avLst/>
              </a:prstGeom>
              <a:noFill/>
              <a:ln w="165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1" name="Line 55"/>
              <p:cNvSpPr>
                <a:spLocks noChangeShapeType="1"/>
              </p:cNvSpPr>
              <p:nvPr/>
            </p:nvSpPr>
            <p:spPr bwMode="auto">
              <a:xfrm flipV="1">
                <a:off x="735" y="2143"/>
                <a:ext cx="3200" cy="21"/>
              </a:xfrm>
              <a:prstGeom prst="line">
                <a:avLst/>
              </a:prstGeom>
              <a:noFill/>
              <a:ln w="698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2" name="Line 56"/>
              <p:cNvSpPr>
                <a:spLocks noChangeShapeType="1"/>
              </p:cNvSpPr>
              <p:nvPr/>
            </p:nvSpPr>
            <p:spPr bwMode="auto">
              <a:xfrm flipV="1">
                <a:off x="735" y="958"/>
                <a:ext cx="513" cy="1206"/>
              </a:xfrm>
              <a:prstGeom prst="line">
                <a:avLst/>
              </a:prstGeom>
              <a:noFill/>
              <a:ln w="133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3" name="Line 57"/>
              <p:cNvSpPr>
                <a:spLocks noChangeShapeType="1"/>
              </p:cNvSpPr>
              <p:nvPr/>
            </p:nvSpPr>
            <p:spPr bwMode="auto">
              <a:xfrm>
                <a:off x="735" y="2164"/>
                <a:ext cx="344" cy="8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4" name="Line 58"/>
              <p:cNvSpPr>
                <a:spLocks noChangeShapeType="1"/>
              </p:cNvSpPr>
              <p:nvPr/>
            </p:nvSpPr>
            <p:spPr bwMode="auto">
              <a:xfrm flipH="1">
                <a:off x="1248" y="116"/>
                <a:ext cx="873" cy="842"/>
              </a:xfrm>
              <a:prstGeom prst="line">
                <a:avLst/>
              </a:prstGeom>
              <a:noFill/>
              <a:ln w="133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5" name="Line 59"/>
              <p:cNvSpPr>
                <a:spLocks noChangeShapeType="1"/>
              </p:cNvSpPr>
              <p:nvPr/>
            </p:nvSpPr>
            <p:spPr bwMode="auto">
              <a:xfrm>
                <a:off x="2121" y="116"/>
                <a:ext cx="1211" cy="498"/>
              </a:xfrm>
              <a:prstGeom prst="line">
                <a:avLst/>
              </a:prstGeom>
              <a:noFill/>
              <a:ln w="165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6" name="Line 60"/>
              <p:cNvSpPr>
                <a:spLocks noChangeShapeType="1"/>
              </p:cNvSpPr>
              <p:nvPr/>
            </p:nvSpPr>
            <p:spPr bwMode="auto">
              <a:xfrm flipH="1">
                <a:off x="3332" y="217"/>
                <a:ext cx="190" cy="397"/>
              </a:xfrm>
              <a:prstGeom prst="line">
                <a:avLst/>
              </a:prstGeom>
              <a:noFill/>
              <a:ln w="165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7" name="Line 61"/>
              <p:cNvSpPr>
                <a:spLocks noChangeShapeType="1"/>
              </p:cNvSpPr>
              <p:nvPr/>
            </p:nvSpPr>
            <p:spPr bwMode="auto">
              <a:xfrm>
                <a:off x="3226" y="201"/>
                <a:ext cx="106" cy="413"/>
              </a:xfrm>
              <a:prstGeom prst="line">
                <a:avLst/>
              </a:prstGeom>
              <a:noFill/>
              <a:ln w="165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8" name="Line 62"/>
              <p:cNvSpPr>
                <a:spLocks noChangeShapeType="1"/>
              </p:cNvSpPr>
              <p:nvPr/>
            </p:nvSpPr>
            <p:spPr bwMode="auto">
              <a:xfrm>
                <a:off x="820" y="889"/>
                <a:ext cx="428" cy="69"/>
              </a:xfrm>
              <a:prstGeom prst="line">
                <a:avLst/>
              </a:prstGeom>
              <a:noFill/>
              <a:ln w="133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9" name="Line 63"/>
              <p:cNvSpPr>
                <a:spLocks noChangeShapeType="1"/>
              </p:cNvSpPr>
              <p:nvPr/>
            </p:nvSpPr>
            <p:spPr bwMode="auto">
              <a:xfrm>
                <a:off x="989" y="582"/>
                <a:ext cx="259" cy="376"/>
              </a:xfrm>
              <a:prstGeom prst="line">
                <a:avLst/>
              </a:prstGeom>
              <a:noFill/>
              <a:ln w="698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0" name="Freeform 64"/>
              <p:cNvSpPr>
                <a:spLocks/>
              </p:cNvSpPr>
              <p:nvPr/>
            </p:nvSpPr>
            <p:spPr bwMode="auto">
              <a:xfrm>
                <a:off x="3893" y="2043"/>
                <a:ext cx="31" cy="4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6" y="42"/>
                  </a:cxn>
                  <a:cxn ang="0">
                    <a:pos x="31" y="0"/>
                  </a:cxn>
                  <a:cxn ang="0">
                    <a:pos x="0" y="5"/>
                  </a:cxn>
                </a:cxnLst>
                <a:rect l="0" t="0" r="r" b="b"/>
                <a:pathLst>
                  <a:path w="31" h="42">
                    <a:moveTo>
                      <a:pt x="0" y="5"/>
                    </a:moveTo>
                    <a:lnTo>
                      <a:pt x="26" y="42"/>
                    </a:lnTo>
                    <a:lnTo>
                      <a:pt x="31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1" name="Freeform 65"/>
              <p:cNvSpPr>
                <a:spLocks/>
              </p:cNvSpPr>
              <p:nvPr/>
            </p:nvSpPr>
            <p:spPr bwMode="auto">
              <a:xfrm>
                <a:off x="3364" y="661"/>
                <a:ext cx="32" cy="43"/>
              </a:xfrm>
              <a:custGeom>
                <a:avLst/>
                <a:gdLst/>
                <a:ahLst/>
                <a:cxnLst>
                  <a:cxn ang="0">
                    <a:pos x="32" y="27"/>
                  </a:cxn>
                  <a:cxn ang="0">
                    <a:pos x="0" y="0"/>
                  </a:cxn>
                  <a:cxn ang="0">
                    <a:pos x="10" y="43"/>
                  </a:cxn>
                  <a:cxn ang="0">
                    <a:pos x="32" y="27"/>
                  </a:cxn>
                </a:cxnLst>
                <a:rect l="0" t="0" r="r" b="b"/>
                <a:pathLst>
                  <a:path w="32" h="43">
                    <a:moveTo>
                      <a:pt x="32" y="27"/>
                    </a:moveTo>
                    <a:lnTo>
                      <a:pt x="0" y="0"/>
                    </a:lnTo>
                    <a:lnTo>
                      <a:pt x="10" y="43"/>
                    </a:lnTo>
                    <a:lnTo>
                      <a:pt x="32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2" name="Freeform 66"/>
              <p:cNvSpPr>
                <a:spLocks/>
              </p:cNvSpPr>
              <p:nvPr/>
            </p:nvSpPr>
            <p:spPr bwMode="auto">
              <a:xfrm>
                <a:off x="3835" y="2117"/>
                <a:ext cx="42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42" y="21"/>
                  </a:cxn>
                  <a:cxn ang="0">
                    <a:pos x="5" y="0"/>
                  </a:cxn>
                  <a:cxn ang="0">
                    <a:pos x="0" y="31"/>
                  </a:cxn>
                </a:cxnLst>
                <a:rect l="0" t="0" r="r" b="b"/>
                <a:pathLst>
                  <a:path w="42" h="31">
                    <a:moveTo>
                      <a:pt x="0" y="31"/>
                    </a:moveTo>
                    <a:lnTo>
                      <a:pt x="42" y="21"/>
                    </a:lnTo>
                    <a:lnTo>
                      <a:pt x="5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3" name="Freeform 67"/>
              <p:cNvSpPr>
                <a:spLocks/>
              </p:cNvSpPr>
              <p:nvPr/>
            </p:nvSpPr>
            <p:spPr bwMode="auto">
              <a:xfrm>
                <a:off x="1227" y="1016"/>
                <a:ext cx="26" cy="42"/>
              </a:xfrm>
              <a:custGeom>
                <a:avLst/>
                <a:gdLst/>
                <a:ahLst/>
                <a:cxnLst>
                  <a:cxn ang="0">
                    <a:pos x="26" y="42"/>
                  </a:cxn>
                  <a:cxn ang="0">
                    <a:pos x="16" y="0"/>
                  </a:cxn>
                  <a:cxn ang="0">
                    <a:pos x="0" y="37"/>
                  </a:cxn>
                  <a:cxn ang="0">
                    <a:pos x="26" y="42"/>
                  </a:cxn>
                </a:cxnLst>
                <a:rect l="0" t="0" r="r" b="b"/>
                <a:pathLst>
                  <a:path w="26" h="42">
                    <a:moveTo>
                      <a:pt x="26" y="42"/>
                    </a:moveTo>
                    <a:lnTo>
                      <a:pt x="16" y="0"/>
                    </a:lnTo>
                    <a:lnTo>
                      <a:pt x="0" y="37"/>
                    </a:lnTo>
                    <a:lnTo>
                      <a:pt x="26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4" name="Freeform 68"/>
              <p:cNvSpPr>
                <a:spLocks/>
              </p:cNvSpPr>
              <p:nvPr/>
            </p:nvSpPr>
            <p:spPr bwMode="auto">
              <a:xfrm>
                <a:off x="1074" y="2884"/>
                <a:ext cx="26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42"/>
                  </a:cxn>
                  <a:cxn ang="0">
                    <a:pos x="26" y="5"/>
                  </a:cxn>
                  <a:cxn ang="0">
                    <a:pos x="0" y="0"/>
                  </a:cxn>
                </a:cxnLst>
                <a:rect l="0" t="0" r="r" b="b"/>
                <a:pathLst>
                  <a:path w="26" h="42">
                    <a:moveTo>
                      <a:pt x="0" y="0"/>
                    </a:moveTo>
                    <a:lnTo>
                      <a:pt x="10" y="42"/>
                    </a:lnTo>
                    <a:lnTo>
                      <a:pt x="2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5" name="Freeform 69"/>
              <p:cNvSpPr>
                <a:spLocks/>
              </p:cNvSpPr>
              <p:nvPr/>
            </p:nvSpPr>
            <p:spPr bwMode="auto">
              <a:xfrm>
                <a:off x="3237" y="640"/>
                <a:ext cx="42" cy="32"/>
              </a:xfrm>
              <a:custGeom>
                <a:avLst/>
                <a:gdLst/>
                <a:ahLst/>
                <a:cxnLst>
                  <a:cxn ang="0">
                    <a:pos x="16" y="32"/>
                  </a:cxn>
                  <a:cxn ang="0">
                    <a:pos x="42" y="0"/>
                  </a:cxn>
                  <a:cxn ang="0">
                    <a:pos x="0" y="6"/>
                  </a:cxn>
                  <a:cxn ang="0">
                    <a:pos x="16" y="32"/>
                  </a:cxn>
                </a:cxnLst>
                <a:rect l="0" t="0" r="r" b="b"/>
                <a:pathLst>
                  <a:path w="42" h="32">
                    <a:moveTo>
                      <a:pt x="16" y="32"/>
                    </a:moveTo>
                    <a:lnTo>
                      <a:pt x="42" y="0"/>
                    </a:lnTo>
                    <a:lnTo>
                      <a:pt x="0" y="6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6" name="Freeform 70"/>
              <p:cNvSpPr>
                <a:spLocks/>
              </p:cNvSpPr>
              <p:nvPr/>
            </p:nvSpPr>
            <p:spPr bwMode="auto">
              <a:xfrm>
                <a:off x="3845" y="2175"/>
                <a:ext cx="42" cy="32"/>
              </a:xfrm>
              <a:custGeom>
                <a:avLst/>
                <a:gdLst/>
                <a:ahLst/>
                <a:cxnLst>
                  <a:cxn ang="0">
                    <a:pos x="16" y="32"/>
                  </a:cxn>
                  <a:cxn ang="0">
                    <a:pos x="42" y="0"/>
                  </a:cxn>
                  <a:cxn ang="0">
                    <a:pos x="0" y="5"/>
                  </a:cxn>
                  <a:cxn ang="0">
                    <a:pos x="16" y="32"/>
                  </a:cxn>
                </a:cxnLst>
                <a:rect l="0" t="0" r="r" b="b"/>
                <a:pathLst>
                  <a:path w="42" h="32">
                    <a:moveTo>
                      <a:pt x="16" y="32"/>
                    </a:moveTo>
                    <a:lnTo>
                      <a:pt x="42" y="0"/>
                    </a:lnTo>
                    <a:lnTo>
                      <a:pt x="0" y="5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7" name="Freeform 71"/>
              <p:cNvSpPr>
                <a:spLocks/>
              </p:cNvSpPr>
              <p:nvPr/>
            </p:nvSpPr>
            <p:spPr bwMode="auto">
              <a:xfrm>
                <a:off x="1291" y="1000"/>
                <a:ext cx="37" cy="37"/>
              </a:xfrm>
              <a:custGeom>
                <a:avLst/>
                <a:gdLst/>
                <a:ahLst/>
                <a:cxnLst>
                  <a:cxn ang="0">
                    <a:pos x="37" y="21"/>
                  </a:cxn>
                  <a:cxn ang="0">
                    <a:pos x="0" y="0"/>
                  </a:cxn>
                  <a:cxn ang="0">
                    <a:pos x="15" y="37"/>
                  </a:cxn>
                  <a:cxn ang="0">
                    <a:pos x="37" y="21"/>
                  </a:cxn>
                </a:cxnLst>
                <a:rect l="0" t="0" r="r" b="b"/>
                <a:pathLst>
                  <a:path w="37" h="37">
                    <a:moveTo>
                      <a:pt x="37" y="21"/>
                    </a:moveTo>
                    <a:lnTo>
                      <a:pt x="0" y="0"/>
                    </a:lnTo>
                    <a:lnTo>
                      <a:pt x="15" y="37"/>
                    </a:lnTo>
                    <a:lnTo>
                      <a:pt x="37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8" name="Freeform 72"/>
              <p:cNvSpPr>
                <a:spLocks/>
              </p:cNvSpPr>
              <p:nvPr/>
            </p:nvSpPr>
            <p:spPr bwMode="auto">
              <a:xfrm>
                <a:off x="1137" y="2958"/>
                <a:ext cx="42" cy="32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21"/>
                  </a:cxn>
                  <a:cxn ang="0">
                    <a:pos x="42" y="32"/>
                  </a:cxn>
                  <a:cxn ang="0">
                    <a:pos x="37" y="0"/>
                  </a:cxn>
                </a:cxnLst>
                <a:rect l="0" t="0" r="r" b="b"/>
                <a:pathLst>
                  <a:path w="42" h="32">
                    <a:moveTo>
                      <a:pt x="37" y="0"/>
                    </a:moveTo>
                    <a:lnTo>
                      <a:pt x="0" y="21"/>
                    </a:lnTo>
                    <a:lnTo>
                      <a:pt x="42" y="3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9" name="Freeform 73"/>
              <p:cNvSpPr>
                <a:spLocks/>
              </p:cNvSpPr>
              <p:nvPr/>
            </p:nvSpPr>
            <p:spPr bwMode="auto">
              <a:xfrm>
                <a:off x="3300" y="672"/>
                <a:ext cx="27" cy="42"/>
              </a:xfrm>
              <a:custGeom>
                <a:avLst/>
                <a:gdLst/>
                <a:ahLst/>
                <a:cxnLst>
                  <a:cxn ang="0">
                    <a:pos x="27" y="42"/>
                  </a:cxn>
                  <a:cxn ang="0">
                    <a:pos x="22" y="0"/>
                  </a:cxn>
                  <a:cxn ang="0">
                    <a:pos x="0" y="37"/>
                  </a:cxn>
                  <a:cxn ang="0">
                    <a:pos x="27" y="42"/>
                  </a:cxn>
                </a:cxnLst>
                <a:rect l="0" t="0" r="r" b="b"/>
                <a:pathLst>
                  <a:path w="27" h="42">
                    <a:moveTo>
                      <a:pt x="27" y="42"/>
                    </a:moveTo>
                    <a:lnTo>
                      <a:pt x="22" y="0"/>
                    </a:lnTo>
                    <a:lnTo>
                      <a:pt x="0" y="37"/>
                    </a:lnTo>
                    <a:lnTo>
                      <a:pt x="27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0" name="Freeform 74"/>
              <p:cNvSpPr>
                <a:spLocks/>
              </p:cNvSpPr>
              <p:nvPr/>
            </p:nvSpPr>
            <p:spPr bwMode="auto">
              <a:xfrm>
                <a:off x="3840" y="2101"/>
                <a:ext cx="42" cy="26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42" y="26"/>
                  </a:cxn>
                  <a:cxn ang="0">
                    <a:pos x="10" y="0"/>
                  </a:cxn>
                  <a:cxn ang="0">
                    <a:pos x="0" y="26"/>
                  </a:cxn>
                </a:cxnLst>
                <a:rect l="0" t="0" r="r" b="b"/>
                <a:pathLst>
                  <a:path w="42" h="26">
                    <a:moveTo>
                      <a:pt x="0" y="26"/>
                    </a:moveTo>
                    <a:lnTo>
                      <a:pt x="42" y="26"/>
                    </a:lnTo>
                    <a:lnTo>
                      <a:pt x="1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1" name="Freeform 75"/>
              <p:cNvSpPr>
                <a:spLocks/>
              </p:cNvSpPr>
              <p:nvPr/>
            </p:nvSpPr>
            <p:spPr bwMode="auto">
              <a:xfrm>
                <a:off x="1296" y="990"/>
                <a:ext cx="42" cy="31"/>
              </a:xfrm>
              <a:custGeom>
                <a:avLst/>
                <a:gdLst/>
                <a:ahLst/>
                <a:cxnLst>
                  <a:cxn ang="0">
                    <a:pos x="42" y="10"/>
                  </a:cxn>
                  <a:cxn ang="0">
                    <a:pos x="0" y="0"/>
                  </a:cxn>
                  <a:cxn ang="0">
                    <a:pos x="26" y="31"/>
                  </a:cxn>
                  <a:cxn ang="0">
                    <a:pos x="42" y="10"/>
                  </a:cxn>
                </a:cxnLst>
                <a:rect l="0" t="0" r="r" b="b"/>
                <a:pathLst>
                  <a:path w="42" h="31">
                    <a:moveTo>
                      <a:pt x="42" y="10"/>
                    </a:moveTo>
                    <a:lnTo>
                      <a:pt x="0" y="0"/>
                    </a:lnTo>
                    <a:lnTo>
                      <a:pt x="26" y="31"/>
                    </a:lnTo>
                    <a:lnTo>
                      <a:pt x="4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2" name="Freeform 76"/>
              <p:cNvSpPr>
                <a:spLocks/>
              </p:cNvSpPr>
              <p:nvPr/>
            </p:nvSpPr>
            <p:spPr bwMode="auto">
              <a:xfrm>
                <a:off x="1116" y="2900"/>
                <a:ext cx="37" cy="4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42"/>
                  </a:cxn>
                  <a:cxn ang="0">
                    <a:pos x="37" y="21"/>
                  </a:cxn>
                  <a:cxn ang="0">
                    <a:pos x="16" y="0"/>
                  </a:cxn>
                </a:cxnLst>
                <a:rect l="0" t="0" r="r" b="b"/>
                <a:pathLst>
                  <a:path w="37" h="42">
                    <a:moveTo>
                      <a:pt x="16" y="0"/>
                    </a:moveTo>
                    <a:lnTo>
                      <a:pt x="0" y="42"/>
                    </a:lnTo>
                    <a:lnTo>
                      <a:pt x="37" y="2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3" name="Freeform 77"/>
              <p:cNvSpPr>
                <a:spLocks/>
              </p:cNvSpPr>
              <p:nvPr/>
            </p:nvSpPr>
            <p:spPr bwMode="auto">
              <a:xfrm>
                <a:off x="1253" y="857"/>
                <a:ext cx="27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3"/>
                  </a:cxn>
                  <a:cxn ang="0">
                    <a:pos x="27" y="6"/>
                  </a:cxn>
                  <a:cxn ang="0">
                    <a:pos x="0" y="0"/>
                  </a:cxn>
                </a:cxnLst>
                <a:rect l="0" t="0" r="r" b="b"/>
                <a:pathLst>
                  <a:path w="27" h="43">
                    <a:moveTo>
                      <a:pt x="0" y="0"/>
                    </a:moveTo>
                    <a:lnTo>
                      <a:pt x="6" y="43"/>
                    </a:lnTo>
                    <a:lnTo>
                      <a:pt x="2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4" name="Freeform 78"/>
              <p:cNvSpPr>
                <a:spLocks/>
              </p:cNvSpPr>
              <p:nvPr/>
            </p:nvSpPr>
            <p:spPr bwMode="auto">
              <a:xfrm>
                <a:off x="3390" y="614"/>
                <a:ext cx="43" cy="32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0" y="10"/>
                  </a:cxn>
                  <a:cxn ang="0">
                    <a:pos x="37" y="32"/>
                  </a:cxn>
                  <a:cxn ang="0">
                    <a:pos x="43" y="0"/>
                  </a:cxn>
                </a:cxnLst>
                <a:rect l="0" t="0" r="r" b="b"/>
                <a:pathLst>
                  <a:path w="43" h="32">
                    <a:moveTo>
                      <a:pt x="43" y="0"/>
                    </a:moveTo>
                    <a:lnTo>
                      <a:pt x="0" y="10"/>
                    </a:lnTo>
                    <a:lnTo>
                      <a:pt x="37" y="3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5" name="Freeform 79"/>
              <p:cNvSpPr>
                <a:spLocks/>
              </p:cNvSpPr>
              <p:nvPr/>
            </p:nvSpPr>
            <p:spPr bwMode="auto">
              <a:xfrm>
                <a:off x="3972" y="2191"/>
                <a:ext cx="37" cy="42"/>
              </a:xfrm>
              <a:custGeom>
                <a:avLst/>
                <a:gdLst/>
                <a:ahLst/>
                <a:cxnLst>
                  <a:cxn ang="0">
                    <a:pos x="37" y="21"/>
                  </a:cxn>
                  <a:cxn ang="0">
                    <a:pos x="0" y="0"/>
                  </a:cxn>
                  <a:cxn ang="0">
                    <a:pos x="16" y="42"/>
                  </a:cxn>
                  <a:cxn ang="0">
                    <a:pos x="37" y="21"/>
                  </a:cxn>
                </a:cxnLst>
                <a:rect l="0" t="0" r="r" b="b"/>
                <a:pathLst>
                  <a:path w="37" h="42">
                    <a:moveTo>
                      <a:pt x="37" y="21"/>
                    </a:moveTo>
                    <a:lnTo>
                      <a:pt x="0" y="0"/>
                    </a:lnTo>
                    <a:lnTo>
                      <a:pt x="16" y="42"/>
                    </a:lnTo>
                    <a:lnTo>
                      <a:pt x="37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6" name="Freeform 80"/>
              <p:cNvSpPr>
                <a:spLocks/>
              </p:cNvSpPr>
              <p:nvPr/>
            </p:nvSpPr>
            <p:spPr bwMode="auto">
              <a:xfrm>
                <a:off x="3856" y="2064"/>
                <a:ext cx="37" cy="3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37" y="37"/>
                  </a:cxn>
                  <a:cxn ang="0">
                    <a:pos x="21" y="0"/>
                  </a:cxn>
                  <a:cxn ang="0">
                    <a:pos x="0" y="21"/>
                  </a:cxn>
                </a:cxnLst>
                <a:rect l="0" t="0" r="r" b="b"/>
                <a:pathLst>
                  <a:path w="37" h="37">
                    <a:moveTo>
                      <a:pt x="0" y="21"/>
                    </a:moveTo>
                    <a:lnTo>
                      <a:pt x="37" y="37"/>
                    </a:lnTo>
                    <a:lnTo>
                      <a:pt x="21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7" name="Freeform 81"/>
              <p:cNvSpPr>
                <a:spLocks/>
              </p:cNvSpPr>
              <p:nvPr/>
            </p:nvSpPr>
            <p:spPr bwMode="auto">
              <a:xfrm>
                <a:off x="1296" y="894"/>
                <a:ext cx="42" cy="32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32"/>
                  </a:cxn>
                  <a:cxn ang="0">
                    <a:pos x="42" y="21"/>
                  </a:cxn>
                  <a:cxn ang="0">
                    <a:pos x="26" y="0"/>
                  </a:cxn>
                </a:cxnLst>
                <a:rect l="0" t="0" r="r" b="b"/>
                <a:pathLst>
                  <a:path w="42" h="32">
                    <a:moveTo>
                      <a:pt x="26" y="0"/>
                    </a:moveTo>
                    <a:lnTo>
                      <a:pt x="0" y="32"/>
                    </a:lnTo>
                    <a:lnTo>
                      <a:pt x="42" y="2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8" name="Freeform 82"/>
              <p:cNvSpPr>
                <a:spLocks/>
              </p:cNvSpPr>
              <p:nvPr/>
            </p:nvSpPr>
            <p:spPr bwMode="auto">
              <a:xfrm>
                <a:off x="1100" y="2889"/>
                <a:ext cx="27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3"/>
                  </a:cxn>
                  <a:cxn ang="0">
                    <a:pos x="27" y="11"/>
                  </a:cxn>
                  <a:cxn ang="0">
                    <a:pos x="0" y="0"/>
                  </a:cxn>
                </a:cxnLst>
                <a:rect l="0" t="0" r="r" b="b"/>
                <a:pathLst>
                  <a:path w="27" h="43">
                    <a:moveTo>
                      <a:pt x="0" y="0"/>
                    </a:moveTo>
                    <a:lnTo>
                      <a:pt x="0" y="43"/>
                    </a:lnTo>
                    <a:lnTo>
                      <a:pt x="27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9" name="Freeform 83"/>
              <p:cNvSpPr>
                <a:spLocks/>
              </p:cNvSpPr>
              <p:nvPr/>
            </p:nvSpPr>
            <p:spPr bwMode="auto">
              <a:xfrm>
                <a:off x="3232" y="582"/>
                <a:ext cx="42" cy="2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42" y="21"/>
                  </a:cxn>
                  <a:cxn ang="0">
                    <a:pos x="5" y="0"/>
                  </a:cxn>
                  <a:cxn ang="0">
                    <a:pos x="0" y="27"/>
                  </a:cxn>
                </a:cxnLst>
                <a:rect l="0" t="0" r="r" b="b"/>
                <a:pathLst>
                  <a:path w="42" h="27">
                    <a:moveTo>
                      <a:pt x="0" y="27"/>
                    </a:moveTo>
                    <a:lnTo>
                      <a:pt x="42" y="21"/>
                    </a:lnTo>
                    <a:lnTo>
                      <a:pt x="5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0" name="Freeform 84"/>
              <p:cNvSpPr>
                <a:spLocks/>
              </p:cNvSpPr>
              <p:nvPr/>
            </p:nvSpPr>
            <p:spPr bwMode="auto">
              <a:xfrm>
                <a:off x="1121" y="3021"/>
                <a:ext cx="37" cy="38"/>
              </a:xfrm>
              <a:custGeom>
                <a:avLst/>
                <a:gdLst/>
                <a:ahLst/>
                <a:cxnLst>
                  <a:cxn ang="0">
                    <a:pos x="37" y="16"/>
                  </a:cxn>
                  <a:cxn ang="0">
                    <a:pos x="0" y="0"/>
                  </a:cxn>
                  <a:cxn ang="0">
                    <a:pos x="21" y="38"/>
                  </a:cxn>
                  <a:cxn ang="0">
                    <a:pos x="37" y="16"/>
                  </a:cxn>
                </a:cxnLst>
                <a:rect l="0" t="0" r="r" b="b"/>
                <a:pathLst>
                  <a:path w="37" h="38">
                    <a:moveTo>
                      <a:pt x="37" y="16"/>
                    </a:moveTo>
                    <a:lnTo>
                      <a:pt x="0" y="0"/>
                    </a:lnTo>
                    <a:lnTo>
                      <a:pt x="21" y="38"/>
                    </a:lnTo>
                    <a:lnTo>
                      <a:pt x="37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1" name="Freeform 85"/>
              <p:cNvSpPr>
                <a:spLocks/>
              </p:cNvSpPr>
              <p:nvPr/>
            </p:nvSpPr>
            <p:spPr bwMode="auto">
              <a:xfrm>
                <a:off x="3861" y="2191"/>
                <a:ext cx="37" cy="42"/>
              </a:xfrm>
              <a:custGeom>
                <a:avLst/>
                <a:gdLst/>
                <a:ahLst/>
                <a:cxnLst>
                  <a:cxn ang="0">
                    <a:pos x="26" y="42"/>
                  </a:cxn>
                  <a:cxn ang="0">
                    <a:pos x="37" y="0"/>
                  </a:cxn>
                  <a:cxn ang="0">
                    <a:pos x="0" y="21"/>
                  </a:cxn>
                  <a:cxn ang="0">
                    <a:pos x="26" y="42"/>
                  </a:cxn>
                </a:cxnLst>
                <a:rect l="0" t="0" r="r" b="b"/>
                <a:pathLst>
                  <a:path w="37" h="42">
                    <a:moveTo>
                      <a:pt x="26" y="42"/>
                    </a:moveTo>
                    <a:lnTo>
                      <a:pt x="37" y="0"/>
                    </a:lnTo>
                    <a:lnTo>
                      <a:pt x="0" y="21"/>
                    </a:lnTo>
                    <a:lnTo>
                      <a:pt x="26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2" name="Freeform 86"/>
              <p:cNvSpPr>
                <a:spLocks/>
              </p:cNvSpPr>
              <p:nvPr/>
            </p:nvSpPr>
            <p:spPr bwMode="auto">
              <a:xfrm>
                <a:off x="1137" y="2969"/>
                <a:ext cx="42" cy="3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15"/>
                  </a:cxn>
                  <a:cxn ang="0">
                    <a:pos x="42" y="31"/>
                  </a:cxn>
                  <a:cxn ang="0">
                    <a:pos x="42" y="0"/>
                  </a:cxn>
                </a:cxnLst>
                <a:rect l="0" t="0" r="r" b="b"/>
                <a:pathLst>
                  <a:path w="42" h="31">
                    <a:moveTo>
                      <a:pt x="42" y="0"/>
                    </a:moveTo>
                    <a:lnTo>
                      <a:pt x="0" y="15"/>
                    </a:lnTo>
                    <a:lnTo>
                      <a:pt x="42" y="3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3" name="Freeform 87"/>
              <p:cNvSpPr>
                <a:spLocks/>
              </p:cNvSpPr>
              <p:nvPr/>
            </p:nvSpPr>
            <p:spPr bwMode="auto">
              <a:xfrm>
                <a:off x="3316" y="672"/>
                <a:ext cx="32" cy="42"/>
              </a:xfrm>
              <a:custGeom>
                <a:avLst/>
                <a:gdLst/>
                <a:ahLst/>
                <a:cxnLst>
                  <a:cxn ang="0">
                    <a:pos x="32" y="42"/>
                  </a:cxn>
                  <a:cxn ang="0">
                    <a:pos x="16" y="0"/>
                  </a:cxn>
                  <a:cxn ang="0">
                    <a:pos x="0" y="37"/>
                  </a:cxn>
                  <a:cxn ang="0">
                    <a:pos x="32" y="42"/>
                  </a:cxn>
                </a:cxnLst>
                <a:rect l="0" t="0" r="r" b="b"/>
                <a:pathLst>
                  <a:path w="32" h="42">
                    <a:moveTo>
                      <a:pt x="32" y="42"/>
                    </a:moveTo>
                    <a:lnTo>
                      <a:pt x="16" y="0"/>
                    </a:lnTo>
                    <a:lnTo>
                      <a:pt x="0" y="37"/>
                    </a:lnTo>
                    <a:lnTo>
                      <a:pt x="32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4" name="Freeform 88"/>
              <p:cNvSpPr>
                <a:spLocks/>
              </p:cNvSpPr>
              <p:nvPr/>
            </p:nvSpPr>
            <p:spPr bwMode="auto">
              <a:xfrm>
                <a:off x="3930" y="2043"/>
                <a:ext cx="26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42"/>
                  </a:cxn>
                  <a:cxn ang="0">
                    <a:pos x="26" y="5"/>
                  </a:cxn>
                  <a:cxn ang="0">
                    <a:pos x="0" y="0"/>
                  </a:cxn>
                </a:cxnLst>
                <a:rect l="0" t="0" r="r" b="b"/>
                <a:pathLst>
                  <a:path w="26" h="42">
                    <a:moveTo>
                      <a:pt x="0" y="0"/>
                    </a:moveTo>
                    <a:lnTo>
                      <a:pt x="10" y="42"/>
                    </a:lnTo>
                    <a:lnTo>
                      <a:pt x="2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5" name="Freeform 89"/>
              <p:cNvSpPr>
                <a:spLocks/>
              </p:cNvSpPr>
              <p:nvPr/>
            </p:nvSpPr>
            <p:spPr bwMode="auto">
              <a:xfrm>
                <a:off x="3380" y="646"/>
                <a:ext cx="42" cy="37"/>
              </a:xfrm>
              <a:custGeom>
                <a:avLst/>
                <a:gdLst/>
                <a:ahLst/>
                <a:cxnLst>
                  <a:cxn ang="0">
                    <a:pos x="42" y="10"/>
                  </a:cxn>
                  <a:cxn ang="0">
                    <a:pos x="0" y="0"/>
                  </a:cxn>
                  <a:cxn ang="0">
                    <a:pos x="26" y="37"/>
                  </a:cxn>
                  <a:cxn ang="0">
                    <a:pos x="42" y="10"/>
                  </a:cxn>
                </a:cxnLst>
                <a:rect l="0" t="0" r="r" b="b"/>
                <a:pathLst>
                  <a:path w="42" h="37">
                    <a:moveTo>
                      <a:pt x="42" y="10"/>
                    </a:moveTo>
                    <a:lnTo>
                      <a:pt x="0" y="0"/>
                    </a:lnTo>
                    <a:lnTo>
                      <a:pt x="26" y="37"/>
                    </a:lnTo>
                    <a:lnTo>
                      <a:pt x="4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6" name="Freeform 90"/>
              <p:cNvSpPr>
                <a:spLocks/>
              </p:cNvSpPr>
              <p:nvPr/>
            </p:nvSpPr>
            <p:spPr bwMode="auto">
              <a:xfrm>
                <a:off x="4020" y="1180"/>
                <a:ext cx="26" cy="42"/>
              </a:xfrm>
              <a:custGeom>
                <a:avLst/>
                <a:gdLst/>
                <a:ahLst/>
                <a:cxnLst>
                  <a:cxn ang="0">
                    <a:pos x="26" y="42"/>
                  </a:cxn>
                  <a:cxn ang="0">
                    <a:pos x="16" y="0"/>
                  </a:cxn>
                  <a:cxn ang="0">
                    <a:pos x="0" y="37"/>
                  </a:cxn>
                  <a:cxn ang="0">
                    <a:pos x="26" y="42"/>
                  </a:cxn>
                </a:cxnLst>
                <a:rect l="0" t="0" r="r" b="b"/>
                <a:pathLst>
                  <a:path w="26" h="42">
                    <a:moveTo>
                      <a:pt x="26" y="42"/>
                    </a:moveTo>
                    <a:lnTo>
                      <a:pt x="16" y="0"/>
                    </a:lnTo>
                    <a:lnTo>
                      <a:pt x="0" y="37"/>
                    </a:lnTo>
                    <a:lnTo>
                      <a:pt x="26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7" name="Freeform 91"/>
              <p:cNvSpPr>
                <a:spLocks/>
              </p:cNvSpPr>
              <p:nvPr/>
            </p:nvSpPr>
            <p:spPr bwMode="auto">
              <a:xfrm>
                <a:off x="3353" y="667"/>
                <a:ext cx="27" cy="42"/>
              </a:xfrm>
              <a:custGeom>
                <a:avLst/>
                <a:gdLst/>
                <a:ahLst/>
                <a:cxnLst>
                  <a:cxn ang="0">
                    <a:pos x="27" y="31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27" y="31"/>
                  </a:cxn>
                </a:cxnLst>
                <a:rect l="0" t="0" r="r" b="b"/>
                <a:pathLst>
                  <a:path w="27" h="42">
                    <a:moveTo>
                      <a:pt x="27" y="31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27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8" name="Freeform 92"/>
              <p:cNvSpPr>
                <a:spLocks/>
              </p:cNvSpPr>
              <p:nvPr/>
            </p:nvSpPr>
            <p:spPr bwMode="auto">
              <a:xfrm>
                <a:off x="3840" y="2090"/>
                <a:ext cx="42" cy="32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42" y="32"/>
                  </a:cxn>
                  <a:cxn ang="0">
                    <a:pos x="10" y="0"/>
                  </a:cxn>
                  <a:cxn ang="0">
                    <a:pos x="0" y="27"/>
                  </a:cxn>
                </a:cxnLst>
                <a:rect l="0" t="0" r="r" b="b"/>
                <a:pathLst>
                  <a:path w="42" h="32">
                    <a:moveTo>
                      <a:pt x="0" y="27"/>
                    </a:moveTo>
                    <a:lnTo>
                      <a:pt x="42" y="32"/>
                    </a:lnTo>
                    <a:lnTo>
                      <a:pt x="10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9" name="Freeform 93"/>
              <p:cNvSpPr>
                <a:spLocks/>
              </p:cNvSpPr>
              <p:nvPr/>
            </p:nvSpPr>
            <p:spPr bwMode="auto">
              <a:xfrm>
                <a:off x="3232" y="619"/>
                <a:ext cx="42" cy="27"/>
              </a:xfrm>
              <a:custGeom>
                <a:avLst/>
                <a:gdLst/>
                <a:ahLst/>
                <a:cxnLst>
                  <a:cxn ang="0">
                    <a:pos x="5" y="27"/>
                  </a:cxn>
                  <a:cxn ang="0">
                    <a:pos x="42" y="5"/>
                  </a:cxn>
                  <a:cxn ang="0">
                    <a:pos x="0" y="0"/>
                  </a:cxn>
                  <a:cxn ang="0">
                    <a:pos x="5" y="27"/>
                  </a:cxn>
                </a:cxnLst>
                <a:rect l="0" t="0" r="r" b="b"/>
                <a:pathLst>
                  <a:path w="42" h="27">
                    <a:moveTo>
                      <a:pt x="5" y="27"/>
                    </a:moveTo>
                    <a:lnTo>
                      <a:pt x="42" y="5"/>
                    </a:lnTo>
                    <a:lnTo>
                      <a:pt x="0" y="0"/>
                    </a:lnTo>
                    <a:lnTo>
                      <a:pt x="5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0" name="Freeform 94"/>
              <p:cNvSpPr>
                <a:spLocks/>
              </p:cNvSpPr>
              <p:nvPr/>
            </p:nvSpPr>
            <p:spPr bwMode="auto">
              <a:xfrm>
                <a:off x="3385" y="556"/>
                <a:ext cx="42" cy="31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1"/>
                  </a:cxn>
                  <a:cxn ang="0">
                    <a:pos x="42" y="26"/>
                  </a:cxn>
                  <a:cxn ang="0">
                    <a:pos x="32" y="0"/>
                  </a:cxn>
                </a:cxnLst>
                <a:rect l="0" t="0" r="r" b="b"/>
                <a:pathLst>
                  <a:path w="42" h="31">
                    <a:moveTo>
                      <a:pt x="32" y="0"/>
                    </a:moveTo>
                    <a:lnTo>
                      <a:pt x="0" y="31"/>
                    </a:lnTo>
                    <a:lnTo>
                      <a:pt x="42" y="2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1" name="Freeform 95"/>
              <p:cNvSpPr>
                <a:spLocks/>
              </p:cNvSpPr>
              <p:nvPr/>
            </p:nvSpPr>
            <p:spPr bwMode="auto">
              <a:xfrm>
                <a:off x="3835" y="2111"/>
                <a:ext cx="42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2" y="21"/>
                  </a:cxn>
                  <a:cxn ang="0">
                    <a:pos x="5" y="0"/>
                  </a:cxn>
                  <a:cxn ang="0">
                    <a:pos x="0" y="32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42" y="21"/>
                    </a:lnTo>
                    <a:lnTo>
                      <a:pt x="5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2" name="Freeform 96"/>
              <p:cNvSpPr>
                <a:spLocks/>
              </p:cNvSpPr>
              <p:nvPr/>
            </p:nvSpPr>
            <p:spPr bwMode="auto">
              <a:xfrm>
                <a:off x="1174" y="1000"/>
                <a:ext cx="37" cy="37"/>
              </a:xfrm>
              <a:custGeom>
                <a:avLst/>
                <a:gdLst/>
                <a:ahLst/>
                <a:cxnLst>
                  <a:cxn ang="0">
                    <a:pos x="21" y="37"/>
                  </a:cxn>
                  <a:cxn ang="0">
                    <a:pos x="37" y="0"/>
                  </a:cxn>
                  <a:cxn ang="0">
                    <a:pos x="0" y="21"/>
                  </a:cxn>
                  <a:cxn ang="0">
                    <a:pos x="21" y="37"/>
                  </a:cxn>
                </a:cxnLst>
                <a:rect l="0" t="0" r="r" b="b"/>
                <a:pathLst>
                  <a:path w="37" h="37">
                    <a:moveTo>
                      <a:pt x="21" y="37"/>
                    </a:moveTo>
                    <a:lnTo>
                      <a:pt x="37" y="0"/>
                    </a:lnTo>
                    <a:lnTo>
                      <a:pt x="0" y="21"/>
                    </a:lnTo>
                    <a:lnTo>
                      <a:pt x="21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3" name="Freeform 97"/>
              <p:cNvSpPr>
                <a:spLocks/>
              </p:cNvSpPr>
              <p:nvPr/>
            </p:nvSpPr>
            <p:spPr bwMode="auto">
              <a:xfrm>
                <a:off x="3835" y="2138"/>
                <a:ext cx="42" cy="32"/>
              </a:xfrm>
              <a:custGeom>
                <a:avLst/>
                <a:gdLst/>
                <a:ahLst/>
                <a:cxnLst>
                  <a:cxn ang="0">
                    <a:pos x="5" y="32"/>
                  </a:cxn>
                  <a:cxn ang="0">
                    <a:pos x="42" y="10"/>
                  </a:cxn>
                  <a:cxn ang="0">
                    <a:pos x="0" y="0"/>
                  </a:cxn>
                  <a:cxn ang="0">
                    <a:pos x="5" y="32"/>
                  </a:cxn>
                </a:cxnLst>
                <a:rect l="0" t="0" r="r" b="b"/>
                <a:pathLst>
                  <a:path w="42" h="32">
                    <a:moveTo>
                      <a:pt x="5" y="32"/>
                    </a:moveTo>
                    <a:lnTo>
                      <a:pt x="42" y="10"/>
                    </a:lnTo>
                    <a:lnTo>
                      <a:pt x="0" y="0"/>
                    </a:lnTo>
                    <a:lnTo>
                      <a:pt x="5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4" name="Freeform 98"/>
              <p:cNvSpPr>
                <a:spLocks/>
              </p:cNvSpPr>
              <p:nvPr/>
            </p:nvSpPr>
            <p:spPr bwMode="auto">
              <a:xfrm>
                <a:off x="1253" y="1016"/>
                <a:ext cx="27" cy="42"/>
              </a:xfrm>
              <a:custGeom>
                <a:avLst/>
                <a:gdLst/>
                <a:ahLst/>
                <a:cxnLst>
                  <a:cxn ang="0">
                    <a:pos x="27" y="37"/>
                  </a:cxn>
                  <a:cxn ang="0">
                    <a:pos x="6" y="0"/>
                  </a:cxn>
                  <a:cxn ang="0">
                    <a:pos x="0" y="42"/>
                  </a:cxn>
                  <a:cxn ang="0">
                    <a:pos x="27" y="37"/>
                  </a:cxn>
                </a:cxnLst>
                <a:rect l="0" t="0" r="r" b="b"/>
                <a:pathLst>
                  <a:path w="27" h="42">
                    <a:moveTo>
                      <a:pt x="27" y="37"/>
                    </a:moveTo>
                    <a:lnTo>
                      <a:pt x="6" y="0"/>
                    </a:lnTo>
                    <a:lnTo>
                      <a:pt x="0" y="42"/>
                    </a:lnTo>
                    <a:lnTo>
                      <a:pt x="27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5" name="Freeform 99"/>
              <p:cNvSpPr>
                <a:spLocks/>
              </p:cNvSpPr>
              <p:nvPr/>
            </p:nvSpPr>
            <p:spPr bwMode="auto">
              <a:xfrm>
                <a:off x="1116" y="2905"/>
                <a:ext cx="37" cy="3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37"/>
                  </a:cxn>
                  <a:cxn ang="0">
                    <a:pos x="37" y="16"/>
                  </a:cxn>
                  <a:cxn ang="0">
                    <a:pos x="16" y="0"/>
                  </a:cxn>
                </a:cxnLst>
                <a:rect l="0" t="0" r="r" b="b"/>
                <a:pathLst>
                  <a:path w="37" h="37">
                    <a:moveTo>
                      <a:pt x="16" y="0"/>
                    </a:moveTo>
                    <a:lnTo>
                      <a:pt x="0" y="37"/>
                    </a:lnTo>
                    <a:lnTo>
                      <a:pt x="37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6" name="Freeform 100"/>
              <p:cNvSpPr>
                <a:spLocks/>
              </p:cNvSpPr>
              <p:nvPr/>
            </p:nvSpPr>
            <p:spPr bwMode="auto">
              <a:xfrm>
                <a:off x="978" y="2995"/>
                <a:ext cx="43" cy="26"/>
              </a:xfrm>
              <a:custGeom>
                <a:avLst/>
                <a:gdLst/>
                <a:ahLst/>
                <a:cxnLst>
                  <a:cxn ang="0">
                    <a:pos x="6" y="26"/>
                  </a:cxn>
                  <a:cxn ang="0">
                    <a:pos x="43" y="5"/>
                  </a:cxn>
                  <a:cxn ang="0">
                    <a:pos x="0" y="0"/>
                  </a:cxn>
                  <a:cxn ang="0">
                    <a:pos x="6" y="26"/>
                  </a:cxn>
                </a:cxnLst>
                <a:rect l="0" t="0" r="r" b="b"/>
                <a:pathLst>
                  <a:path w="43" h="26">
                    <a:moveTo>
                      <a:pt x="6" y="26"/>
                    </a:moveTo>
                    <a:lnTo>
                      <a:pt x="43" y="5"/>
                    </a:lnTo>
                    <a:lnTo>
                      <a:pt x="0" y="0"/>
                    </a:lnTo>
                    <a:lnTo>
                      <a:pt x="6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7" name="Freeform 101"/>
              <p:cNvSpPr>
                <a:spLocks/>
              </p:cNvSpPr>
              <p:nvPr/>
            </p:nvSpPr>
            <p:spPr bwMode="auto">
              <a:xfrm>
                <a:off x="3983" y="2074"/>
                <a:ext cx="42" cy="37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37"/>
                  </a:cxn>
                  <a:cxn ang="0">
                    <a:pos x="42" y="27"/>
                  </a:cxn>
                  <a:cxn ang="0">
                    <a:pos x="26" y="0"/>
                  </a:cxn>
                </a:cxnLst>
                <a:rect l="0" t="0" r="r" b="b"/>
                <a:pathLst>
                  <a:path w="42" h="37">
                    <a:moveTo>
                      <a:pt x="26" y="0"/>
                    </a:moveTo>
                    <a:lnTo>
                      <a:pt x="0" y="37"/>
                    </a:lnTo>
                    <a:lnTo>
                      <a:pt x="42" y="2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8" name="Freeform 102"/>
              <p:cNvSpPr>
                <a:spLocks/>
              </p:cNvSpPr>
              <p:nvPr/>
            </p:nvSpPr>
            <p:spPr bwMode="auto">
              <a:xfrm>
                <a:off x="3887" y="2048"/>
                <a:ext cx="27" cy="42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7" y="42"/>
                  </a:cxn>
                  <a:cxn ang="0">
                    <a:pos x="27" y="0"/>
                  </a:cxn>
                  <a:cxn ang="0">
                    <a:pos x="0" y="10"/>
                  </a:cxn>
                </a:cxnLst>
                <a:rect l="0" t="0" r="r" b="b"/>
                <a:pathLst>
                  <a:path w="27" h="42">
                    <a:moveTo>
                      <a:pt x="0" y="10"/>
                    </a:moveTo>
                    <a:lnTo>
                      <a:pt x="27" y="42"/>
                    </a:lnTo>
                    <a:lnTo>
                      <a:pt x="2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9" name="Freeform 103"/>
              <p:cNvSpPr>
                <a:spLocks/>
              </p:cNvSpPr>
              <p:nvPr/>
            </p:nvSpPr>
            <p:spPr bwMode="auto">
              <a:xfrm>
                <a:off x="3850" y="2069"/>
                <a:ext cx="43" cy="3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43" y="37"/>
                  </a:cxn>
                  <a:cxn ang="0">
                    <a:pos x="22" y="0"/>
                  </a:cxn>
                  <a:cxn ang="0">
                    <a:pos x="0" y="21"/>
                  </a:cxn>
                </a:cxnLst>
                <a:rect l="0" t="0" r="r" b="b"/>
                <a:pathLst>
                  <a:path w="43" h="37">
                    <a:moveTo>
                      <a:pt x="0" y="21"/>
                    </a:moveTo>
                    <a:lnTo>
                      <a:pt x="43" y="37"/>
                    </a:lnTo>
                    <a:lnTo>
                      <a:pt x="22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0" name="Freeform 104"/>
              <p:cNvSpPr>
                <a:spLocks/>
              </p:cNvSpPr>
              <p:nvPr/>
            </p:nvSpPr>
            <p:spPr bwMode="auto">
              <a:xfrm>
                <a:off x="1301" y="915"/>
                <a:ext cx="42" cy="27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27"/>
                  </a:cxn>
                  <a:cxn ang="0">
                    <a:pos x="42" y="27"/>
                  </a:cxn>
                  <a:cxn ang="0">
                    <a:pos x="32" y="0"/>
                  </a:cxn>
                </a:cxnLst>
                <a:rect l="0" t="0" r="r" b="b"/>
                <a:pathLst>
                  <a:path w="42" h="27">
                    <a:moveTo>
                      <a:pt x="32" y="0"/>
                    </a:moveTo>
                    <a:lnTo>
                      <a:pt x="0" y="27"/>
                    </a:lnTo>
                    <a:lnTo>
                      <a:pt x="42" y="2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1" name="Freeform 105"/>
              <p:cNvSpPr>
                <a:spLocks/>
              </p:cNvSpPr>
              <p:nvPr/>
            </p:nvSpPr>
            <p:spPr bwMode="auto">
              <a:xfrm>
                <a:off x="3877" y="2048"/>
                <a:ext cx="32" cy="4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32" y="42"/>
                  </a:cxn>
                  <a:cxn ang="0">
                    <a:pos x="26" y="0"/>
                  </a:cxn>
                  <a:cxn ang="0">
                    <a:pos x="0" y="16"/>
                  </a:cxn>
                </a:cxnLst>
                <a:rect l="0" t="0" r="r" b="b"/>
                <a:pathLst>
                  <a:path w="32" h="42">
                    <a:moveTo>
                      <a:pt x="0" y="16"/>
                    </a:moveTo>
                    <a:lnTo>
                      <a:pt x="32" y="42"/>
                    </a:lnTo>
                    <a:lnTo>
                      <a:pt x="2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2" name="Freeform 106"/>
              <p:cNvSpPr>
                <a:spLocks/>
              </p:cNvSpPr>
              <p:nvPr/>
            </p:nvSpPr>
            <p:spPr bwMode="auto">
              <a:xfrm>
                <a:off x="1306" y="952"/>
                <a:ext cx="43" cy="27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0" y="11"/>
                  </a:cxn>
                  <a:cxn ang="0">
                    <a:pos x="37" y="27"/>
                  </a:cxn>
                  <a:cxn ang="0">
                    <a:pos x="43" y="0"/>
                  </a:cxn>
                </a:cxnLst>
                <a:rect l="0" t="0" r="r" b="b"/>
                <a:pathLst>
                  <a:path w="43" h="27">
                    <a:moveTo>
                      <a:pt x="43" y="0"/>
                    </a:moveTo>
                    <a:lnTo>
                      <a:pt x="0" y="11"/>
                    </a:lnTo>
                    <a:lnTo>
                      <a:pt x="37" y="2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3" name="Freeform 107"/>
              <p:cNvSpPr>
                <a:spLocks/>
              </p:cNvSpPr>
              <p:nvPr/>
            </p:nvSpPr>
            <p:spPr bwMode="auto">
              <a:xfrm>
                <a:off x="3327" y="672"/>
                <a:ext cx="32" cy="42"/>
              </a:xfrm>
              <a:custGeom>
                <a:avLst/>
                <a:gdLst/>
                <a:ahLst/>
                <a:cxnLst>
                  <a:cxn ang="0">
                    <a:pos x="32" y="37"/>
                  </a:cxn>
                  <a:cxn ang="0">
                    <a:pos x="10" y="0"/>
                  </a:cxn>
                  <a:cxn ang="0">
                    <a:pos x="0" y="42"/>
                  </a:cxn>
                  <a:cxn ang="0">
                    <a:pos x="32" y="37"/>
                  </a:cxn>
                </a:cxnLst>
                <a:rect l="0" t="0" r="r" b="b"/>
                <a:pathLst>
                  <a:path w="32" h="42">
                    <a:moveTo>
                      <a:pt x="32" y="37"/>
                    </a:moveTo>
                    <a:lnTo>
                      <a:pt x="10" y="0"/>
                    </a:lnTo>
                    <a:lnTo>
                      <a:pt x="0" y="42"/>
                    </a:lnTo>
                    <a:lnTo>
                      <a:pt x="32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4" name="Freeform 108"/>
              <p:cNvSpPr>
                <a:spLocks/>
              </p:cNvSpPr>
              <p:nvPr/>
            </p:nvSpPr>
            <p:spPr bwMode="auto">
              <a:xfrm>
                <a:off x="3835" y="2154"/>
                <a:ext cx="42" cy="31"/>
              </a:xfrm>
              <a:custGeom>
                <a:avLst/>
                <a:gdLst/>
                <a:ahLst/>
                <a:cxnLst>
                  <a:cxn ang="0">
                    <a:pos x="10" y="31"/>
                  </a:cxn>
                  <a:cxn ang="0">
                    <a:pos x="42" y="5"/>
                  </a:cxn>
                  <a:cxn ang="0">
                    <a:pos x="0" y="0"/>
                  </a:cxn>
                  <a:cxn ang="0">
                    <a:pos x="10" y="31"/>
                  </a:cxn>
                </a:cxnLst>
                <a:rect l="0" t="0" r="r" b="b"/>
                <a:pathLst>
                  <a:path w="42" h="31">
                    <a:moveTo>
                      <a:pt x="10" y="31"/>
                    </a:moveTo>
                    <a:lnTo>
                      <a:pt x="42" y="5"/>
                    </a:lnTo>
                    <a:lnTo>
                      <a:pt x="0" y="0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5" name="Freeform 109"/>
              <p:cNvSpPr>
                <a:spLocks/>
              </p:cNvSpPr>
              <p:nvPr/>
            </p:nvSpPr>
            <p:spPr bwMode="auto">
              <a:xfrm>
                <a:off x="1275" y="1011"/>
                <a:ext cx="31" cy="42"/>
              </a:xfrm>
              <a:custGeom>
                <a:avLst/>
                <a:gdLst/>
                <a:ahLst/>
                <a:cxnLst>
                  <a:cxn ang="0">
                    <a:pos x="31" y="26"/>
                  </a:cxn>
                  <a:cxn ang="0">
                    <a:pos x="0" y="0"/>
                  </a:cxn>
                  <a:cxn ang="0">
                    <a:pos x="5" y="42"/>
                  </a:cxn>
                  <a:cxn ang="0">
                    <a:pos x="31" y="26"/>
                  </a:cxn>
                </a:cxnLst>
                <a:rect l="0" t="0" r="r" b="b"/>
                <a:pathLst>
                  <a:path w="31" h="42">
                    <a:moveTo>
                      <a:pt x="31" y="26"/>
                    </a:moveTo>
                    <a:lnTo>
                      <a:pt x="0" y="0"/>
                    </a:lnTo>
                    <a:lnTo>
                      <a:pt x="5" y="42"/>
                    </a:lnTo>
                    <a:lnTo>
                      <a:pt x="31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6" name="Freeform 110"/>
              <p:cNvSpPr>
                <a:spLocks/>
              </p:cNvSpPr>
              <p:nvPr/>
            </p:nvSpPr>
            <p:spPr bwMode="auto">
              <a:xfrm>
                <a:off x="1137" y="2942"/>
                <a:ext cx="42" cy="27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27"/>
                  </a:cxn>
                  <a:cxn ang="0">
                    <a:pos x="42" y="27"/>
                  </a:cxn>
                  <a:cxn ang="0">
                    <a:pos x="32" y="0"/>
                  </a:cxn>
                </a:cxnLst>
                <a:rect l="0" t="0" r="r" b="b"/>
                <a:pathLst>
                  <a:path w="42" h="27">
                    <a:moveTo>
                      <a:pt x="32" y="0"/>
                    </a:moveTo>
                    <a:lnTo>
                      <a:pt x="0" y="27"/>
                    </a:lnTo>
                    <a:lnTo>
                      <a:pt x="42" y="2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7" name="Freeform 111"/>
              <p:cNvSpPr>
                <a:spLocks/>
              </p:cNvSpPr>
              <p:nvPr/>
            </p:nvSpPr>
            <p:spPr bwMode="auto">
              <a:xfrm>
                <a:off x="3274" y="667"/>
                <a:ext cx="32" cy="42"/>
              </a:xfrm>
              <a:custGeom>
                <a:avLst/>
                <a:gdLst/>
                <a:ahLst/>
                <a:cxnLst>
                  <a:cxn ang="0">
                    <a:pos x="26" y="42"/>
                  </a:cxn>
                  <a:cxn ang="0">
                    <a:pos x="32" y="0"/>
                  </a:cxn>
                  <a:cxn ang="0">
                    <a:pos x="0" y="26"/>
                  </a:cxn>
                  <a:cxn ang="0">
                    <a:pos x="26" y="42"/>
                  </a:cxn>
                </a:cxnLst>
                <a:rect l="0" t="0" r="r" b="b"/>
                <a:pathLst>
                  <a:path w="32" h="42">
                    <a:moveTo>
                      <a:pt x="26" y="42"/>
                    </a:moveTo>
                    <a:lnTo>
                      <a:pt x="32" y="0"/>
                    </a:lnTo>
                    <a:lnTo>
                      <a:pt x="0" y="26"/>
                    </a:lnTo>
                    <a:lnTo>
                      <a:pt x="26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8" name="Freeform 112"/>
              <p:cNvSpPr>
                <a:spLocks/>
              </p:cNvSpPr>
              <p:nvPr/>
            </p:nvSpPr>
            <p:spPr bwMode="auto">
              <a:xfrm>
                <a:off x="1296" y="884"/>
                <a:ext cx="42" cy="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37"/>
                  </a:cxn>
                  <a:cxn ang="0">
                    <a:pos x="42" y="21"/>
                  </a:cxn>
                  <a:cxn ang="0">
                    <a:pos x="21" y="0"/>
                  </a:cxn>
                </a:cxnLst>
                <a:rect l="0" t="0" r="r" b="b"/>
                <a:pathLst>
                  <a:path w="42" h="37">
                    <a:moveTo>
                      <a:pt x="21" y="0"/>
                    </a:moveTo>
                    <a:lnTo>
                      <a:pt x="0" y="37"/>
                    </a:lnTo>
                    <a:lnTo>
                      <a:pt x="42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9" name="Freeform 113"/>
              <p:cNvSpPr>
                <a:spLocks/>
              </p:cNvSpPr>
              <p:nvPr/>
            </p:nvSpPr>
            <p:spPr bwMode="auto">
              <a:xfrm>
                <a:off x="3232" y="571"/>
                <a:ext cx="42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2" y="27"/>
                  </a:cxn>
                  <a:cxn ang="0">
                    <a:pos x="10" y="0"/>
                  </a:cxn>
                  <a:cxn ang="0">
                    <a:pos x="0" y="32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42" y="27"/>
                    </a:lnTo>
                    <a:lnTo>
                      <a:pt x="10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0" name="Freeform 114"/>
              <p:cNvSpPr>
                <a:spLocks/>
              </p:cNvSpPr>
              <p:nvPr/>
            </p:nvSpPr>
            <p:spPr bwMode="auto">
              <a:xfrm>
                <a:off x="3835" y="2127"/>
                <a:ext cx="42" cy="32"/>
              </a:xfrm>
              <a:custGeom>
                <a:avLst/>
                <a:gdLst/>
                <a:ahLst/>
                <a:cxnLst>
                  <a:cxn ang="0">
                    <a:pos x="5" y="32"/>
                  </a:cxn>
                  <a:cxn ang="0">
                    <a:pos x="42" y="16"/>
                  </a:cxn>
                  <a:cxn ang="0">
                    <a:pos x="0" y="0"/>
                  </a:cxn>
                  <a:cxn ang="0">
                    <a:pos x="5" y="32"/>
                  </a:cxn>
                </a:cxnLst>
                <a:rect l="0" t="0" r="r" b="b"/>
                <a:pathLst>
                  <a:path w="42" h="32">
                    <a:moveTo>
                      <a:pt x="5" y="32"/>
                    </a:moveTo>
                    <a:lnTo>
                      <a:pt x="42" y="16"/>
                    </a:lnTo>
                    <a:lnTo>
                      <a:pt x="0" y="0"/>
                    </a:lnTo>
                    <a:lnTo>
                      <a:pt x="5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1" name="Freeform 115"/>
              <p:cNvSpPr>
                <a:spLocks/>
              </p:cNvSpPr>
              <p:nvPr/>
            </p:nvSpPr>
            <p:spPr bwMode="auto">
              <a:xfrm>
                <a:off x="1201" y="1011"/>
                <a:ext cx="26" cy="42"/>
              </a:xfrm>
              <a:custGeom>
                <a:avLst/>
                <a:gdLst/>
                <a:ahLst/>
                <a:cxnLst>
                  <a:cxn ang="0">
                    <a:pos x="26" y="42"/>
                  </a:cxn>
                  <a:cxn ang="0">
                    <a:pos x="26" y="0"/>
                  </a:cxn>
                  <a:cxn ang="0">
                    <a:pos x="0" y="31"/>
                  </a:cxn>
                  <a:cxn ang="0">
                    <a:pos x="26" y="42"/>
                  </a:cxn>
                </a:cxnLst>
                <a:rect l="0" t="0" r="r" b="b"/>
                <a:pathLst>
                  <a:path w="26" h="42">
                    <a:moveTo>
                      <a:pt x="26" y="42"/>
                    </a:moveTo>
                    <a:lnTo>
                      <a:pt x="26" y="0"/>
                    </a:lnTo>
                    <a:lnTo>
                      <a:pt x="0" y="31"/>
                    </a:lnTo>
                    <a:lnTo>
                      <a:pt x="26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2" name="Freeform 116"/>
              <p:cNvSpPr>
                <a:spLocks/>
              </p:cNvSpPr>
              <p:nvPr/>
            </p:nvSpPr>
            <p:spPr bwMode="auto">
              <a:xfrm>
                <a:off x="1031" y="2889"/>
                <a:ext cx="27" cy="4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7" y="43"/>
                  </a:cxn>
                  <a:cxn ang="0">
                    <a:pos x="27" y="0"/>
                  </a:cxn>
                  <a:cxn ang="0">
                    <a:pos x="0" y="11"/>
                  </a:cxn>
                </a:cxnLst>
                <a:rect l="0" t="0" r="r" b="b"/>
                <a:pathLst>
                  <a:path w="27" h="43">
                    <a:moveTo>
                      <a:pt x="0" y="11"/>
                    </a:moveTo>
                    <a:lnTo>
                      <a:pt x="27" y="43"/>
                    </a:lnTo>
                    <a:lnTo>
                      <a:pt x="27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3" name="Freeform 117"/>
              <p:cNvSpPr>
                <a:spLocks/>
              </p:cNvSpPr>
              <p:nvPr/>
            </p:nvSpPr>
            <p:spPr bwMode="auto">
              <a:xfrm>
                <a:off x="1291" y="878"/>
                <a:ext cx="37" cy="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37"/>
                  </a:cxn>
                  <a:cxn ang="0">
                    <a:pos x="37" y="22"/>
                  </a:cxn>
                  <a:cxn ang="0">
                    <a:pos x="21" y="0"/>
                  </a:cxn>
                </a:cxnLst>
                <a:rect l="0" t="0" r="r" b="b"/>
                <a:pathLst>
                  <a:path w="37" h="37">
                    <a:moveTo>
                      <a:pt x="21" y="0"/>
                    </a:moveTo>
                    <a:lnTo>
                      <a:pt x="0" y="37"/>
                    </a:lnTo>
                    <a:lnTo>
                      <a:pt x="37" y="2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4" name="Freeform 118"/>
              <p:cNvSpPr>
                <a:spLocks/>
              </p:cNvSpPr>
              <p:nvPr/>
            </p:nvSpPr>
            <p:spPr bwMode="auto">
              <a:xfrm>
                <a:off x="3237" y="566"/>
                <a:ext cx="42" cy="2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42" y="27"/>
                  </a:cxn>
                  <a:cxn ang="0">
                    <a:pos x="10" y="0"/>
                  </a:cxn>
                  <a:cxn ang="0">
                    <a:pos x="0" y="27"/>
                  </a:cxn>
                </a:cxnLst>
                <a:rect l="0" t="0" r="r" b="b"/>
                <a:pathLst>
                  <a:path w="42" h="27">
                    <a:moveTo>
                      <a:pt x="0" y="27"/>
                    </a:moveTo>
                    <a:lnTo>
                      <a:pt x="42" y="27"/>
                    </a:lnTo>
                    <a:lnTo>
                      <a:pt x="10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5" name="Freeform 119"/>
              <p:cNvSpPr>
                <a:spLocks/>
              </p:cNvSpPr>
              <p:nvPr/>
            </p:nvSpPr>
            <p:spPr bwMode="auto">
              <a:xfrm>
                <a:off x="3359" y="519"/>
                <a:ext cx="31" cy="4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42"/>
                  </a:cxn>
                  <a:cxn ang="0">
                    <a:pos x="31" y="10"/>
                  </a:cxn>
                  <a:cxn ang="0">
                    <a:pos x="5" y="0"/>
                  </a:cxn>
                </a:cxnLst>
                <a:rect l="0" t="0" r="r" b="b"/>
                <a:pathLst>
                  <a:path w="31" h="42">
                    <a:moveTo>
                      <a:pt x="5" y="0"/>
                    </a:moveTo>
                    <a:lnTo>
                      <a:pt x="0" y="42"/>
                    </a:lnTo>
                    <a:lnTo>
                      <a:pt x="31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6" name="Freeform 120"/>
              <p:cNvSpPr>
                <a:spLocks/>
              </p:cNvSpPr>
              <p:nvPr/>
            </p:nvSpPr>
            <p:spPr bwMode="auto">
              <a:xfrm>
                <a:off x="3290" y="513"/>
                <a:ext cx="32" cy="4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6" y="43"/>
                  </a:cxn>
                  <a:cxn ang="0">
                    <a:pos x="32" y="0"/>
                  </a:cxn>
                  <a:cxn ang="0">
                    <a:pos x="0" y="6"/>
                  </a:cxn>
                </a:cxnLst>
                <a:rect l="0" t="0" r="r" b="b"/>
                <a:pathLst>
                  <a:path w="32" h="43">
                    <a:moveTo>
                      <a:pt x="0" y="6"/>
                    </a:moveTo>
                    <a:lnTo>
                      <a:pt x="26" y="43"/>
                    </a:lnTo>
                    <a:lnTo>
                      <a:pt x="3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7" name="Freeform 121"/>
              <p:cNvSpPr>
                <a:spLocks/>
              </p:cNvSpPr>
              <p:nvPr/>
            </p:nvSpPr>
            <p:spPr bwMode="auto">
              <a:xfrm>
                <a:off x="1148" y="926"/>
                <a:ext cx="42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2" y="21"/>
                  </a:cxn>
                  <a:cxn ang="0">
                    <a:pos x="5" y="0"/>
                  </a:cxn>
                  <a:cxn ang="0">
                    <a:pos x="0" y="32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42" y="21"/>
                    </a:lnTo>
                    <a:lnTo>
                      <a:pt x="5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8" name="Freeform 122"/>
              <p:cNvSpPr>
                <a:spLocks/>
              </p:cNvSpPr>
              <p:nvPr/>
            </p:nvSpPr>
            <p:spPr bwMode="auto">
              <a:xfrm>
                <a:off x="1179" y="868"/>
                <a:ext cx="37" cy="4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37" y="42"/>
                  </a:cxn>
                  <a:cxn ang="0">
                    <a:pos x="27" y="0"/>
                  </a:cxn>
                  <a:cxn ang="0">
                    <a:pos x="0" y="16"/>
                  </a:cxn>
                </a:cxnLst>
                <a:rect l="0" t="0" r="r" b="b"/>
                <a:pathLst>
                  <a:path w="37" h="42">
                    <a:moveTo>
                      <a:pt x="0" y="16"/>
                    </a:moveTo>
                    <a:lnTo>
                      <a:pt x="37" y="42"/>
                    </a:lnTo>
                    <a:lnTo>
                      <a:pt x="27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9" name="AutoShape 123"/>
              <p:cNvSpPr>
                <a:spLocks noChangeArrowheads="1"/>
              </p:cNvSpPr>
              <p:nvPr/>
            </p:nvSpPr>
            <p:spPr bwMode="auto">
              <a:xfrm>
                <a:off x="3634" y="1117"/>
                <a:ext cx="68" cy="68"/>
              </a:xfrm>
              <a:prstGeom prst="roundRect">
                <a:avLst>
                  <a:gd name="adj" fmla="val 11537"/>
                </a:avLst>
              </a:prstGeom>
              <a:solidFill>
                <a:srgbClr val="316AC5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0" name="Rectangle 124"/>
              <p:cNvSpPr>
                <a:spLocks noChangeArrowheads="1"/>
              </p:cNvSpPr>
              <p:nvPr/>
            </p:nvSpPr>
            <p:spPr bwMode="auto">
              <a:xfrm>
                <a:off x="3719" y="1089"/>
                <a:ext cx="46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2</a:t>
                </a:r>
                <a:endParaRPr lang="en-AU" b="1"/>
              </a:p>
            </p:txBody>
          </p:sp>
          <p:sp>
            <p:nvSpPr>
              <p:cNvPr id="65661" name="AutoShape 125"/>
              <p:cNvSpPr>
                <a:spLocks noChangeArrowheads="1"/>
              </p:cNvSpPr>
              <p:nvPr/>
            </p:nvSpPr>
            <p:spPr bwMode="auto">
              <a:xfrm>
                <a:off x="1132" y="1815"/>
                <a:ext cx="69" cy="69"/>
              </a:xfrm>
              <a:prstGeom prst="roundRect">
                <a:avLst>
                  <a:gd name="adj" fmla="val 11537"/>
                </a:avLst>
              </a:prstGeom>
              <a:solidFill>
                <a:srgbClr val="316AC5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2" name="Rectangle 126"/>
              <p:cNvSpPr>
                <a:spLocks noChangeArrowheads="1"/>
              </p:cNvSpPr>
              <p:nvPr/>
            </p:nvSpPr>
            <p:spPr bwMode="auto">
              <a:xfrm>
                <a:off x="1226" y="1789"/>
                <a:ext cx="46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4</a:t>
                </a:r>
                <a:endParaRPr lang="en-AU" b="1"/>
              </a:p>
            </p:txBody>
          </p:sp>
          <p:sp>
            <p:nvSpPr>
              <p:cNvPr id="65663" name="AutoShape 127"/>
              <p:cNvSpPr>
                <a:spLocks noChangeArrowheads="1"/>
              </p:cNvSpPr>
              <p:nvPr/>
            </p:nvSpPr>
            <p:spPr bwMode="auto">
              <a:xfrm>
                <a:off x="2861" y="2683"/>
                <a:ext cx="111" cy="111"/>
              </a:xfrm>
              <a:prstGeom prst="roundRect">
                <a:avLst>
                  <a:gd name="adj" fmla="val 11903"/>
                </a:avLst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4" name="Rectangle 128"/>
              <p:cNvSpPr>
                <a:spLocks noChangeArrowheads="1"/>
              </p:cNvSpPr>
              <p:nvPr/>
            </p:nvSpPr>
            <p:spPr bwMode="auto">
              <a:xfrm>
                <a:off x="2995" y="2656"/>
                <a:ext cx="96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BS</a:t>
                </a:r>
                <a:endParaRPr lang="en-AU" b="1"/>
              </a:p>
            </p:txBody>
          </p:sp>
          <p:sp>
            <p:nvSpPr>
              <p:cNvPr id="65665" name="AutoShape 129"/>
              <p:cNvSpPr>
                <a:spLocks noChangeArrowheads="1"/>
              </p:cNvSpPr>
              <p:nvPr/>
            </p:nvSpPr>
            <p:spPr bwMode="auto">
              <a:xfrm>
                <a:off x="2195" y="1572"/>
                <a:ext cx="69" cy="68"/>
              </a:xfrm>
              <a:prstGeom prst="roundRect">
                <a:avLst>
                  <a:gd name="adj" fmla="val 11537"/>
                </a:avLst>
              </a:prstGeom>
              <a:solidFill>
                <a:srgbClr val="316AC5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6" name="Rectangle 130"/>
              <p:cNvSpPr>
                <a:spLocks noChangeArrowheads="1"/>
              </p:cNvSpPr>
              <p:nvPr/>
            </p:nvSpPr>
            <p:spPr bwMode="auto">
              <a:xfrm>
                <a:off x="2283" y="1544"/>
                <a:ext cx="46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8</a:t>
                </a:r>
                <a:endParaRPr lang="en-AU" b="1"/>
              </a:p>
            </p:txBody>
          </p:sp>
          <p:sp>
            <p:nvSpPr>
              <p:cNvPr id="65667" name="AutoShape 131"/>
              <p:cNvSpPr>
                <a:spLocks noChangeArrowheads="1"/>
              </p:cNvSpPr>
              <p:nvPr/>
            </p:nvSpPr>
            <p:spPr bwMode="auto">
              <a:xfrm>
                <a:off x="1317" y="397"/>
                <a:ext cx="69" cy="69"/>
              </a:xfrm>
              <a:prstGeom prst="roundRect">
                <a:avLst>
                  <a:gd name="adj" fmla="val 11537"/>
                </a:avLst>
              </a:prstGeom>
              <a:solidFill>
                <a:srgbClr val="316AC5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8" name="Rectangle 132"/>
              <p:cNvSpPr>
                <a:spLocks noChangeArrowheads="1"/>
              </p:cNvSpPr>
              <p:nvPr/>
            </p:nvSpPr>
            <p:spPr bwMode="auto">
              <a:xfrm>
                <a:off x="1408" y="372"/>
                <a:ext cx="46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7</a:t>
                </a:r>
                <a:endParaRPr lang="en-AU" b="1"/>
              </a:p>
            </p:txBody>
          </p:sp>
          <p:sp>
            <p:nvSpPr>
              <p:cNvPr id="65669" name="AutoShape 133"/>
              <p:cNvSpPr>
                <a:spLocks noChangeArrowheads="1"/>
              </p:cNvSpPr>
              <p:nvPr/>
            </p:nvSpPr>
            <p:spPr bwMode="auto">
              <a:xfrm>
                <a:off x="16" y="16"/>
                <a:ext cx="69" cy="69"/>
              </a:xfrm>
              <a:prstGeom prst="roundRect">
                <a:avLst>
                  <a:gd name="adj" fmla="val 11537"/>
                </a:avLst>
              </a:prstGeom>
              <a:solidFill>
                <a:srgbClr val="316AC5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70" name="Rectangle 134"/>
              <p:cNvSpPr>
                <a:spLocks noChangeArrowheads="1"/>
              </p:cNvSpPr>
              <p:nvPr/>
            </p:nvSpPr>
            <p:spPr bwMode="auto">
              <a:xfrm>
                <a:off x="105" y="-11"/>
                <a:ext cx="46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6</a:t>
                </a:r>
                <a:endParaRPr lang="en-AU" b="1"/>
              </a:p>
            </p:txBody>
          </p:sp>
          <p:sp>
            <p:nvSpPr>
              <p:cNvPr id="65671" name="AutoShape 135"/>
              <p:cNvSpPr>
                <a:spLocks noChangeArrowheads="1"/>
              </p:cNvSpPr>
              <p:nvPr/>
            </p:nvSpPr>
            <p:spPr bwMode="auto">
              <a:xfrm>
                <a:off x="16" y="122"/>
                <a:ext cx="69" cy="68"/>
              </a:xfrm>
              <a:prstGeom prst="roundRect">
                <a:avLst>
                  <a:gd name="adj" fmla="val 11537"/>
                </a:avLst>
              </a:prstGeom>
              <a:solidFill>
                <a:srgbClr val="316AC5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72" name="Rectangle 136"/>
              <p:cNvSpPr>
                <a:spLocks noChangeArrowheads="1"/>
              </p:cNvSpPr>
              <p:nvPr/>
            </p:nvSpPr>
            <p:spPr bwMode="auto">
              <a:xfrm>
                <a:off x="105" y="97"/>
                <a:ext cx="92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12</a:t>
                </a:r>
                <a:endParaRPr lang="en-AU" b="1"/>
              </a:p>
            </p:txBody>
          </p:sp>
          <p:sp>
            <p:nvSpPr>
              <p:cNvPr id="65673" name="AutoShape 137"/>
              <p:cNvSpPr>
                <a:spLocks noChangeArrowheads="1"/>
              </p:cNvSpPr>
              <p:nvPr/>
            </p:nvSpPr>
            <p:spPr bwMode="auto">
              <a:xfrm>
                <a:off x="3887" y="661"/>
                <a:ext cx="69" cy="69"/>
              </a:xfrm>
              <a:prstGeom prst="roundRect">
                <a:avLst>
                  <a:gd name="adj" fmla="val 11537"/>
                </a:avLst>
              </a:prstGeom>
              <a:solidFill>
                <a:srgbClr val="316AC5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74" name="Rectangle 138"/>
              <p:cNvSpPr>
                <a:spLocks noChangeArrowheads="1"/>
              </p:cNvSpPr>
              <p:nvPr/>
            </p:nvSpPr>
            <p:spPr bwMode="auto">
              <a:xfrm>
                <a:off x="3977" y="633"/>
                <a:ext cx="92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14</a:t>
                </a:r>
                <a:endParaRPr lang="en-AU" b="1"/>
              </a:p>
            </p:txBody>
          </p:sp>
          <p:sp>
            <p:nvSpPr>
              <p:cNvPr id="65675" name="AutoShape 139"/>
              <p:cNvSpPr>
                <a:spLocks noChangeArrowheads="1"/>
              </p:cNvSpPr>
              <p:nvPr/>
            </p:nvSpPr>
            <p:spPr bwMode="auto">
              <a:xfrm>
                <a:off x="4189" y="2461"/>
                <a:ext cx="69" cy="68"/>
              </a:xfrm>
              <a:prstGeom prst="roundRect">
                <a:avLst>
                  <a:gd name="adj" fmla="val 11537"/>
                </a:avLst>
              </a:prstGeom>
              <a:solidFill>
                <a:srgbClr val="316AC5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76" name="Rectangle 140"/>
              <p:cNvSpPr>
                <a:spLocks noChangeArrowheads="1"/>
              </p:cNvSpPr>
              <p:nvPr/>
            </p:nvSpPr>
            <p:spPr bwMode="auto">
              <a:xfrm>
                <a:off x="4279" y="2435"/>
                <a:ext cx="92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15</a:t>
                </a:r>
                <a:endParaRPr lang="en-AU" b="1"/>
              </a:p>
            </p:txBody>
          </p:sp>
          <p:sp>
            <p:nvSpPr>
              <p:cNvPr id="65677" name="AutoShape 141"/>
              <p:cNvSpPr>
                <a:spLocks noChangeArrowheads="1"/>
              </p:cNvSpPr>
              <p:nvPr/>
            </p:nvSpPr>
            <p:spPr bwMode="auto">
              <a:xfrm>
                <a:off x="2105" y="365"/>
                <a:ext cx="69" cy="69"/>
              </a:xfrm>
              <a:prstGeom prst="roundRect">
                <a:avLst>
                  <a:gd name="adj" fmla="val 11537"/>
                </a:avLst>
              </a:prstGeom>
              <a:solidFill>
                <a:srgbClr val="316AC5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78" name="Rectangle 142"/>
              <p:cNvSpPr>
                <a:spLocks noChangeArrowheads="1"/>
              </p:cNvSpPr>
              <p:nvPr/>
            </p:nvSpPr>
            <p:spPr bwMode="auto">
              <a:xfrm>
                <a:off x="2197" y="337"/>
                <a:ext cx="92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21</a:t>
                </a:r>
                <a:endParaRPr lang="en-AU" b="1"/>
              </a:p>
            </p:txBody>
          </p:sp>
          <p:sp>
            <p:nvSpPr>
              <p:cNvPr id="65679" name="AutoShape 143"/>
              <p:cNvSpPr>
                <a:spLocks noChangeArrowheads="1"/>
              </p:cNvSpPr>
              <p:nvPr/>
            </p:nvSpPr>
            <p:spPr bwMode="auto">
              <a:xfrm>
                <a:off x="11" y="233"/>
                <a:ext cx="111" cy="111"/>
              </a:xfrm>
              <a:prstGeom prst="roundRect">
                <a:avLst>
                  <a:gd name="adj" fmla="val 11903"/>
                </a:avLst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80" name="Rectangle 144"/>
              <p:cNvSpPr>
                <a:spLocks noChangeArrowheads="1"/>
              </p:cNvSpPr>
              <p:nvPr/>
            </p:nvSpPr>
            <p:spPr bwMode="auto">
              <a:xfrm>
                <a:off x="149" y="206"/>
                <a:ext cx="340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LCSAFNC</a:t>
                </a:r>
                <a:endParaRPr lang="en-AU" b="1"/>
              </a:p>
            </p:txBody>
          </p:sp>
          <p:sp>
            <p:nvSpPr>
              <p:cNvPr id="65681" name="AutoShape 145"/>
              <p:cNvSpPr>
                <a:spLocks noChangeArrowheads="1"/>
              </p:cNvSpPr>
              <p:nvPr/>
            </p:nvSpPr>
            <p:spPr bwMode="auto">
              <a:xfrm>
                <a:off x="26" y="386"/>
                <a:ext cx="69" cy="69"/>
              </a:xfrm>
              <a:prstGeom prst="roundRect">
                <a:avLst>
                  <a:gd name="adj" fmla="val 11537"/>
                </a:avLst>
              </a:prstGeom>
              <a:solidFill>
                <a:srgbClr val="316AC5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82" name="Rectangle 146"/>
              <p:cNvSpPr>
                <a:spLocks noChangeArrowheads="1"/>
              </p:cNvSpPr>
              <p:nvPr/>
            </p:nvSpPr>
            <p:spPr bwMode="auto">
              <a:xfrm>
                <a:off x="113" y="359"/>
                <a:ext cx="93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18</a:t>
                </a:r>
                <a:endParaRPr lang="en-AU" b="1"/>
              </a:p>
            </p:txBody>
          </p:sp>
          <p:sp>
            <p:nvSpPr>
              <p:cNvPr id="65683" name="AutoShape 147"/>
              <p:cNvSpPr>
                <a:spLocks noChangeArrowheads="1"/>
              </p:cNvSpPr>
              <p:nvPr/>
            </p:nvSpPr>
            <p:spPr bwMode="auto">
              <a:xfrm>
                <a:off x="1291" y="3170"/>
                <a:ext cx="68" cy="68"/>
              </a:xfrm>
              <a:prstGeom prst="roundRect">
                <a:avLst>
                  <a:gd name="adj" fmla="val 11537"/>
                </a:avLst>
              </a:prstGeom>
              <a:solidFill>
                <a:srgbClr val="316AC5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84" name="Rectangle 148"/>
              <p:cNvSpPr>
                <a:spLocks noChangeArrowheads="1"/>
              </p:cNvSpPr>
              <p:nvPr/>
            </p:nvSpPr>
            <p:spPr bwMode="auto">
              <a:xfrm>
                <a:off x="1377" y="3145"/>
                <a:ext cx="92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36</a:t>
                </a:r>
                <a:endParaRPr lang="en-AU" b="1"/>
              </a:p>
            </p:txBody>
          </p:sp>
          <p:sp>
            <p:nvSpPr>
              <p:cNvPr id="65685" name="AutoShape 149"/>
              <p:cNvSpPr>
                <a:spLocks noChangeArrowheads="1"/>
              </p:cNvSpPr>
              <p:nvPr/>
            </p:nvSpPr>
            <p:spPr bwMode="auto">
              <a:xfrm>
                <a:off x="3247" y="2932"/>
                <a:ext cx="112" cy="111"/>
              </a:xfrm>
              <a:prstGeom prst="roundRect">
                <a:avLst>
                  <a:gd name="adj" fmla="val 11903"/>
                </a:avLst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86" name="Rectangle 150"/>
              <p:cNvSpPr>
                <a:spLocks noChangeArrowheads="1"/>
              </p:cNvSpPr>
              <p:nvPr/>
            </p:nvSpPr>
            <p:spPr bwMode="auto">
              <a:xfrm>
                <a:off x="3383" y="2902"/>
                <a:ext cx="191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NSPL</a:t>
                </a:r>
                <a:endParaRPr lang="en-AU" b="1"/>
              </a:p>
            </p:txBody>
          </p:sp>
          <p:sp>
            <p:nvSpPr>
              <p:cNvPr id="65687" name="AutoShape 151"/>
              <p:cNvSpPr>
                <a:spLocks noChangeArrowheads="1"/>
              </p:cNvSpPr>
              <p:nvPr/>
            </p:nvSpPr>
            <p:spPr bwMode="auto">
              <a:xfrm>
                <a:off x="16" y="492"/>
                <a:ext cx="111" cy="111"/>
              </a:xfrm>
              <a:prstGeom prst="roundRect">
                <a:avLst>
                  <a:gd name="adj" fmla="val 11903"/>
                </a:avLst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88" name="Rectangle 152"/>
              <p:cNvSpPr>
                <a:spLocks noChangeArrowheads="1"/>
              </p:cNvSpPr>
              <p:nvPr/>
            </p:nvSpPr>
            <p:spPr bwMode="auto">
              <a:xfrm>
                <a:off x="149" y="466"/>
                <a:ext cx="260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NCAHS</a:t>
                </a:r>
                <a:endParaRPr lang="en-AU" b="1"/>
              </a:p>
            </p:txBody>
          </p:sp>
          <p:sp>
            <p:nvSpPr>
              <p:cNvPr id="65689" name="AutoShape 153"/>
              <p:cNvSpPr>
                <a:spLocks noChangeArrowheads="1"/>
              </p:cNvSpPr>
              <p:nvPr/>
            </p:nvSpPr>
            <p:spPr bwMode="auto">
              <a:xfrm>
                <a:off x="3983" y="1064"/>
                <a:ext cx="111" cy="111"/>
              </a:xfrm>
              <a:prstGeom prst="roundRect">
                <a:avLst>
                  <a:gd name="adj" fmla="val 11903"/>
                </a:avLst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90" name="Rectangle 154"/>
              <p:cNvSpPr>
                <a:spLocks noChangeArrowheads="1"/>
              </p:cNvSpPr>
              <p:nvPr/>
            </p:nvSpPr>
            <p:spPr bwMode="auto">
              <a:xfrm>
                <a:off x="4115" y="1040"/>
                <a:ext cx="328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NCITAFE</a:t>
                </a:r>
                <a:endParaRPr lang="en-AU" b="1"/>
              </a:p>
            </p:txBody>
          </p:sp>
          <p:sp>
            <p:nvSpPr>
              <p:cNvPr id="65691" name="AutoShape 155"/>
              <p:cNvSpPr>
                <a:spLocks noChangeArrowheads="1"/>
              </p:cNvSpPr>
              <p:nvPr/>
            </p:nvSpPr>
            <p:spPr bwMode="auto">
              <a:xfrm>
                <a:off x="3877" y="2085"/>
                <a:ext cx="111" cy="111"/>
              </a:xfrm>
              <a:prstGeom prst="roundRect">
                <a:avLst>
                  <a:gd name="adj" fmla="val 11903"/>
                </a:avLst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92" name="Rectangle 156"/>
              <p:cNvSpPr>
                <a:spLocks noChangeArrowheads="1"/>
              </p:cNvSpPr>
              <p:nvPr/>
            </p:nvSpPr>
            <p:spPr bwMode="auto">
              <a:xfrm>
                <a:off x="4010" y="2061"/>
                <a:ext cx="223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NEWF</a:t>
                </a:r>
                <a:endParaRPr lang="en-AU" b="1"/>
              </a:p>
            </p:txBody>
          </p:sp>
          <p:sp>
            <p:nvSpPr>
              <p:cNvPr id="65693" name="AutoShape 157"/>
              <p:cNvSpPr>
                <a:spLocks noChangeArrowheads="1"/>
              </p:cNvSpPr>
              <p:nvPr/>
            </p:nvSpPr>
            <p:spPr bwMode="auto">
              <a:xfrm>
                <a:off x="26" y="646"/>
                <a:ext cx="69" cy="68"/>
              </a:xfrm>
              <a:prstGeom prst="roundRect">
                <a:avLst>
                  <a:gd name="adj" fmla="val 11537"/>
                </a:avLst>
              </a:prstGeom>
              <a:solidFill>
                <a:srgbClr val="316AC5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94" name="Rectangle 158"/>
              <p:cNvSpPr>
                <a:spLocks noChangeArrowheads="1"/>
              </p:cNvSpPr>
              <p:nvPr/>
            </p:nvSpPr>
            <p:spPr bwMode="auto">
              <a:xfrm>
                <a:off x="113" y="621"/>
                <a:ext cx="93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26</a:t>
                </a:r>
                <a:endParaRPr lang="en-AU" b="1"/>
              </a:p>
            </p:txBody>
          </p:sp>
          <p:sp>
            <p:nvSpPr>
              <p:cNvPr id="65695" name="AutoShape 159"/>
              <p:cNvSpPr>
                <a:spLocks noChangeArrowheads="1"/>
              </p:cNvSpPr>
              <p:nvPr/>
            </p:nvSpPr>
            <p:spPr bwMode="auto">
              <a:xfrm>
                <a:off x="1190" y="900"/>
                <a:ext cx="111" cy="111"/>
              </a:xfrm>
              <a:prstGeom prst="roundRect">
                <a:avLst>
                  <a:gd name="adj" fmla="val 11903"/>
                </a:avLst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96" name="Rectangle 160"/>
              <p:cNvSpPr>
                <a:spLocks noChangeArrowheads="1"/>
              </p:cNvSpPr>
              <p:nvPr/>
            </p:nvSpPr>
            <p:spPr bwMode="auto">
              <a:xfrm>
                <a:off x="1326" y="875"/>
                <a:ext cx="275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NRCMA</a:t>
                </a:r>
                <a:endParaRPr lang="en-AU" b="1"/>
              </a:p>
            </p:txBody>
          </p:sp>
          <p:sp>
            <p:nvSpPr>
              <p:cNvPr id="65697" name="AutoShape 161"/>
              <p:cNvSpPr>
                <a:spLocks noChangeArrowheads="1"/>
              </p:cNvSpPr>
              <p:nvPr/>
            </p:nvSpPr>
            <p:spPr bwMode="auto">
              <a:xfrm>
                <a:off x="3813" y="333"/>
                <a:ext cx="69" cy="69"/>
              </a:xfrm>
              <a:prstGeom prst="roundRect">
                <a:avLst>
                  <a:gd name="adj" fmla="val 11537"/>
                </a:avLst>
              </a:prstGeom>
              <a:solidFill>
                <a:srgbClr val="316AC5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98" name="Rectangle 162"/>
              <p:cNvSpPr>
                <a:spLocks noChangeArrowheads="1"/>
              </p:cNvSpPr>
              <p:nvPr/>
            </p:nvSpPr>
            <p:spPr bwMode="auto">
              <a:xfrm>
                <a:off x="3901" y="310"/>
                <a:ext cx="92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31</a:t>
                </a:r>
                <a:endParaRPr lang="en-AU" b="1"/>
              </a:p>
            </p:txBody>
          </p:sp>
          <p:sp>
            <p:nvSpPr>
              <p:cNvPr id="65699" name="AutoShape 163"/>
              <p:cNvSpPr>
                <a:spLocks noChangeArrowheads="1"/>
              </p:cNvSpPr>
              <p:nvPr/>
            </p:nvSpPr>
            <p:spPr bwMode="auto">
              <a:xfrm>
                <a:off x="571" y="1572"/>
                <a:ext cx="111" cy="111"/>
              </a:xfrm>
              <a:prstGeom prst="roundRect">
                <a:avLst>
                  <a:gd name="adj" fmla="val 11903"/>
                </a:avLst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00" name="Rectangle 164"/>
              <p:cNvSpPr>
                <a:spLocks noChangeArrowheads="1"/>
              </p:cNvSpPr>
              <p:nvPr/>
            </p:nvSpPr>
            <p:spPr bwMode="auto">
              <a:xfrm>
                <a:off x="703" y="1544"/>
                <a:ext cx="269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NRRDB</a:t>
                </a:r>
                <a:endParaRPr lang="en-AU" b="1"/>
              </a:p>
            </p:txBody>
          </p:sp>
          <p:sp>
            <p:nvSpPr>
              <p:cNvPr id="65701" name="AutoShape 165"/>
              <p:cNvSpPr>
                <a:spLocks noChangeArrowheads="1"/>
              </p:cNvSpPr>
              <p:nvPr/>
            </p:nvSpPr>
            <p:spPr bwMode="auto">
              <a:xfrm>
                <a:off x="1529" y="2371"/>
                <a:ext cx="111" cy="111"/>
              </a:xfrm>
              <a:prstGeom prst="roundRect">
                <a:avLst>
                  <a:gd name="adj" fmla="val 11903"/>
                </a:avLst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02" name="Rectangle 166"/>
              <p:cNvSpPr>
                <a:spLocks noChangeArrowheads="1"/>
              </p:cNvSpPr>
              <p:nvPr/>
            </p:nvSpPr>
            <p:spPr bwMode="auto">
              <a:xfrm>
                <a:off x="1662" y="2345"/>
                <a:ext cx="277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NOROC</a:t>
                </a:r>
                <a:endParaRPr lang="en-AU" b="1"/>
              </a:p>
            </p:txBody>
          </p:sp>
          <p:sp>
            <p:nvSpPr>
              <p:cNvPr id="65703" name="AutoShape 167"/>
              <p:cNvSpPr>
                <a:spLocks noChangeArrowheads="1"/>
              </p:cNvSpPr>
              <p:nvPr/>
            </p:nvSpPr>
            <p:spPr bwMode="auto">
              <a:xfrm>
                <a:off x="672" y="3037"/>
                <a:ext cx="68" cy="69"/>
              </a:xfrm>
              <a:prstGeom prst="roundRect">
                <a:avLst>
                  <a:gd name="adj" fmla="val 11537"/>
                </a:avLst>
              </a:prstGeom>
              <a:solidFill>
                <a:srgbClr val="316AC5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04" name="Rectangle 168"/>
              <p:cNvSpPr>
                <a:spLocks noChangeArrowheads="1"/>
              </p:cNvSpPr>
              <p:nvPr/>
            </p:nvSpPr>
            <p:spPr bwMode="auto">
              <a:xfrm>
                <a:off x="764" y="3012"/>
                <a:ext cx="92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44</a:t>
                </a:r>
                <a:endParaRPr lang="en-AU" b="1"/>
              </a:p>
            </p:txBody>
          </p:sp>
          <p:sp>
            <p:nvSpPr>
              <p:cNvPr id="65705" name="AutoShape 169"/>
              <p:cNvSpPr>
                <a:spLocks noChangeArrowheads="1"/>
              </p:cNvSpPr>
              <p:nvPr/>
            </p:nvSpPr>
            <p:spPr bwMode="auto">
              <a:xfrm>
                <a:off x="16" y="762"/>
                <a:ext cx="111" cy="111"/>
              </a:xfrm>
              <a:prstGeom prst="roundRect">
                <a:avLst>
                  <a:gd name="adj" fmla="val 11903"/>
                </a:avLst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06" name="Rectangle 170"/>
              <p:cNvSpPr>
                <a:spLocks noChangeArrowheads="1"/>
              </p:cNvSpPr>
              <p:nvPr/>
            </p:nvSpPr>
            <p:spPr bwMode="auto">
              <a:xfrm>
                <a:off x="149" y="736"/>
                <a:ext cx="157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NRT</a:t>
                </a:r>
                <a:endParaRPr lang="en-AU" b="1"/>
              </a:p>
            </p:txBody>
          </p:sp>
          <p:sp>
            <p:nvSpPr>
              <p:cNvPr id="65707" name="AutoShape 171"/>
              <p:cNvSpPr>
                <a:spLocks noChangeArrowheads="1"/>
              </p:cNvSpPr>
              <p:nvPr/>
            </p:nvSpPr>
            <p:spPr bwMode="auto">
              <a:xfrm>
                <a:off x="1021" y="2926"/>
                <a:ext cx="111" cy="111"/>
              </a:xfrm>
              <a:prstGeom prst="roundRect">
                <a:avLst>
                  <a:gd name="adj" fmla="val 11903"/>
                </a:avLst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08" name="Rectangle 172"/>
              <p:cNvSpPr>
                <a:spLocks noChangeArrowheads="1"/>
              </p:cNvSpPr>
              <p:nvPr/>
            </p:nvSpPr>
            <p:spPr bwMode="auto">
              <a:xfrm>
                <a:off x="1152" y="2898"/>
                <a:ext cx="262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NRSDC</a:t>
                </a:r>
                <a:endParaRPr lang="en-AU" b="1"/>
              </a:p>
            </p:txBody>
          </p:sp>
          <p:sp>
            <p:nvSpPr>
              <p:cNvPr id="65709" name="AutoShape 173"/>
              <p:cNvSpPr>
                <a:spLocks noChangeArrowheads="1"/>
              </p:cNvSpPr>
              <p:nvPr/>
            </p:nvSpPr>
            <p:spPr bwMode="auto">
              <a:xfrm>
                <a:off x="4237" y="1863"/>
                <a:ext cx="68" cy="68"/>
              </a:xfrm>
              <a:prstGeom prst="roundRect">
                <a:avLst>
                  <a:gd name="adj" fmla="val 11537"/>
                </a:avLst>
              </a:prstGeom>
              <a:solidFill>
                <a:srgbClr val="316AC5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10" name="Rectangle 174"/>
              <p:cNvSpPr>
                <a:spLocks noChangeArrowheads="1"/>
              </p:cNvSpPr>
              <p:nvPr/>
            </p:nvSpPr>
            <p:spPr bwMode="auto">
              <a:xfrm>
                <a:off x="4325" y="1834"/>
                <a:ext cx="92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33</a:t>
                </a:r>
                <a:endParaRPr lang="en-AU" b="1"/>
              </a:p>
            </p:txBody>
          </p:sp>
          <p:sp>
            <p:nvSpPr>
              <p:cNvPr id="65711" name="AutoShape 175"/>
              <p:cNvSpPr>
                <a:spLocks noChangeArrowheads="1"/>
              </p:cNvSpPr>
              <p:nvPr/>
            </p:nvSpPr>
            <p:spPr bwMode="auto">
              <a:xfrm>
                <a:off x="3274" y="556"/>
                <a:ext cx="111" cy="111"/>
              </a:xfrm>
              <a:prstGeom prst="roundRect">
                <a:avLst>
                  <a:gd name="adj" fmla="val 11903"/>
                </a:avLst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12" name="Rectangle 176"/>
              <p:cNvSpPr>
                <a:spLocks noChangeArrowheads="1"/>
              </p:cNvSpPr>
              <p:nvPr/>
            </p:nvSpPr>
            <p:spPr bwMode="auto">
              <a:xfrm>
                <a:off x="3408" y="527"/>
                <a:ext cx="329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NSWDET</a:t>
                </a:r>
                <a:endParaRPr lang="en-AU" b="1"/>
              </a:p>
            </p:txBody>
          </p:sp>
          <p:sp>
            <p:nvSpPr>
              <p:cNvPr id="65713" name="AutoShape 177"/>
              <p:cNvSpPr>
                <a:spLocks noChangeArrowheads="1"/>
              </p:cNvSpPr>
              <p:nvPr/>
            </p:nvSpPr>
            <p:spPr bwMode="auto">
              <a:xfrm>
                <a:off x="2100" y="598"/>
                <a:ext cx="111" cy="111"/>
              </a:xfrm>
              <a:prstGeom prst="roundRect">
                <a:avLst>
                  <a:gd name="adj" fmla="val 11903"/>
                </a:avLst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14" name="Rectangle 178"/>
              <p:cNvSpPr>
                <a:spLocks noChangeArrowheads="1"/>
              </p:cNvSpPr>
              <p:nvPr/>
            </p:nvSpPr>
            <p:spPr bwMode="auto">
              <a:xfrm>
                <a:off x="2231" y="572"/>
                <a:ext cx="153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RVC</a:t>
                </a:r>
                <a:endParaRPr lang="en-AU" b="1"/>
              </a:p>
            </p:txBody>
          </p:sp>
          <p:sp>
            <p:nvSpPr>
              <p:cNvPr id="65715" name="AutoShape 179"/>
              <p:cNvSpPr>
                <a:spLocks noChangeArrowheads="1"/>
              </p:cNvSpPr>
              <p:nvPr/>
            </p:nvSpPr>
            <p:spPr bwMode="auto">
              <a:xfrm>
                <a:off x="3353" y="1106"/>
                <a:ext cx="69" cy="69"/>
              </a:xfrm>
              <a:prstGeom prst="roundRect">
                <a:avLst>
                  <a:gd name="adj" fmla="val 11537"/>
                </a:avLst>
              </a:prstGeom>
              <a:solidFill>
                <a:srgbClr val="316AC5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16" name="Rectangle 180"/>
              <p:cNvSpPr>
                <a:spLocks noChangeArrowheads="1"/>
              </p:cNvSpPr>
              <p:nvPr/>
            </p:nvSpPr>
            <p:spPr bwMode="auto">
              <a:xfrm>
                <a:off x="3439" y="1079"/>
                <a:ext cx="93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40</a:t>
                </a:r>
                <a:endParaRPr lang="en-AU" b="1"/>
              </a:p>
            </p:txBody>
          </p:sp>
          <p:sp>
            <p:nvSpPr>
              <p:cNvPr id="65717" name="AutoShape 181"/>
              <p:cNvSpPr>
                <a:spLocks noChangeArrowheads="1"/>
              </p:cNvSpPr>
              <p:nvPr/>
            </p:nvSpPr>
            <p:spPr bwMode="auto">
              <a:xfrm>
                <a:off x="2158" y="2577"/>
                <a:ext cx="111" cy="111"/>
              </a:xfrm>
              <a:prstGeom prst="roundRect">
                <a:avLst>
                  <a:gd name="adj" fmla="val 11903"/>
                </a:avLst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18" name="Rectangle 182"/>
              <p:cNvSpPr>
                <a:spLocks noChangeArrowheads="1"/>
              </p:cNvSpPr>
              <p:nvPr/>
            </p:nvSpPr>
            <p:spPr bwMode="auto">
              <a:xfrm>
                <a:off x="2289" y="2552"/>
                <a:ext cx="152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SCU</a:t>
                </a:r>
                <a:endParaRPr lang="en-AU" b="1"/>
              </a:p>
            </p:txBody>
          </p:sp>
          <p:sp>
            <p:nvSpPr>
              <p:cNvPr id="65719" name="AutoShape 183"/>
              <p:cNvSpPr>
                <a:spLocks noChangeArrowheads="1"/>
              </p:cNvSpPr>
              <p:nvPr/>
            </p:nvSpPr>
            <p:spPr bwMode="auto">
              <a:xfrm>
                <a:off x="5" y="921"/>
                <a:ext cx="69" cy="69"/>
              </a:xfrm>
              <a:prstGeom prst="roundRect">
                <a:avLst>
                  <a:gd name="adj" fmla="val 11537"/>
                </a:avLst>
              </a:prstGeom>
              <a:solidFill>
                <a:srgbClr val="316AC5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20" name="Rectangle 184"/>
              <p:cNvSpPr>
                <a:spLocks noChangeArrowheads="1"/>
              </p:cNvSpPr>
              <p:nvPr/>
            </p:nvSpPr>
            <p:spPr bwMode="auto">
              <a:xfrm>
                <a:off x="97" y="895"/>
                <a:ext cx="92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43</a:t>
                </a:r>
                <a:endParaRPr lang="en-AU" b="1"/>
              </a:p>
            </p:txBody>
          </p:sp>
          <p:sp>
            <p:nvSpPr>
              <p:cNvPr id="65721" name="AutoShape 185"/>
              <p:cNvSpPr>
                <a:spLocks noChangeArrowheads="1"/>
              </p:cNvSpPr>
              <p:nvPr/>
            </p:nvSpPr>
            <p:spPr bwMode="auto">
              <a:xfrm>
                <a:off x="2089" y="222"/>
                <a:ext cx="69" cy="69"/>
              </a:xfrm>
              <a:prstGeom prst="roundRect">
                <a:avLst>
                  <a:gd name="adj" fmla="val 11537"/>
                </a:avLst>
              </a:prstGeom>
              <a:solidFill>
                <a:srgbClr val="316AC5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22" name="Rectangle 186"/>
              <p:cNvSpPr>
                <a:spLocks noChangeArrowheads="1"/>
              </p:cNvSpPr>
              <p:nvPr/>
            </p:nvSpPr>
            <p:spPr bwMode="auto">
              <a:xfrm>
                <a:off x="2176" y="194"/>
                <a:ext cx="92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34</a:t>
                </a:r>
                <a:endParaRPr lang="en-AU" b="1"/>
              </a:p>
            </p:txBody>
          </p:sp>
          <p:sp>
            <p:nvSpPr>
              <p:cNvPr id="65723" name="AutoShape 187"/>
              <p:cNvSpPr>
                <a:spLocks noChangeArrowheads="1"/>
              </p:cNvSpPr>
              <p:nvPr/>
            </p:nvSpPr>
            <p:spPr bwMode="auto">
              <a:xfrm>
                <a:off x="16" y="1027"/>
                <a:ext cx="69" cy="68"/>
              </a:xfrm>
              <a:prstGeom prst="roundRect">
                <a:avLst>
                  <a:gd name="adj" fmla="val 11537"/>
                </a:avLst>
              </a:prstGeom>
              <a:solidFill>
                <a:srgbClr val="316AC5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24" name="Rectangle 188"/>
              <p:cNvSpPr>
                <a:spLocks noChangeArrowheads="1"/>
              </p:cNvSpPr>
              <p:nvPr/>
            </p:nvSpPr>
            <p:spPr bwMode="auto">
              <a:xfrm>
                <a:off x="105" y="1000"/>
                <a:ext cx="92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35</a:t>
                </a:r>
                <a:endParaRPr lang="en-AU" b="1"/>
              </a:p>
            </p:txBody>
          </p:sp>
          <p:sp>
            <p:nvSpPr>
              <p:cNvPr id="65725" name="AutoShape 189"/>
              <p:cNvSpPr>
                <a:spLocks noChangeArrowheads="1"/>
              </p:cNvSpPr>
              <p:nvPr/>
            </p:nvSpPr>
            <p:spPr bwMode="auto">
              <a:xfrm>
                <a:off x="698" y="2127"/>
                <a:ext cx="69" cy="69"/>
              </a:xfrm>
              <a:prstGeom prst="roundRect">
                <a:avLst>
                  <a:gd name="adj" fmla="val 11537"/>
                </a:avLst>
              </a:prstGeom>
              <a:solidFill>
                <a:srgbClr val="316AC5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26" name="Rectangle 190"/>
              <p:cNvSpPr>
                <a:spLocks noChangeArrowheads="1"/>
              </p:cNvSpPr>
              <p:nvPr/>
            </p:nvSpPr>
            <p:spPr bwMode="auto">
              <a:xfrm>
                <a:off x="787" y="2100"/>
                <a:ext cx="92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42</a:t>
                </a:r>
                <a:endParaRPr lang="en-AU" b="1"/>
              </a:p>
            </p:txBody>
          </p:sp>
          <p:sp>
            <p:nvSpPr>
              <p:cNvPr id="65727" name="AutoShape 191"/>
              <p:cNvSpPr>
                <a:spLocks noChangeArrowheads="1"/>
              </p:cNvSpPr>
              <p:nvPr/>
            </p:nvSpPr>
            <p:spPr bwMode="auto">
              <a:xfrm>
                <a:off x="16" y="1148"/>
                <a:ext cx="69" cy="69"/>
              </a:xfrm>
              <a:prstGeom prst="roundRect">
                <a:avLst>
                  <a:gd name="adj" fmla="val 11537"/>
                </a:avLst>
              </a:prstGeom>
              <a:solidFill>
                <a:srgbClr val="316AC5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28" name="Rectangle 192"/>
              <p:cNvSpPr>
                <a:spLocks noChangeArrowheads="1"/>
              </p:cNvSpPr>
              <p:nvPr/>
            </p:nvSpPr>
            <p:spPr bwMode="auto">
              <a:xfrm>
                <a:off x="105" y="1124"/>
                <a:ext cx="92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20</a:t>
                </a:r>
                <a:endParaRPr lang="en-AU" b="1"/>
              </a:p>
            </p:txBody>
          </p:sp>
          <p:sp>
            <p:nvSpPr>
              <p:cNvPr id="65729" name="AutoShape 193"/>
              <p:cNvSpPr>
                <a:spLocks noChangeArrowheads="1"/>
              </p:cNvSpPr>
              <p:nvPr/>
            </p:nvSpPr>
            <p:spPr bwMode="auto">
              <a:xfrm>
                <a:off x="26" y="1270"/>
                <a:ext cx="69" cy="69"/>
              </a:xfrm>
              <a:prstGeom prst="roundRect">
                <a:avLst>
                  <a:gd name="adj" fmla="val 11537"/>
                </a:avLst>
              </a:prstGeom>
              <a:solidFill>
                <a:srgbClr val="316AC5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30" name="Rectangle 194"/>
              <p:cNvSpPr>
                <a:spLocks noChangeArrowheads="1"/>
              </p:cNvSpPr>
              <p:nvPr/>
            </p:nvSpPr>
            <p:spPr bwMode="auto">
              <a:xfrm>
                <a:off x="113" y="1243"/>
                <a:ext cx="93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17</a:t>
                </a:r>
                <a:endParaRPr lang="en-AU" b="1"/>
              </a:p>
            </p:txBody>
          </p:sp>
          <p:sp>
            <p:nvSpPr>
              <p:cNvPr id="65731" name="AutoShape 195"/>
              <p:cNvSpPr>
                <a:spLocks noChangeArrowheads="1"/>
              </p:cNvSpPr>
              <p:nvPr/>
            </p:nvSpPr>
            <p:spPr bwMode="auto">
              <a:xfrm>
                <a:off x="21" y="1392"/>
                <a:ext cx="69" cy="68"/>
              </a:xfrm>
              <a:prstGeom prst="roundRect">
                <a:avLst>
                  <a:gd name="adj" fmla="val 11537"/>
                </a:avLst>
              </a:prstGeom>
              <a:solidFill>
                <a:srgbClr val="316AC5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32" name="Rectangle 196"/>
              <p:cNvSpPr>
                <a:spLocks noChangeArrowheads="1"/>
              </p:cNvSpPr>
              <p:nvPr/>
            </p:nvSpPr>
            <p:spPr bwMode="auto">
              <a:xfrm>
                <a:off x="109" y="1364"/>
                <a:ext cx="92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24</a:t>
                </a:r>
                <a:endParaRPr lang="en-AU" b="1"/>
              </a:p>
            </p:txBody>
          </p:sp>
          <p:sp>
            <p:nvSpPr>
              <p:cNvPr id="65733" name="AutoShape 197"/>
              <p:cNvSpPr>
                <a:spLocks noChangeArrowheads="1"/>
              </p:cNvSpPr>
              <p:nvPr/>
            </p:nvSpPr>
            <p:spPr bwMode="auto">
              <a:xfrm>
                <a:off x="26" y="1498"/>
                <a:ext cx="69" cy="68"/>
              </a:xfrm>
              <a:prstGeom prst="roundRect">
                <a:avLst>
                  <a:gd name="adj" fmla="val 11537"/>
                </a:avLst>
              </a:prstGeom>
              <a:solidFill>
                <a:srgbClr val="316AC5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34" name="Rectangle 198"/>
              <p:cNvSpPr>
                <a:spLocks noChangeArrowheads="1"/>
              </p:cNvSpPr>
              <p:nvPr/>
            </p:nvSpPr>
            <p:spPr bwMode="auto">
              <a:xfrm>
                <a:off x="113" y="1468"/>
                <a:ext cx="93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11</a:t>
                </a:r>
                <a:endParaRPr lang="en-AU" b="1"/>
              </a:p>
            </p:txBody>
          </p:sp>
          <p:sp>
            <p:nvSpPr>
              <p:cNvPr id="65735" name="AutoShape 199"/>
              <p:cNvSpPr>
                <a:spLocks noChangeArrowheads="1"/>
              </p:cNvSpPr>
              <p:nvPr/>
            </p:nvSpPr>
            <p:spPr bwMode="auto">
              <a:xfrm>
                <a:off x="2084" y="79"/>
                <a:ext cx="69" cy="69"/>
              </a:xfrm>
              <a:prstGeom prst="roundRect">
                <a:avLst>
                  <a:gd name="adj" fmla="val 11537"/>
                </a:avLst>
              </a:prstGeom>
              <a:solidFill>
                <a:srgbClr val="316AC5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36" name="Rectangle 200"/>
              <p:cNvSpPr>
                <a:spLocks noChangeArrowheads="1"/>
              </p:cNvSpPr>
              <p:nvPr/>
            </p:nvSpPr>
            <p:spPr bwMode="auto">
              <a:xfrm>
                <a:off x="2174" y="52"/>
                <a:ext cx="92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16</a:t>
                </a:r>
                <a:endParaRPr lang="en-AU" b="1"/>
              </a:p>
            </p:txBody>
          </p:sp>
          <p:sp>
            <p:nvSpPr>
              <p:cNvPr id="65737" name="AutoShape 201"/>
              <p:cNvSpPr>
                <a:spLocks noChangeArrowheads="1"/>
              </p:cNvSpPr>
              <p:nvPr/>
            </p:nvSpPr>
            <p:spPr bwMode="auto">
              <a:xfrm>
                <a:off x="3485" y="180"/>
                <a:ext cx="69" cy="69"/>
              </a:xfrm>
              <a:prstGeom prst="roundRect">
                <a:avLst>
                  <a:gd name="adj" fmla="val 11537"/>
                </a:avLst>
              </a:prstGeom>
              <a:solidFill>
                <a:srgbClr val="316AC5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38" name="Rectangle 202"/>
              <p:cNvSpPr>
                <a:spLocks noChangeArrowheads="1"/>
              </p:cNvSpPr>
              <p:nvPr/>
            </p:nvSpPr>
            <p:spPr bwMode="auto">
              <a:xfrm>
                <a:off x="3572" y="153"/>
                <a:ext cx="46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500">
                    <a:solidFill>
                      <a:srgbClr val="808080"/>
                    </a:solidFill>
                    <a:latin typeface="Tahoma" charset="0"/>
                  </a:rPr>
                  <a:t>3</a:t>
                </a:r>
                <a:endParaRPr lang="en-AU" b="1"/>
              </a:p>
            </p:txBody>
          </p:sp>
          <p:sp>
            <p:nvSpPr>
              <p:cNvPr id="65739" name="AutoShape 203"/>
              <p:cNvSpPr>
                <a:spLocks noChangeArrowheads="1"/>
              </p:cNvSpPr>
              <p:nvPr/>
            </p:nvSpPr>
            <p:spPr bwMode="auto">
              <a:xfrm>
                <a:off x="3189" y="164"/>
                <a:ext cx="69" cy="69"/>
              </a:xfrm>
              <a:prstGeom prst="roundRect">
                <a:avLst>
                  <a:gd name="adj" fmla="val 11537"/>
                </a:avLst>
              </a:prstGeom>
              <a:solidFill>
                <a:srgbClr val="316AC5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5740" name="Text Box 204"/>
            <p:cNvSpPr txBox="1">
              <a:spLocks noChangeArrowheads="1"/>
            </p:cNvSpPr>
            <p:nvPr/>
          </p:nvSpPr>
          <p:spPr bwMode="auto">
            <a:xfrm>
              <a:off x="385" y="3203"/>
              <a:ext cx="19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b="1"/>
            </a:p>
          </p:txBody>
        </p:sp>
      </p:grpSp>
      <p:grpSp>
        <p:nvGrpSpPr>
          <p:cNvPr id="4" name="Group 205"/>
          <p:cNvGrpSpPr>
            <a:grpSpLocks/>
          </p:cNvGrpSpPr>
          <p:nvPr/>
        </p:nvGrpSpPr>
        <p:grpSpPr bwMode="auto">
          <a:xfrm>
            <a:off x="3657600" y="1341438"/>
            <a:ext cx="5162550" cy="4525962"/>
            <a:chOff x="2925" y="1253"/>
            <a:chExt cx="2405" cy="2136"/>
          </a:xfrm>
        </p:grpSpPr>
        <p:pic>
          <p:nvPicPr>
            <p:cNvPr id="65742" name="Picture 206" descr="Q2008Nu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5" y="1253"/>
              <a:ext cx="2405" cy="1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743" name="Text Box 207"/>
            <p:cNvSpPr txBox="1">
              <a:spLocks noChangeArrowheads="1"/>
            </p:cNvSpPr>
            <p:nvPr/>
          </p:nvSpPr>
          <p:spPr bwMode="auto">
            <a:xfrm>
              <a:off x="3107" y="3203"/>
              <a:ext cx="199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b="1"/>
            </a:p>
          </p:txBody>
        </p:sp>
      </p:grpSp>
      <p:sp>
        <p:nvSpPr>
          <p:cNvPr id="65744" name="Text Box 208"/>
          <p:cNvSpPr txBox="1">
            <a:spLocks noChangeArrowheads="1"/>
          </p:cNvSpPr>
          <p:nvPr/>
        </p:nvSpPr>
        <p:spPr bwMode="auto">
          <a:xfrm rot="-276524">
            <a:off x="-220912" y="5720500"/>
            <a:ext cx="9643629" cy="579438"/>
          </a:xfrm>
          <a:prstGeom prst="rect">
            <a:avLst/>
          </a:prstGeom>
          <a:solidFill>
            <a:srgbClr val="BFAA5D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AU" sz="3200" dirty="0"/>
              <a:t>Building</a:t>
            </a:r>
            <a:r>
              <a:rPr lang="en-AU" sz="3200" dirty="0" smtClean="0"/>
              <a:t> ‘soft infrastructure’</a:t>
            </a:r>
            <a:endParaRPr lang="en-AU" sz="3200" dirty="0"/>
          </a:p>
        </p:txBody>
      </p:sp>
      <p:sp>
        <p:nvSpPr>
          <p:cNvPr id="65745" name="Text Box 209"/>
          <p:cNvSpPr txBox="1">
            <a:spLocks noChangeArrowheads="1"/>
          </p:cNvSpPr>
          <p:nvPr/>
        </p:nvSpPr>
        <p:spPr bwMode="auto">
          <a:xfrm>
            <a:off x="0" y="-76200"/>
            <a:ext cx="9144000" cy="1046440"/>
          </a:xfrm>
          <a:prstGeom prst="rect">
            <a:avLst/>
          </a:prstGeom>
          <a:solidFill>
            <a:srgbClr val="545D3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endParaRPr lang="en-AU" sz="800" dirty="0" smtClean="0">
              <a:solidFill>
                <a:schemeClr val="bg1"/>
              </a:solidFill>
            </a:endParaRPr>
          </a:p>
          <a:p>
            <a:pPr marL="342900" indent="-342900" algn="ctr">
              <a:spcBef>
                <a:spcPct val="50000"/>
              </a:spcBef>
            </a:pPr>
            <a:r>
              <a:rPr lang="en-AU" sz="2800" dirty="0" smtClean="0">
                <a:solidFill>
                  <a:schemeClr val="bg1"/>
                </a:solidFill>
              </a:rPr>
              <a:t>Sustain Northern Rivers = networked intelligence</a:t>
            </a:r>
          </a:p>
          <a:p>
            <a:pPr marL="342900" indent="-342900" algn="ctr">
              <a:spcBef>
                <a:spcPct val="50000"/>
              </a:spcBef>
            </a:pPr>
            <a:endParaRPr lang="en-AU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55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09672">
            <a:off x="1382666" y="947606"/>
            <a:ext cx="4561007" cy="25622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11602">
            <a:off x="3325160" y="4075952"/>
            <a:ext cx="4024545" cy="176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d Riots gra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4400"/>
            <a:ext cx="7733726" cy="5076088"/>
          </a:xfrm>
          <a:prstGeom prst="rect">
            <a:avLst/>
          </a:prstGeom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AU" sz="4000" b="0" dirty="0" smtClean="0">
                <a:solidFill>
                  <a:schemeClr val="bg1"/>
                </a:solidFill>
              </a:rPr>
              <a:t>High food prices = political instability</a:t>
            </a:r>
            <a:endParaRPr lang="en-AU" sz="4000" b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248400"/>
            <a:ext cx="7848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/>
              <a:t>The Food Crises and Political Instability in North Africa and the Middle East </a:t>
            </a:r>
            <a:endParaRPr lang="en-AU" sz="1400" b="0" dirty="0" smtClean="0"/>
          </a:p>
          <a:p>
            <a:r>
              <a:rPr lang="en-US" sz="1400" b="0" dirty="0" smtClean="0"/>
              <a:t>Marco Lagi et al, New England Complex Systems Institute 2011 </a:t>
            </a:r>
            <a:r>
              <a:rPr lang="en-US" sz="1100" b="0" u="sng" dirty="0" smtClean="0">
                <a:hlinkClick r:id="rId3"/>
              </a:rPr>
              <a:t>http://arxiv.org/pdf/1108.2455v1.pdf</a:t>
            </a:r>
            <a:endParaRPr lang="en-AU" sz="1100" b="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Perspective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6390</TotalTime>
  <Words>154</Words>
  <Application>Microsoft Macintosh PowerPoint</Application>
  <PresentationFormat>On-screen Show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Annie</dc:creator>
  <cp:lastModifiedBy>Catherine Devlin</cp:lastModifiedBy>
  <cp:revision>144</cp:revision>
  <cp:lastPrinted>2012-10-08T11:21:30Z</cp:lastPrinted>
  <dcterms:created xsi:type="dcterms:W3CDTF">2012-10-10T02:26:03Z</dcterms:created>
  <dcterms:modified xsi:type="dcterms:W3CDTF">2012-10-22T02:52:10Z</dcterms:modified>
</cp:coreProperties>
</file>