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0" r:id="rId3"/>
    <p:sldId id="261" r:id="rId4"/>
    <p:sldId id="265" r:id="rId5"/>
    <p:sldId id="266" r:id="rId6"/>
    <p:sldId id="284" r:id="rId7"/>
    <p:sldId id="285" r:id="rId8"/>
    <p:sldId id="286" r:id="rId9"/>
    <p:sldId id="288" r:id="rId10"/>
    <p:sldId id="296" r:id="rId11"/>
    <p:sldId id="297" r:id="rId12"/>
    <p:sldId id="289" r:id="rId13"/>
    <p:sldId id="287" r:id="rId14"/>
    <p:sldId id="290" r:id="rId15"/>
    <p:sldId id="291" r:id="rId16"/>
    <p:sldId id="292" r:id="rId17"/>
    <p:sldId id="293" r:id="rId18"/>
    <p:sldId id="294" r:id="rId19"/>
    <p:sldId id="295" r:id="rId20"/>
    <p:sldId id="267" r:id="rId21"/>
    <p:sldId id="268" r:id="rId22"/>
    <p:sldId id="280" r:id="rId23"/>
    <p:sldId id="278" r:id="rId24"/>
    <p:sldId id="282" r:id="rId25"/>
    <p:sldId id="271" r:id="rId26"/>
    <p:sldId id="272" r:id="rId27"/>
    <p:sldId id="273" r:id="rId28"/>
    <p:sldId id="279" r:id="rId29"/>
    <p:sldId id="276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BC22-100E-480A-AB58-4DB29671A195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0AFAA-E3A9-42F3-968A-D43402A07D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42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0AFAA-E3A9-42F3-968A-D43402A07DB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84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352" y="709235"/>
            <a:ext cx="4972930" cy="340578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33" y="4328521"/>
            <a:ext cx="5016174" cy="411501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4C1D-9D00-46A6-BA66-3A7BE5DB093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FF0902-4E6B-49FC-A43B-4A2DD146B08E}" type="datetimeFigureOut">
              <a:rPr lang="en-GB" smtClean="0"/>
              <a:pPr/>
              <a:t>05/10/2012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757A2-11A9-45C2-A1D3-C151D2BEEB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520280"/>
          </a:xfrm>
        </p:spPr>
        <p:txBody>
          <a:bodyPr>
            <a:normAutofit lnSpcReduction="10000"/>
          </a:bodyPr>
          <a:lstStyle/>
          <a:p>
            <a:r>
              <a:rPr lang="en-GB" sz="2800" cap="none" dirty="0" smtClean="0"/>
              <a:t>Alan </a:t>
            </a:r>
            <a:r>
              <a:rPr lang="en-GB" sz="2800" cap="none" dirty="0" err="1" smtClean="0"/>
              <a:t>Tuckett</a:t>
            </a:r>
            <a:r>
              <a:rPr lang="en-GB" sz="2800" cap="none" dirty="0" smtClean="0"/>
              <a:t>, ICAE</a:t>
            </a:r>
          </a:p>
          <a:p>
            <a:endParaRPr lang="en-GB" sz="2800" cap="none" dirty="0" smtClean="0"/>
          </a:p>
          <a:p>
            <a:r>
              <a:rPr lang="en-GB" sz="2800" cap="none" dirty="0" smtClean="0"/>
              <a:t>ALA</a:t>
            </a:r>
          </a:p>
          <a:p>
            <a:endParaRPr lang="en-GB" sz="2800" cap="none" dirty="0" smtClean="0"/>
          </a:p>
          <a:p>
            <a:r>
              <a:rPr lang="en-GB" sz="2800" cap="none" dirty="0" smtClean="0"/>
              <a:t>Byron Bay October 2012</a:t>
            </a:r>
            <a:endParaRPr lang="en-GB" sz="2800" cap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Lifelong learning – an international perspective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Wider benefits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prolongs active citizenship</a:t>
            </a:r>
          </a:p>
          <a:p>
            <a:r>
              <a:rPr lang="en-GB" smtClean="0"/>
              <a:t>delays impact of Alzheimer’s</a:t>
            </a:r>
          </a:p>
          <a:p>
            <a:r>
              <a:rPr lang="en-GB" smtClean="0"/>
              <a:t>learners 13% more likely to give up smoking</a:t>
            </a:r>
          </a:p>
          <a:p>
            <a:r>
              <a:rPr lang="en-GB" smtClean="0"/>
              <a:t>learners 34% increase in racial tolerance</a:t>
            </a:r>
          </a:p>
          <a:p>
            <a:r>
              <a:rPr lang="en-GB" smtClean="0"/>
              <a:t>learners much less likely to be politically cynical</a:t>
            </a:r>
          </a:p>
          <a:p>
            <a:r>
              <a:rPr lang="en-GB" smtClean="0"/>
              <a:t>learners less dissatisfied with their lives</a:t>
            </a:r>
          </a:p>
          <a:p>
            <a:pPr>
              <a:buFont typeface="Symbol" pitchFamily="18" charset="2"/>
              <a:buNone/>
            </a:pPr>
            <a:endParaRPr lang="en-GB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81000" y="5810250"/>
            <a:ext cx="3019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  <a:effectLst/>
                <a:latin typeface="Arial" charset="0"/>
              </a:rPr>
              <a:t>http://www.learningbenefits.net/</a:t>
            </a:r>
          </a:p>
        </p:txBody>
      </p:sp>
    </p:spTree>
    <p:extLst>
      <p:ext uri="{BB962C8B-B14F-4D97-AF65-F5344CB8AC3E}">
        <p14:creationId xmlns:p14="http://schemas.microsoft.com/office/powerpoint/2010/main" xmlns="" val="45265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has these impacts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whatever your prior education</a:t>
            </a:r>
          </a:p>
          <a:p>
            <a:endParaRPr lang="en-GB" dirty="0" smtClean="0"/>
          </a:p>
          <a:p>
            <a:r>
              <a:rPr lang="en-GB" dirty="0" smtClean="0"/>
              <a:t>whatever your social class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Yet adult learning is still described by some as an evidence free zone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5810250"/>
            <a:ext cx="3019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  <a:effectLst/>
                <a:latin typeface="Arial" charset="0"/>
              </a:rPr>
              <a:t>http://www.learningbenefits.net/</a:t>
            </a:r>
          </a:p>
        </p:txBody>
      </p:sp>
    </p:spTree>
    <p:extLst>
      <p:ext uri="{BB962C8B-B14F-4D97-AF65-F5344CB8AC3E}">
        <p14:creationId xmlns:p14="http://schemas.microsoft.com/office/powerpoint/2010/main" xmlns="" val="27521178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38253-8D02-4BE3-A65A-D788F06E384D}" type="slidenum">
              <a:rPr lang="en-GB"/>
              <a:pPr/>
              <a:t>12</a:t>
            </a:fld>
            <a:endParaRPr lang="en-GB"/>
          </a:p>
        </p:txBody>
      </p:sp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58025" cy="817563"/>
          </a:xfrm>
        </p:spPr>
        <p:txBody>
          <a:bodyPr/>
          <a:lstStyle/>
          <a:p>
            <a:r>
              <a:rPr lang="en-GB"/>
              <a:t>The Effects of Learning</a:t>
            </a:r>
          </a:p>
        </p:txBody>
      </p:sp>
      <p:sp>
        <p:nvSpPr>
          <p:cNvPr id="53252" name="Line 1028"/>
          <p:cNvSpPr>
            <a:spLocks noChangeShapeType="1"/>
          </p:cNvSpPr>
          <p:nvPr/>
        </p:nvSpPr>
        <p:spPr bwMode="auto">
          <a:xfrm>
            <a:off x="48006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3" name="Line 1029"/>
          <p:cNvSpPr>
            <a:spLocks noChangeShapeType="1"/>
          </p:cNvSpPr>
          <p:nvPr/>
        </p:nvSpPr>
        <p:spPr bwMode="auto">
          <a:xfrm flipV="1">
            <a:off x="2362200" y="3505200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8" name="Text Box 1034"/>
          <p:cNvSpPr txBox="1">
            <a:spLocks noChangeArrowheads="1"/>
          </p:cNvSpPr>
          <p:nvPr/>
        </p:nvSpPr>
        <p:spPr bwMode="auto">
          <a:xfrm>
            <a:off x="4953000" y="2438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/>
                <a:latin typeface="Arial" charset="0"/>
              </a:rPr>
              <a:t>Self-maintenance</a:t>
            </a:r>
          </a:p>
        </p:txBody>
      </p:sp>
      <p:sp>
        <p:nvSpPr>
          <p:cNvPr id="53259" name="Text Box 1035"/>
          <p:cNvSpPr txBox="1">
            <a:spLocks noGrp="1" noChangeArrowheads="1"/>
          </p:cNvSpPr>
          <p:nvPr>
            <p:ph type="body" idx="1"/>
          </p:nvPr>
        </p:nvSpPr>
        <p:spPr>
          <a:xfrm>
            <a:off x="1066800" y="1412776"/>
            <a:ext cx="7500938" cy="4752528"/>
          </a:xfrm>
          <a:noFill/>
          <a:ln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sz="2400" b="1" dirty="0"/>
              <a:t>Individual</a:t>
            </a: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953000" y="3810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/>
                <a:latin typeface="Arial" charset="0"/>
              </a:rPr>
              <a:t>Social fabric</a:t>
            </a:r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2667000" y="25908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/>
                <a:latin typeface="Arial" charset="0"/>
              </a:rPr>
              <a:t>Personal change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2590800" y="38100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effectLst/>
                <a:latin typeface="Arial" charset="0"/>
              </a:rPr>
              <a:t>Community activism</a:t>
            </a:r>
          </a:p>
        </p:txBody>
      </p:sp>
      <p:sp>
        <p:nvSpPr>
          <p:cNvPr id="53263" name="Rectangle 1039"/>
          <p:cNvSpPr>
            <a:spLocks noChangeArrowheads="1"/>
          </p:cNvSpPr>
          <p:nvPr/>
        </p:nvSpPr>
        <p:spPr bwMode="auto">
          <a:xfrm>
            <a:off x="4038600" y="5486400"/>
            <a:ext cx="162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effectLst/>
                <a:latin typeface="Arial" charset="0"/>
              </a:rPr>
              <a:t>Collective</a:t>
            </a:r>
          </a:p>
        </p:txBody>
      </p:sp>
      <p:sp>
        <p:nvSpPr>
          <p:cNvPr id="53264" name="Rectangle 1040"/>
          <p:cNvSpPr>
            <a:spLocks noChangeArrowheads="1"/>
          </p:cNvSpPr>
          <p:nvPr/>
        </p:nvSpPr>
        <p:spPr bwMode="auto">
          <a:xfrm>
            <a:off x="304800" y="3276600"/>
            <a:ext cx="214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effectLst/>
                <a:latin typeface="Arial" charset="0"/>
              </a:rPr>
              <a:t>Transforming</a:t>
            </a:r>
          </a:p>
        </p:txBody>
      </p:sp>
      <p:sp>
        <p:nvSpPr>
          <p:cNvPr id="53265" name="Rectangle 1041"/>
          <p:cNvSpPr>
            <a:spLocks noChangeArrowheads="1"/>
          </p:cNvSpPr>
          <p:nvPr/>
        </p:nvSpPr>
        <p:spPr bwMode="auto">
          <a:xfrm>
            <a:off x="7086600" y="3276600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effectLst/>
                <a:latin typeface="Arial" charset="0"/>
              </a:rPr>
              <a:t>Sustaining</a:t>
            </a:r>
          </a:p>
        </p:txBody>
      </p:sp>
    </p:spTree>
    <p:extLst>
      <p:ext uri="{BB962C8B-B14F-4D97-AF65-F5344CB8AC3E}">
        <p14:creationId xmlns:p14="http://schemas.microsoft.com/office/powerpoint/2010/main" xmlns="" val="231791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isn’t there and what can be done about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Working class people</a:t>
            </a:r>
          </a:p>
          <a:p>
            <a:r>
              <a:rPr lang="en-GB" dirty="0" smtClean="0"/>
              <a:t>Ethnic minorities</a:t>
            </a:r>
          </a:p>
          <a:p>
            <a:r>
              <a:rPr lang="en-GB" dirty="0" smtClean="0"/>
              <a:t>Disabled adults</a:t>
            </a:r>
          </a:p>
          <a:p>
            <a:r>
              <a:rPr lang="en-GB" dirty="0" smtClean="0"/>
              <a:t>Older people</a:t>
            </a:r>
          </a:p>
          <a:p>
            <a:r>
              <a:rPr lang="en-GB" dirty="0" smtClean="0"/>
              <a:t>Young people without qualifications</a:t>
            </a:r>
          </a:p>
          <a:p>
            <a:r>
              <a:rPr lang="en-GB" dirty="0" smtClean="0"/>
              <a:t>People living in isolated rural settings</a:t>
            </a:r>
          </a:p>
          <a:p>
            <a:r>
              <a:rPr lang="en-GB" dirty="0" smtClean="0"/>
              <a:t>People outside the labour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4424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571500"/>
            <a:ext cx="7143750" cy="5348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3336580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D63A-1C60-4F8A-BB4B-6028D7DC68EB}" type="slidenum">
              <a:rPr lang="en-GB"/>
              <a:pPr/>
              <a:t>15</a:t>
            </a:fld>
            <a:endParaRPr lang="en-GB"/>
          </a:p>
        </p:txBody>
      </p:sp>
      <p:pic>
        <p:nvPicPr>
          <p:cNvPr id="95234" name="Picture 2" descr="E:\My Pictures\FredMoore140704.jpe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28600"/>
            <a:ext cx="4610100" cy="6146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2905245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B1FF2-6826-40E5-8818-D55A164F1793}" type="slidenum">
              <a:rPr lang="en-GB"/>
              <a:pPr/>
              <a:t>16</a:t>
            </a:fld>
            <a:endParaRPr lang="en-GB"/>
          </a:p>
        </p:txBody>
      </p:sp>
      <p:pic>
        <p:nvPicPr>
          <p:cNvPr id="97282" name="Picture 2" descr="A:\justine7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8" y="0"/>
            <a:ext cx="5208587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96261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CIM\101MSDCF\DSC01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50005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02613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ss-090926-philippine-flood-10.ss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606425"/>
            <a:ext cx="884555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23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ICAE starting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4000" dirty="0" smtClean="0"/>
              <a:t>Commitment to education as a human right, equality, and sustainability</a:t>
            </a:r>
          </a:p>
          <a:p>
            <a:r>
              <a:rPr lang="en-GB" sz="4000" dirty="0" smtClean="0"/>
              <a:t>Developing citizen participation is a key role of adult learning</a:t>
            </a:r>
          </a:p>
          <a:p>
            <a:r>
              <a:rPr lang="en-GB" sz="4000" dirty="0" smtClean="0"/>
              <a:t>Need to strengthen civil society alliances</a:t>
            </a:r>
          </a:p>
          <a:p>
            <a:r>
              <a:rPr lang="en-GB" sz="4000" dirty="0" smtClean="0"/>
              <a:t>Imagine effective alternatives</a:t>
            </a:r>
          </a:p>
          <a:p>
            <a:r>
              <a:rPr lang="en-GB" sz="4000" dirty="0" smtClean="0"/>
              <a:t>Work pragmatically within existing structures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Millennium development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fundamental values are still relevant:</a:t>
            </a:r>
          </a:p>
          <a:p>
            <a:r>
              <a:rPr lang="en-GB" dirty="0" smtClean="0"/>
              <a:t> freedom</a:t>
            </a:r>
          </a:p>
          <a:p>
            <a:r>
              <a:rPr lang="en-GB" dirty="0" smtClean="0"/>
              <a:t> equality</a:t>
            </a:r>
          </a:p>
          <a:p>
            <a:r>
              <a:rPr lang="en-GB" dirty="0" smtClean="0"/>
              <a:t> solidarity</a:t>
            </a:r>
          </a:p>
          <a:p>
            <a:r>
              <a:rPr lang="en-GB" dirty="0" smtClean="0"/>
              <a:t> tolerance</a:t>
            </a:r>
          </a:p>
          <a:p>
            <a:r>
              <a:rPr lang="en-GB" dirty="0" smtClean="0"/>
              <a:t> respect for nature</a:t>
            </a:r>
          </a:p>
          <a:p>
            <a:r>
              <a:rPr lang="en-GB" dirty="0" smtClean="0"/>
              <a:t> shared responsibility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MDGs, and EFA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Millennium Development Goals were welcomed, as they gave focus</a:t>
            </a:r>
          </a:p>
          <a:p>
            <a:r>
              <a:rPr lang="en-GB" dirty="0" smtClean="0"/>
              <a:t>But MDGs and EFA targets for 2015 will mostly be missed – especially EFA goals explicitly affecting adult learners</a:t>
            </a:r>
          </a:p>
          <a:p>
            <a:r>
              <a:rPr lang="en-GB" dirty="0" smtClean="0"/>
              <a:t>Should we forget them?</a:t>
            </a:r>
          </a:p>
          <a:p>
            <a:r>
              <a:rPr lang="en-GB" dirty="0" smtClean="0"/>
              <a:t>Should we extend the time line?</a:t>
            </a:r>
          </a:p>
          <a:p>
            <a:r>
              <a:rPr lang="en-GB" dirty="0" smtClean="0"/>
              <a:t>Should we adopt new targets within the same development paradigm?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Task Force – MDGs post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3 Fundamental principles:</a:t>
            </a:r>
          </a:p>
          <a:p>
            <a:r>
              <a:rPr lang="en-GB" dirty="0" smtClean="0"/>
              <a:t>Human rights </a:t>
            </a:r>
          </a:p>
          <a:p>
            <a:r>
              <a:rPr lang="en-GB" dirty="0" smtClean="0"/>
              <a:t>Equality</a:t>
            </a:r>
          </a:p>
          <a:p>
            <a:r>
              <a:rPr lang="en-GB" dirty="0" smtClean="0"/>
              <a:t>Sustainability</a:t>
            </a:r>
          </a:p>
          <a:p>
            <a:r>
              <a:rPr lang="en-GB" dirty="0" smtClean="0"/>
              <a:t>4 core dimensions:</a:t>
            </a:r>
          </a:p>
          <a:p>
            <a:r>
              <a:rPr lang="en-GB" dirty="0" smtClean="0"/>
              <a:t>Inclusive social development</a:t>
            </a:r>
          </a:p>
          <a:p>
            <a:r>
              <a:rPr lang="en-GB" dirty="0" smtClean="0"/>
              <a:t>Environmental sustainability</a:t>
            </a:r>
          </a:p>
          <a:p>
            <a:r>
              <a:rPr lang="en-GB" dirty="0" smtClean="0"/>
              <a:t>Inclusive economic development</a:t>
            </a:r>
          </a:p>
          <a:p>
            <a:r>
              <a:rPr lang="en-GB" dirty="0" smtClean="0"/>
              <a:t>Peace and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43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“The Future We Want For All”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52536" y="-531440"/>
            <a:ext cx="9649072" cy="7992888"/>
            <a:chOff x="1859" y="4140"/>
            <a:chExt cx="8736" cy="705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33" t="16667" r="14583" b="6667"/>
            <a:stretch>
              <a:fillRect/>
            </a:stretch>
          </p:blipFill>
          <p:spPr bwMode="auto">
            <a:xfrm>
              <a:off x="1859" y="4726"/>
              <a:ext cx="8652" cy="582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72" y="4140"/>
              <a:ext cx="8652" cy="530"/>
            </a:xfrm>
            <a:prstGeom prst="rect">
              <a:avLst/>
            </a:prstGeom>
            <a:solidFill>
              <a:srgbClr val="FF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Figure 4: Realizing the Future We Want for All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43" y="10669"/>
              <a:ext cx="8652" cy="530"/>
            </a:xfrm>
            <a:prstGeom prst="rect">
              <a:avLst/>
            </a:prstGeom>
            <a:solidFill>
              <a:srgbClr val="FFFFFF"/>
            </a:solidFill>
            <a:ln w="1905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Source: UN Task Team 2012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4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Gen Sec education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Every child in school</a:t>
            </a:r>
          </a:p>
          <a:p>
            <a:r>
              <a:rPr lang="en-GB" dirty="0" smtClean="0"/>
              <a:t>Quality (including strengthening educator capacity?)</a:t>
            </a:r>
          </a:p>
          <a:p>
            <a:r>
              <a:rPr lang="en-GB" dirty="0" smtClean="0"/>
              <a:t>Global citizenship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What measures can we develop to secure a focus on lifelong learning in the global citizenship dimension?</a:t>
            </a:r>
          </a:p>
          <a:p>
            <a:r>
              <a:rPr lang="en-GB" dirty="0" smtClean="0"/>
              <a:t>Where do adult literacy and family learning fit in?</a:t>
            </a:r>
          </a:p>
          <a:p>
            <a:r>
              <a:rPr lang="en-GB" dirty="0" smtClean="0"/>
              <a:t>How do we keep a focus on gender equity and on a rights based holistic agenda?</a:t>
            </a:r>
          </a:p>
        </p:txBody>
      </p:sp>
    </p:spTree>
    <p:extLst>
      <p:ext uri="{BB962C8B-B14F-4D97-AF65-F5344CB8AC3E}">
        <p14:creationId xmlns:p14="http://schemas.microsoft.com/office/powerpoint/2010/main" xmlns="" val="7378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Dilemmas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Lifelong learning is a key catalyst for achieving social change – yet that is not widely recognised outside of educational discourse</a:t>
            </a:r>
          </a:p>
          <a:p>
            <a:r>
              <a:rPr lang="en-GB" dirty="0" smtClean="0"/>
              <a:t>To win recognition, and affect the outcomes we need to build alliances, yet we risk being submerged.  In an overall lifelong learning target involving pre-school to provision for older people scarce finances go to formal provision:</a:t>
            </a:r>
          </a:p>
          <a:p>
            <a:r>
              <a:rPr lang="en-GB" dirty="0" smtClean="0"/>
              <a:t>primary</a:t>
            </a:r>
          </a:p>
          <a:p>
            <a:r>
              <a:rPr lang="en-GB" dirty="0" smtClean="0"/>
              <a:t>secondary</a:t>
            </a:r>
          </a:p>
          <a:p>
            <a:r>
              <a:rPr lang="en-GB" dirty="0" smtClean="0"/>
              <a:t>university</a:t>
            </a:r>
          </a:p>
          <a:p>
            <a:r>
              <a:rPr lang="en-GB" dirty="0" smtClean="0"/>
              <a:t>workplace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Dilemmas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Education targets shaped in the EFA process are agreed by education ministers</a:t>
            </a:r>
          </a:p>
          <a:p>
            <a:r>
              <a:rPr lang="en-GB" dirty="0" smtClean="0"/>
              <a:t>Sustainable development targets will be  shaped by high level panel &amp;agreed by environmental ministers and heads of state</a:t>
            </a:r>
          </a:p>
          <a:p>
            <a:r>
              <a:rPr lang="en-GB" dirty="0" smtClean="0"/>
              <a:t>MDGs by foreign ministers/finance ministers.</a:t>
            </a:r>
          </a:p>
          <a:p>
            <a:r>
              <a:rPr lang="en-GB" dirty="0" smtClean="0"/>
              <a:t>How  can we support adult educators to support their education ministers to make the case for the wider impact of adult learning to foreign ministers and to finance ministries?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Dilemmas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Civil society organisations collaborating on the post 2015 agenda, and with influence at the UN do not include education interests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to be done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CONSULTATIONS – 50 countries; 9 themes:</a:t>
            </a:r>
          </a:p>
          <a:p>
            <a:r>
              <a:rPr lang="en-GB" dirty="0" smtClean="0"/>
              <a:t>Inequalities</a:t>
            </a:r>
          </a:p>
          <a:p>
            <a:r>
              <a:rPr lang="en-GB" dirty="0" smtClean="0"/>
              <a:t>Health</a:t>
            </a:r>
          </a:p>
          <a:p>
            <a:r>
              <a:rPr lang="en-GB" dirty="0" smtClean="0"/>
              <a:t>Education (primary, secondary, tertiary, vocational)</a:t>
            </a:r>
          </a:p>
          <a:p>
            <a:r>
              <a:rPr lang="en-GB" dirty="0" smtClean="0"/>
              <a:t>Growth and Employment</a:t>
            </a:r>
          </a:p>
          <a:p>
            <a:r>
              <a:rPr lang="en-GB" dirty="0" smtClean="0"/>
              <a:t>Environment sustainability</a:t>
            </a:r>
          </a:p>
          <a:p>
            <a:r>
              <a:rPr lang="en-GB" dirty="0" smtClean="0"/>
              <a:t>Food security and nutrition</a:t>
            </a:r>
          </a:p>
          <a:p>
            <a:r>
              <a:rPr lang="en-GB" dirty="0" smtClean="0"/>
              <a:t>Governance</a:t>
            </a:r>
          </a:p>
          <a:p>
            <a:r>
              <a:rPr lang="en-GB" dirty="0" smtClean="0"/>
              <a:t>Conflict and fragility</a:t>
            </a:r>
          </a:p>
          <a:p>
            <a:r>
              <a:rPr lang="en-GB" dirty="0" smtClean="0"/>
              <a:t>Population dynamics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4451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</a:t>
            </a:r>
            <a:r>
              <a:rPr lang="en-GB" dirty="0" smtClean="0"/>
              <a:t>arrowing the gap between policy and practice</a:t>
            </a:r>
          </a:p>
          <a:p>
            <a:r>
              <a:rPr lang="en-GB" dirty="0" smtClean="0"/>
              <a:t>literacies – for women, youth, family </a:t>
            </a:r>
          </a:p>
          <a:p>
            <a:r>
              <a:rPr lang="en-GB" dirty="0" smtClean="0"/>
              <a:t>gender equality; inclusion</a:t>
            </a:r>
          </a:p>
          <a:p>
            <a:r>
              <a:rPr lang="en-GB" dirty="0" smtClean="0"/>
              <a:t>education for democracy and active citizens </a:t>
            </a:r>
          </a:p>
          <a:p>
            <a:r>
              <a:rPr lang="en-GB" dirty="0" smtClean="0"/>
              <a:t>vocational education outside the waged economy</a:t>
            </a:r>
          </a:p>
          <a:p>
            <a:r>
              <a:rPr lang="en-GB" dirty="0" smtClean="0"/>
              <a:t>education for sustainability</a:t>
            </a:r>
          </a:p>
          <a:p>
            <a:r>
              <a:rPr lang="en-GB" dirty="0"/>
              <a:t>m</a:t>
            </a:r>
            <a:r>
              <a:rPr lang="en-GB" dirty="0" smtClean="0"/>
              <a:t>igrants</a:t>
            </a:r>
          </a:p>
          <a:p>
            <a:r>
              <a:rPr lang="en-GB" dirty="0"/>
              <a:t>c</a:t>
            </a:r>
            <a:r>
              <a:rPr lang="en-GB" dirty="0" smtClean="0"/>
              <a:t>apacity building for educators</a:t>
            </a:r>
          </a:p>
          <a:p>
            <a:r>
              <a:rPr lang="en-GB" dirty="0" smtClean="0"/>
              <a:t>decentralisation</a:t>
            </a:r>
          </a:p>
          <a:p>
            <a:r>
              <a:rPr lang="en-GB" dirty="0" smtClean="0"/>
              <a:t>planning for 2016 and after!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ICAE programme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achieving the MDGs, EFA, following up CONFINTEA VI and influencing post 2015</a:t>
            </a:r>
          </a:p>
          <a:p>
            <a:r>
              <a:rPr lang="en-GB" dirty="0" smtClean="0"/>
              <a:t>education for sustainability for a climate changing world</a:t>
            </a:r>
          </a:p>
          <a:p>
            <a:r>
              <a:rPr lang="en-GB" dirty="0" smtClean="0"/>
              <a:t>decent learning for decent work</a:t>
            </a:r>
          </a:p>
          <a:p>
            <a:r>
              <a:rPr lang="en-GB" dirty="0" smtClean="0"/>
              <a:t>sharing good practice in </a:t>
            </a:r>
            <a:r>
              <a:rPr lang="en-GB" dirty="0" err="1" smtClean="0"/>
              <a:t>folkbildning</a:t>
            </a:r>
            <a:r>
              <a:rPr lang="en-GB" dirty="0" smtClean="0"/>
              <a:t> and popular education</a:t>
            </a:r>
          </a:p>
          <a:p>
            <a:r>
              <a:rPr lang="en-GB" dirty="0" smtClean="0"/>
              <a:t>gender equality, contesting all forms of discrimination; highlighting the needs of migrants</a:t>
            </a:r>
          </a:p>
          <a:p>
            <a:r>
              <a:rPr lang="en-GB" dirty="0" smtClean="0"/>
              <a:t>modernising our structure and strengthening partnership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 values</a:t>
            </a:r>
          </a:p>
          <a:p>
            <a:r>
              <a:rPr lang="en-GB" dirty="0"/>
              <a:t> </a:t>
            </a:r>
            <a:r>
              <a:rPr lang="en-GB" dirty="0" smtClean="0"/>
              <a:t>inclusion, diversity, respect for difference</a:t>
            </a:r>
          </a:p>
          <a:p>
            <a:r>
              <a:rPr lang="en-GB" dirty="0"/>
              <a:t> </a:t>
            </a:r>
            <a:r>
              <a:rPr lang="en-GB" dirty="0" smtClean="0"/>
              <a:t>culture – and breadth of focus</a:t>
            </a:r>
          </a:p>
          <a:p>
            <a:r>
              <a:rPr lang="en-GB" dirty="0"/>
              <a:t> </a:t>
            </a:r>
            <a:r>
              <a:rPr lang="en-GB" dirty="0" smtClean="0"/>
              <a:t>imagination</a:t>
            </a:r>
          </a:p>
          <a:p>
            <a:r>
              <a:rPr lang="en-GB" dirty="0"/>
              <a:t> </a:t>
            </a:r>
            <a:r>
              <a:rPr lang="en-GB" dirty="0" smtClean="0"/>
              <a:t>learners’ voices</a:t>
            </a:r>
          </a:p>
          <a:p>
            <a:r>
              <a:rPr lang="en-GB" dirty="0"/>
              <a:t> </a:t>
            </a:r>
            <a:r>
              <a:rPr lang="en-GB" dirty="0" smtClean="0"/>
              <a:t>monitoring, negotiation and advocacy skills</a:t>
            </a:r>
          </a:p>
          <a:p>
            <a:r>
              <a:rPr lang="en-GB" dirty="0"/>
              <a:t> </a:t>
            </a:r>
            <a:r>
              <a:rPr lang="en-GB" dirty="0" smtClean="0"/>
              <a:t>alliances</a:t>
            </a:r>
          </a:p>
          <a:p>
            <a:r>
              <a:rPr lang="en-GB" dirty="0"/>
              <a:t> </a:t>
            </a:r>
            <a:r>
              <a:rPr lang="en-GB" dirty="0" smtClean="0"/>
              <a:t>patience</a:t>
            </a:r>
          </a:p>
          <a:p>
            <a:r>
              <a:rPr lang="en-GB" dirty="0"/>
              <a:t> </a:t>
            </a:r>
            <a:r>
              <a:rPr lang="en-GB" dirty="0" smtClean="0"/>
              <a:t>memory</a:t>
            </a:r>
          </a:p>
          <a:p>
            <a:r>
              <a:rPr lang="en-GB" dirty="0"/>
              <a:t> </a:t>
            </a:r>
            <a:r>
              <a:rPr lang="en-GB" dirty="0" smtClean="0"/>
              <a:t>passion</a:t>
            </a:r>
          </a:p>
          <a:p>
            <a:r>
              <a:rPr lang="en-GB" smtClean="0"/>
              <a:t> technologies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361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the one hand:</a:t>
            </a:r>
          </a:p>
          <a:p>
            <a:r>
              <a:rPr lang="en-GB" dirty="0" smtClean="0"/>
              <a:t>fiscal restructuring</a:t>
            </a:r>
          </a:p>
          <a:p>
            <a:r>
              <a:rPr lang="en-GB" dirty="0" smtClean="0"/>
              <a:t>climate change and increasingly extreme weather</a:t>
            </a:r>
          </a:p>
          <a:p>
            <a:r>
              <a:rPr lang="en-GB" dirty="0" smtClean="0"/>
              <a:t>accelerating inequality</a:t>
            </a:r>
          </a:p>
          <a:p>
            <a:r>
              <a:rPr lang="en-GB" dirty="0" smtClean="0"/>
              <a:t>food, energy, water shortages</a:t>
            </a:r>
          </a:p>
          <a:p>
            <a:r>
              <a:rPr lang="en-GB" dirty="0" smtClean="0"/>
              <a:t>persistent conflicts</a:t>
            </a:r>
          </a:p>
          <a:p>
            <a:r>
              <a:rPr lang="en-GB" dirty="0" smtClean="0"/>
              <a:t>human rights violations</a:t>
            </a:r>
          </a:p>
          <a:p>
            <a:r>
              <a:rPr lang="en-GB" dirty="0" smtClean="0"/>
              <a:t>weakening authority of nation states</a:t>
            </a:r>
          </a:p>
          <a:p>
            <a:r>
              <a:rPr lang="en-GB" dirty="0" smtClean="0"/>
              <a:t>growing power of transnational corporations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the other hand:</a:t>
            </a:r>
          </a:p>
          <a:p>
            <a:r>
              <a:rPr lang="en-GB" dirty="0" smtClean="0"/>
              <a:t>rising life expectancy</a:t>
            </a:r>
          </a:p>
          <a:p>
            <a:r>
              <a:rPr lang="en-GB" dirty="0" smtClean="0"/>
              <a:t>improved living standards for many</a:t>
            </a:r>
          </a:p>
          <a:p>
            <a:r>
              <a:rPr lang="en-GB" dirty="0" smtClean="0"/>
              <a:t>potential arising from technological innovation</a:t>
            </a:r>
          </a:p>
          <a:p>
            <a:r>
              <a:rPr lang="en-GB" dirty="0" smtClean="0"/>
              <a:t>improved communications</a:t>
            </a:r>
          </a:p>
          <a:p>
            <a:r>
              <a:rPr lang="en-GB" dirty="0"/>
              <a:t>r</a:t>
            </a:r>
            <a:r>
              <a:rPr lang="en-GB" dirty="0" smtClean="0"/>
              <a:t>ecognition that growth is not enough – and that well-being matters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Treasure Within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Jacques </a:t>
            </a:r>
            <a:r>
              <a:rPr lang="en-GB" dirty="0" err="1" smtClean="0"/>
              <a:t>Delors</a:t>
            </a:r>
            <a:r>
              <a:rPr lang="en-GB" dirty="0" smtClean="0"/>
              <a:t> argued in The Treasure Within</a:t>
            </a:r>
          </a:p>
          <a:p>
            <a:pPr>
              <a:buNone/>
            </a:pPr>
            <a:r>
              <a:rPr lang="en-GB" dirty="0" smtClean="0"/>
              <a:t>that there are 4 pillars for a learning society</a:t>
            </a:r>
          </a:p>
          <a:p>
            <a:r>
              <a:rPr lang="en-GB" dirty="0" smtClean="0"/>
              <a:t>learning to know</a:t>
            </a:r>
          </a:p>
          <a:p>
            <a:r>
              <a:rPr lang="en-GB" dirty="0" smtClean="0"/>
              <a:t>learning to do</a:t>
            </a:r>
          </a:p>
          <a:p>
            <a:r>
              <a:rPr lang="en-GB" dirty="0" smtClean="0"/>
              <a:t>learning to be </a:t>
            </a:r>
          </a:p>
          <a:p>
            <a:r>
              <a:rPr lang="en-GB" dirty="0" smtClean="0"/>
              <a:t>learning to live together</a:t>
            </a:r>
          </a:p>
        </p:txBody>
      </p:sp>
      <p:pic>
        <p:nvPicPr>
          <p:cNvPr id="4" name="Picture 3" descr="JacquesDe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996952"/>
            <a:ext cx="187793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3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growth the answer?</a:t>
            </a:r>
            <a:endParaRPr lang="en-GB" dirty="0"/>
          </a:p>
        </p:txBody>
      </p:sp>
      <p:pic>
        <p:nvPicPr>
          <p:cNvPr id="4" name="Content Placeholder 3" descr="spirit lev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592287" cy="3436342"/>
          </a:xfrm>
        </p:spPr>
      </p:pic>
      <p:pic>
        <p:nvPicPr>
          <p:cNvPr id="5" name="Picture 4" descr="sarko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3816424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4293096"/>
            <a:ext cx="5780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Spirit Level  and the </a:t>
            </a:r>
            <a:r>
              <a:rPr lang="en-GB" sz="2800" dirty="0" err="1" smtClean="0"/>
              <a:t>Sarkozy</a:t>
            </a:r>
            <a:r>
              <a:rPr lang="en-GB" sz="2800" dirty="0" smtClean="0"/>
              <a:t> Commission both argue that more GDP does not make for a better life for all</a:t>
            </a:r>
          </a:p>
        </p:txBody>
      </p:sp>
    </p:spTree>
    <p:extLst>
      <p:ext uri="{BB962C8B-B14F-4D97-AF65-F5344CB8AC3E}">
        <p14:creationId xmlns:p14="http://schemas.microsoft.com/office/powerpoint/2010/main" xmlns="" val="23663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Raymond Williams</a:t>
            </a:r>
            <a:endParaRPr lang="en-GB" dirty="0"/>
          </a:p>
        </p:txBody>
      </p:sp>
      <p:pic>
        <p:nvPicPr>
          <p:cNvPr id="4" name="Content Placeholder 3" descr="images raymond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1152128" cy="1656184"/>
          </a:xfrm>
        </p:spPr>
      </p:pic>
      <p:sp>
        <p:nvSpPr>
          <p:cNvPr id="5" name="TextBox 4"/>
          <p:cNvSpPr txBox="1"/>
          <p:nvPr/>
        </p:nvSpPr>
        <p:spPr>
          <a:xfrm>
            <a:off x="1763688" y="2708920"/>
            <a:ext cx="69894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At times of change adults turn to learning: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to understand what is happening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to make adjustments in the light of it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and to shape change</a:t>
            </a:r>
          </a:p>
          <a:p>
            <a:endParaRPr lang="en-GB" sz="2800" dirty="0" smtClean="0"/>
          </a:p>
          <a:p>
            <a:r>
              <a:rPr lang="en-GB" sz="2800" dirty="0" smtClean="0"/>
              <a:t>Our work is key to an active and informed democracy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31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1A4C-0FE6-4782-976C-174942B93D30}" type="slidenum">
              <a:rPr lang="en-GB"/>
              <a:pPr/>
              <a:t>9</a:t>
            </a:fld>
            <a:endParaRPr lang="en-GB"/>
          </a:p>
        </p:txBody>
      </p:sp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2590800" y="4953000"/>
            <a:ext cx="3657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" y="45720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effectLst/>
              </a:rPr>
              <a:t>Economic Modernisation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477000" y="4675188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effectLst/>
              </a:rPr>
              <a:t>Social Inclusion</a:t>
            </a:r>
          </a:p>
        </p:txBody>
      </p:sp>
      <p:pic>
        <p:nvPicPr>
          <p:cNvPr id="65541" name="Picture 5" descr="C:\Documents and Settings\bijal.patel\Local Settings\Temporary Internet Files\OLK50\Wl3267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916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7604266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406</TotalTime>
  <Words>902</Words>
  <Application>Microsoft Office PowerPoint</Application>
  <PresentationFormat>On-screen Show (4:3)</PresentationFormat>
  <Paragraphs>179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Lifelong learning – an international perspective</vt:lpstr>
      <vt:lpstr>ICAE starting points</vt:lpstr>
      <vt:lpstr>ICAE programme priorities</vt:lpstr>
      <vt:lpstr>Context 1</vt:lpstr>
      <vt:lpstr>Context 2</vt:lpstr>
      <vt:lpstr>The Treasure Within</vt:lpstr>
      <vt:lpstr>Is growth the answer?</vt:lpstr>
      <vt:lpstr>Raymond Williams</vt:lpstr>
      <vt:lpstr>Slide 9</vt:lpstr>
      <vt:lpstr>Wider benefits</vt:lpstr>
      <vt:lpstr>Learning has these impacts</vt:lpstr>
      <vt:lpstr>The Effects of Learning</vt:lpstr>
      <vt:lpstr>Who isn’t there and what can be done about it?</vt:lpstr>
      <vt:lpstr>Slide 14</vt:lpstr>
      <vt:lpstr>Slide 15</vt:lpstr>
      <vt:lpstr>Slide 16</vt:lpstr>
      <vt:lpstr>Slide 17</vt:lpstr>
      <vt:lpstr>Slide 18</vt:lpstr>
      <vt:lpstr>Slide 19</vt:lpstr>
      <vt:lpstr>Millennium development vision</vt:lpstr>
      <vt:lpstr>MDGs, and EFA </vt:lpstr>
      <vt:lpstr>UN Task Force – MDGs post 2015</vt:lpstr>
      <vt:lpstr>“The Future We Want For All”</vt:lpstr>
      <vt:lpstr>UN Gen Sec education agenda</vt:lpstr>
      <vt:lpstr>Dilemmas 1</vt:lpstr>
      <vt:lpstr>Dilemmas 2</vt:lpstr>
      <vt:lpstr>Dilemmas 3</vt:lpstr>
      <vt:lpstr>What is to be done</vt:lpstr>
      <vt:lpstr>Priorities ?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Targets, targets, targets</dc:title>
  <dc:creator>alant</dc:creator>
  <cp:lastModifiedBy>Vicki Walker</cp:lastModifiedBy>
  <cp:revision>29</cp:revision>
  <dcterms:created xsi:type="dcterms:W3CDTF">2012-08-14T16:48:47Z</dcterms:created>
  <dcterms:modified xsi:type="dcterms:W3CDTF">2012-10-05T00:11:12Z</dcterms:modified>
</cp:coreProperties>
</file>