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handoutMasterIdLst>
    <p:handoutMasterId r:id="rId29"/>
  </p:handoutMasterIdLst>
  <p:sldIdLst>
    <p:sldId id="256" r:id="rId3"/>
    <p:sldId id="280" r:id="rId4"/>
    <p:sldId id="258" r:id="rId5"/>
    <p:sldId id="318" r:id="rId6"/>
    <p:sldId id="283" r:id="rId7"/>
    <p:sldId id="260" r:id="rId8"/>
    <p:sldId id="312" r:id="rId9"/>
    <p:sldId id="284" r:id="rId10"/>
    <p:sldId id="296" r:id="rId11"/>
    <p:sldId id="297" r:id="rId12"/>
    <p:sldId id="306" r:id="rId13"/>
    <p:sldId id="266" r:id="rId14"/>
    <p:sldId id="313" r:id="rId15"/>
    <p:sldId id="314" r:id="rId16"/>
    <p:sldId id="320" r:id="rId17"/>
    <p:sldId id="317" r:id="rId18"/>
    <p:sldId id="299" r:id="rId19"/>
    <p:sldId id="319" r:id="rId20"/>
    <p:sldId id="301" r:id="rId21"/>
    <p:sldId id="276" r:id="rId22"/>
    <p:sldId id="304" r:id="rId23"/>
    <p:sldId id="265" r:id="rId24"/>
    <p:sldId id="308" r:id="rId25"/>
    <p:sldId id="310" r:id="rId26"/>
    <p:sldId id="294" r:id="rId27"/>
    <p:sldId id="295" r:id="rId28"/>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BA8CD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201" autoAdjust="0"/>
  </p:normalViewPr>
  <p:slideViewPr>
    <p:cSldViewPr>
      <p:cViewPr varScale="1">
        <p:scale>
          <a:sx n="55" d="100"/>
          <a:sy n="55" d="100"/>
        </p:scale>
        <p:origin x="-1320" y="-72"/>
      </p:cViewPr>
      <p:guideLst>
        <p:guide orient="horz" pos="2160"/>
        <p:guide pos="2880"/>
      </p:guideLst>
    </p:cSldViewPr>
  </p:slideViewPr>
  <p:outlineViewPr>
    <p:cViewPr>
      <p:scale>
        <a:sx n="33" d="100"/>
        <a:sy n="33" d="100"/>
      </p:scale>
      <p:origin x="0" y="42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B6213DD5-8C22-4C77-A909-873F15828CF6}" type="datetimeFigureOut">
              <a:rPr lang="en-AU" smtClean="0"/>
              <a:pPr/>
              <a:t>27/07/2011</a:t>
            </a:fld>
            <a:endParaRPr lang="en-AU"/>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DB76F50D-F9BB-4AE7-B1E6-4009F78B5EE6}"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FE41321-08D7-4CE3-8442-6B7D567CF98B}" type="datetimeFigureOut">
              <a:rPr lang="en-US" smtClean="0"/>
              <a:pPr/>
              <a:t>7/27/2011</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F5AB852-4002-45E8-9FF2-80A87031A574}"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FE41321-08D7-4CE3-8442-6B7D567CF98B}" type="datetimeFigureOut">
              <a:rPr lang="en-US" smtClean="0"/>
              <a:pPr/>
              <a:t>7/27/2011</a:t>
            </a:fld>
            <a:endParaRPr lang="en-AU"/>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F5AB852-4002-45E8-9FF2-80A87031A574}" type="slidenum">
              <a:rPr lang="en-AU" smtClean="0"/>
              <a:pPr/>
              <a:t>‹#›</a:t>
            </a:fld>
            <a:endParaRPr lang="en-AU"/>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0FE41321-08D7-4CE3-8442-6B7D567CF98B}" type="datetimeFigureOut">
              <a:rPr lang="en-US" smtClean="0"/>
              <a:pPr/>
              <a:t>7/27/2011</a:t>
            </a:fld>
            <a:endParaRPr lang="en-AU"/>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F5AB852-4002-45E8-9FF2-80A87031A574}" type="slidenum">
              <a:rPr lang="en-AU" smtClean="0"/>
              <a:pPr/>
              <a:t>‹#›</a:t>
            </a:fld>
            <a:endParaRPr lang="en-AU"/>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F5AB852-4002-45E8-9FF2-80A87031A574}" type="slidenum">
              <a:rPr lang="en-AU" smtClean="0"/>
              <a:pPr/>
              <a:t>‹#›</a:t>
            </a:fld>
            <a:endParaRPr lang="en-AU"/>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3F5AB852-4002-45E8-9FF2-80A87031A574}" type="slidenum">
              <a:rPr lang="en-AU" smtClean="0"/>
              <a:pPr/>
              <a:t>‹#›</a:t>
            </a:fld>
            <a:endParaRPr lang="en-AU"/>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0FE41321-08D7-4CE3-8442-6B7D567CF98B}" type="datetimeFigureOut">
              <a:rPr lang="en-US" smtClean="0"/>
              <a:pPr/>
              <a:t>7/27/2011</a:t>
            </a:fld>
            <a:endParaRPr lang="en-AU"/>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F5AB852-4002-45E8-9FF2-80A87031A574}" type="slidenum">
              <a:rPr lang="en-AU" smtClean="0"/>
              <a:pPr/>
              <a:t>‹#›</a:t>
            </a:fld>
            <a:endParaRPr lang="en-AU"/>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F5AB852-4002-45E8-9FF2-80A87031A574}" type="slidenum">
              <a:rPr lang="en-AU" smtClean="0"/>
              <a:pPr/>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0FE41321-08D7-4CE3-8442-6B7D567CF98B}" type="datetimeFigureOut">
              <a:rPr lang="en-US" smtClean="0"/>
              <a:pPr/>
              <a:t>7/27/2011</a:t>
            </a:fld>
            <a:endParaRPr lang="en-AU"/>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F5AB852-4002-45E8-9FF2-80A87031A574}" type="slidenum">
              <a:rPr lang="en-AU" smtClean="0"/>
              <a:pPr/>
              <a:t>‹#›</a:t>
            </a:fld>
            <a:endParaRPr lang="en-AU"/>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F5AB852-4002-45E8-9FF2-80A87031A574}"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F5AB852-4002-45E8-9FF2-80A87031A574}" type="slidenum">
              <a:rPr lang="en-AU" smtClean="0"/>
              <a:pPr/>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3F5AB852-4002-45E8-9FF2-80A87031A574}" type="slidenum">
              <a:rPr lang="en-AU" smtClean="0"/>
              <a:pPr/>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E41321-08D7-4CE3-8442-6B7D567CF98B}" type="datetimeFigureOut">
              <a:rPr lang="en-US" smtClean="0"/>
              <a:pPr/>
              <a:t>7/27/2011</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FE41321-08D7-4CE3-8442-6B7D567CF98B}" type="datetimeFigureOut">
              <a:rPr lang="en-US" smtClean="0"/>
              <a:pPr/>
              <a:t>7/27/2011</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F5AB852-4002-45E8-9FF2-80A87031A574}"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FE41321-08D7-4CE3-8442-6B7D567CF98B}" type="datetimeFigureOut">
              <a:rPr lang="en-US" smtClean="0"/>
              <a:pPr/>
              <a:t>7/27/2011</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F5AB852-4002-45E8-9FF2-80A87031A574}"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FE41321-08D7-4CE3-8442-6B7D567CF98B}" type="datetimeFigureOut">
              <a:rPr lang="en-US" smtClean="0"/>
              <a:pPr/>
              <a:t>7/27/2011</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F5AB852-4002-45E8-9FF2-80A87031A574}"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AU"/>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FE41321-08D7-4CE3-8442-6B7D567CF98B}" type="datetimeFigureOut">
              <a:rPr lang="en-US" smtClean="0"/>
              <a:pPr/>
              <a:t>7/27/2011</a:t>
            </a:fld>
            <a:endParaRPr lang="en-AU"/>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F5AB852-4002-45E8-9FF2-80A87031A574}" type="slidenum">
              <a:rPr lang="en-AU" smtClean="0"/>
              <a:pPr/>
              <a:t>‹#›</a:t>
            </a:fld>
            <a:endParaRPr lang="en-AU"/>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hyperlink" Target="http://www.environment.nsw.gov.au/sustainbus/greenskills/eneftraining.htm" TargetMode="External"/><Relationship Id="rId7" Type="http://schemas.openxmlformats.org/officeDocument/2006/relationships/hyperlink" Target="http://www.footprintnetwork.org/en/index.php/GFN/page/calculators/" TargetMode="External"/><Relationship Id="rId12" Type="http://schemas.openxmlformats.org/officeDocument/2006/relationships/image" Target="../media/image23.jpeg"/><Relationship Id="rId2" Type="http://schemas.openxmlformats.org/officeDocument/2006/relationships/hyperlink" Target="https://www.training.nsw.gov.au/programs_services/not_funded/greenskills/index.html" TargetMode="External"/><Relationship Id="rId1" Type="http://schemas.openxmlformats.org/officeDocument/2006/relationships/slideLayout" Target="../slideLayouts/slideLayout7.xml"/><Relationship Id="rId6" Type="http://schemas.openxmlformats.org/officeDocument/2006/relationships/hyperlink" Target="http://www.thestoryofstuff.com" TargetMode="External"/><Relationship Id="rId11" Type="http://schemas.openxmlformats.org/officeDocument/2006/relationships/image" Target="../media/image22.jpeg"/><Relationship Id="rId5" Type="http://schemas.openxmlformats.org/officeDocument/2006/relationships/hyperlink" Target="http://www.ncsustainability.com.au/" TargetMode="External"/><Relationship Id="rId10" Type="http://schemas.openxmlformats.org/officeDocument/2006/relationships/image" Target="../media/image21.jpeg"/><Relationship Id="rId4" Type="http://schemas.openxmlformats.org/officeDocument/2006/relationships/hyperlink" Target="http://wiki.tafensw.edu.au/sydney/mylearning/index.php/Sustainability_Trainer_Program#Session_resources" TargetMode="Externa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3116"/>
            <a:ext cx="7772400" cy="1829761"/>
          </a:xfrm>
        </p:spPr>
        <p:txBody>
          <a:bodyPr/>
          <a:lstStyle/>
          <a:p>
            <a:r>
              <a:rPr lang="en-AU" dirty="0" smtClean="0"/>
              <a:t>Greening up your   Courses &amp; Marketing</a:t>
            </a:r>
            <a:endParaRPr lang="en-AU" dirty="0"/>
          </a:p>
        </p:txBody>
      </p:sp>
      <p:sp>
        <p:nvSpPr>
          <p:cNvPr id="3" name="Subtitle 2"/>
          <p:cNvSpPr>
            <a:spLocks noGrp="1"/>
          </p:cNvSpPr>
          <p:nvPr>
            <p:ph type="subTitle" idx="1"/>
          </p:nvPr>
        </p:nvSpPr>
        <p:spPr>
          <a:xfrm>
            <a:off x="714348" y="3929066"/>
            <a:ext cx="8215370" cy="1199704"/>
          </a:xfrm>
        </p:spPr>
        <p:txBody>
          <a:bodyPr>
            <a:normAutofit/>
          </a:bodyPr>
          <a:lstStyle/>
          <a:p>
            <a:pPr algn="ctr"/>
            <a:r>
              <a:rPr lang="en-AU" dirty="0" smtClean="0"/>
              <a:t>Welcome from Katrina Shields</a:t>
            </a:r>
          </a:p>
          <a:p>
            <a:pPr algn="ctr"/>
            <a:r>
              <a:rPr lang="en-AU" dirty="0" smtClean="0"/>
              <a:t>of Byron Region Community College </a:t>
            </a:r>
            <a:endParaRPr lang="en-AU" dirty="0"/>
          </a:p>
        </p:txBody>
      </p:sp>
      <p:pic>
        <p:nvPicPr>
          <p:cNvPr id="5" name="Picture 4" descr="Katrina and Byron Regional Community College Herb Garden.JPG"/>
          <p:cNvPicPr>
            <a:picLocks noChangeAspect="1"/>
          </p:cNvPicPr>
          <p:nvPr/>
        </p:nvPicPr>
        <p:blipFill>
          <a:blip r:embed="rId2" cstate="screen"/>
          <a:srcRect/>
          <a:stretch>
            <a:fillRect/>
          </a:stretch>
        </p:blipFill>
        <p:spPr>
          <a:xfrm>
            <a:off x="500034" y="500042"/>
            <a:ext cx="2571768" cy="2714644"/>
          </a:xfrm>
          <a:prstGeom prst="round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AU" sz="2400" b="1" dirty="0" smtClean="0"/>
              <a:t>5.Critical thinking and reflection:</a:t>
            </a:r>
            <a:r>
              <a:rPr lang="en-AU" sz="3200" dirty="0" smtClean="0"/>
              <a:t> </a:t>
            </a:r>
            <a:r>
              <a:rPr lang="en-AU" sz="2400" dirty="0" err="1" smtClean="0"/>
              <a:t>EfS</a:t>
            </a:r>
            <a:r>
              <a:rPr lang="en-AU" sz="2400" dirty="0" smtClean="0"/>
              <a:t> values the capacity of individuals &amp; groups to reflect on personal experiences &amp; world views, also to challenge accepted ways of interpreting &amp; engaging with the world.</a:t>
            </a:r>
            <a:endParaRPr lang="en-AU" sz="2800" dirty="0" smtClean="0"/>
          </a:p>
          <a:p>
            <a:pPr>
              <a:buNone/>
            </a:pPr>
            <a:endParaRPr lang="en-AU" dirty="0" smtClean="0"/>
          </a:p>
          <a:p>
            <a:r>
              <a:rPr lang="en-AU" b="1" dirty="0" smtClean="0"/>
              <a:t>6.Participation:</a:t>
            </a:r>
            <a:r>
              <a:rPr lang="en-AU" dirty="0" smtClean="0"/>
              <a:t> </a:t>
            </a:r>
            <a:r>
              <a:rPr lang="en-AU" sz="2600" dirty="0" err="1" smtClean="0"/>
              <a:t>EfS</a:t>
            </a:r>
            <a:r>
              <a:rPr lang="en-AU" sz="3200" dirty="0" smtClean="0"/>
              <a:t> </a:t>
            </a:r>
            <a:r>
              <a:rPr lang="en-AU" sz="2400" dirty="0" smtClean="0"/>
              <a:t>recognises participation as critical for engaging groups &amp; individuals in sustainability.</a:t>
            </a:r>
          </a:p>
          <a:p>
            <a:endParaRPr lang="en-AU" dirty="0" smtClean="0"/>
          </a:p>
          <a:p>
            <a:r>
              <a:rPr lang="en-AU" b="1" dirty="0" smtClean="0"/>
              <a:t>7.Partnerships for change: </a:t>
            </a:r>
            <a:r>
              <a:rPr lang="en-AU" sz="2400" dirty="0" err="1" smtClean="0"/>
              <a:t>EfS</a:t>
            </a:r>
            <a:r>
              <a:rPr lang="en-AU" sz="2400" dirty="0" smtClean="0"/>
              <a:t> focuses on the use of genuine partnerships to build networks &amp; relationships, &amp; improve communication between different sectors of society.</a:t>
            </a:r>
          </a:p>
          <a:p>
            <a:endParaRPr lang="en-AU" sz="2400" dirty="0"/>
          </a:p>
        </p:txBody>
      </p:sp>
      <p:sp>
        <p:nvSpPr>
          <p:cNvPr id="3" name="Title 2"/>
          <p:cNvSpPr>
            <a:spLocks noGrp="1"/>
          </p:cNvSpPr>
          <p:nvPr>
            <p:ph type="title"/>
          </p:nvPr>
        </p:nvSpPr>
        <p:spPr>
          <a:xfrm>
            <a:off x="142844" y="274638"/>
            <a:ext cx="8858312" cy="939784"/>
          </a:xfrm>
        </p:spPr>
        <p:txBody>
          <a:bodyPr>
            <a:noAutofit/>
          </a:bodyPr>
          <a:lstStyle/>
          <a:p>
            <a:pPr algn="ctr"/>
            <a:r>
              <a:rPr lang="en-AU" sz="3200" dirty="0" smtClean="0"/>
              <a:t>7 Principles of Education </a:t>
            </a:r>
            <a:r>
              <a:rPr lang="en-AU" sz="3200" u="sng" dirty="0" smtClean="0"/>
              <a:t>for</a:t>
            </a:r>
            <a:r>
              <a:rPr lang="en-AU" sz="3200" dirty="0" smtClean="0"/>
              <a:t> Sustainability </a:t>
            </a:r>
            <a:endParaRPr lang="en-AU"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p:cNvPicPr>
          <p:nvPr/>
        </p:nvPicPr>
        <p:blipFill>
          <a:blip r:embed="rId2" cstate="screen"/>
          <a:srcRect/>
          <a:stretch>
            <a:fillRect/>
          </a:stretch>
        </p:blipFill>
        <p:spPr bwMode="auto">
          <a:xfrm>
            <a:off x="285720" y="357166"/>
            <a:ext cx="7572428" cy="5514975"/>
          </a:xfrm>
          <a:prstGeom prst="rect">
            <a:avLst/>
          </a:prstGeom>
          <a:noFill/>
          <a:ln w="9525">
            <a:noFill/>
            <a:miter lim="800000"/>
            <a:headEnd/>
            <a:tailEnd/>
          </a:ln>
        </p:spPr>
      </p:pic>
      <p:sp>
        <p:nvSpPr>
          <p:cNvPr id="46083" name="TextBox 4"/>
          <p:cNvSpPr txBox="1">
            <a:spLocks noChangeArrowheads="1"/>
          </p:cNvSpPr>
          <p:nvPr/>
        </p:nvSpPr>
        <p:spPr bwMode="auto">
          <a:xfrm>
            <a:off x="1857356" y="5786454"/>
            <a:ext cx="6000792" cy="584775"/>
          </a:xfrm>
          <a:prstGeom prst="rect">
            <a:avLst/>
          </a:prstGeom>
          <a:noFill/>
          <a:ln w="9525">
            <a:noFill/>
            <a:miter lim="800000"/>
            <a:headEnd/>
            <a:tailEnd/>
          </a:ln>
        </p:spPr>
        <p:txBody>
          <a:bodyPr wrap="square">
            <a:spAutoFit/>
          </a:bodyPr>
          <a:lstStyle/>
          <a:p>
            <a:r>
              <a:rPr lang="en-US" sz="2800" b="1" dirty="0">
                <a:latin typeface="Century Gothic" pitchFamily="27" charset="0"/>
              </a:rPr>
              <a:t>www</a:t>
            </a:r>
            <a:r>
              <a:rPr lang="en-US" sz="1600" b="0" dirty="0">
                <a:latin typeface="Century Gothic" pitchFamily="27" charset="0"/>
              </a:rPr>
              <a:t>. </a:t>
            </a:r>
            <a:r>
              <a:rPr lang="en-US" sz="3200" b="1" dirty="0">
                <a:latin typeface="Century Gothic" pitchFamily="27" charset="0"/>
              </a:rPr>
              <a:t>efslearninghub.net.au</a:t>
            </a:r>
            <a:r>
              <a:rPr lang="en-US" sz="1600" b="0" dirty="0">
                <a:latin typeface="Century Gothic" pitchFamily="27"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733754"/>
          </a:xfrm>
        </p:spPr>
        <p:txBody>
          <a:bodyPr>
            <a:normAutofit fontScale="40000" lnSpcReduction="20000"/>
          </a:bodyPr>
          <a:lstStyle/>
          <a:p>
            <a:pPr>
              <a:buNone/>
            </a:pPr>
            <a:r>
              <a:rPr lang="en-AU" sz="4000" b="1" dirty="0" smtClean="0"/>
              <a:t>A Few examples</a:t>
            </a:r>
            <a:r>
              <a:rPr lang="en-AU" sz="4000" dirty="0" smtClean="0"/>
              <a:t> -</a:t>
            </a:r>
          </a:p>
          <a:p>
            <a:r>
              <a:rPr lang="en-AU" sz="4000" dirty="0" smtClean="0"/>
              <a:t>We work with </a:t>
            </a:r>
            <a:r>
              <a:rPr lang="en-AU" sz="4000" b="1" dirty="0" smtClean="0"/>
              <a:t>local government </a:t>
            </a:r>
            <a:r>
              <a:rPr lang="en-AU" sz="4000" dirty="0" smtClean="0"/>
              <a:t>to run energy efficiency workshops, tours of the local water facility, provide composting and green cleaning workshops.</a:t>
            </a:r>
          </a:p>
          <a:p>
            <a:endParaRPr lang="en-AU" sz="4000" dirty="0" smtClean="0"/>
          </a:p>
          <a:p>
            <a:r>
              <a:rPr lang="en-AU" sz="4000" dirty="0" smtClean="0"/>
              <a:t>Have a partnership with the </a:t>
            </a:r>
            <a:r>
              <a:rPr lang="en-AU" sz="4000" b="1" dirty="0" smtClean="0"/>
              <a:t>Mullumbimby Community Garden</a:t>
            </a:r>
            <a:r>
              <a:rPr lang="en-AU" sz="4000" dirty="0" smtClean="0"/>
              <a:t>, with a joint committee to run the education program. We also work with </a:t>
            </a:r>
            <a:r>
              <a:rPr lang="en-AU" sz="4000" b="1" dirty="0" smtClean="0"/>
              <a:t>Landcare groups</a:t>
            </a:r>
            <a:r>
              <a:rPr lang="en-AU" sz="4000" dirty="0" smtClean="0"/>
              <a:t>. And have worked with the </a:t>
            </a:r>
            <a:r>
              <a:rPr lang="en-AU" sz="4000" b="1" dirty="0" smtClean="0"/>
              <a:t>health promotion unit</a:t>
            </a:r>
            <a:r>
              <a:rPr lang="en-AU" sz="4000" dirty="0" smtClean="0"/>
              <a:t>.</a:t>
            </a:r>
          </a:p>
          <a:p>
            <a:endParaRPr lang="en-AU" sz="4000" dirty="0" smtClean="0"/>
          </a:p>
          <a:p>
            <a:r>
              <a:rPr lang="en-AU" sz="4000" dirty="0" smtClean="0"/>
              <a:t>Are providing workshops in food growing in 7 local government areas for a joint local government /state government  Northern River Foodlinks Project.</a:t>
            </a:r>
          </a:p>
          <a:p>
            <a:pPr>
              <a:buNone/>
            </a:pPr>
            <a:endParaRPr lang="en-AU" dirty="0" smtClean="0"/>
          </a:p>
          <a:p>
            <a:endParaRPr lang="en-AU" dirty="0" smtClean="0"/>
          </a:p>
          <a:p>
            <a:endParaRPr lang="en-AU" b="1" dirty="0" smtClean="0">
              <a:solidFill>
                <a:srgbClr val="7030A0"/>
              </a:solidFill>
            </a:endParaRPr>
          </a:p>
          <a:p>
            <a:pPr marL="365125" indent="-7938">
              <a:buNone/>
            </a:pPr>
            <a:r>
              <a:rPr lang="en-AU" sz="5000" b="1" dirty="0" smtClean="0"/>
              <a:t>Reflection Question</a:t>
            </a:r>
            <a:r>
              <a:rPr lang="en-AU" sz="5000" dirty="0" smtClean="0"/>
              <a:t>: </a:t>
            </a:r>
            <a:r>
              <a:rPr lang="en-AU" sz="5000" dirty="0" smtClean="0">
                <a:solidFill>
                  <a:srgbClr val="7030A0"/>
                </a:solidFill>
              </a:rPr>
              <a:t>Are there </a:t>
            </a:r>
          </a:p>
          <a:p>
            <a:pPr marL="365125" indent="-7938">
              <a:buNone/>
            </a:pPr>
            <a:r>
              <a:rPr lang="en-AU" sz="5000" dirty="0" smtClean="0">
                <a:solidFill>
                  <a:srgbClr val="7030A0"/>
                </a:solidFill>
              </a:rPr>
              <a:t>any relationships that could be </a:t>
            </a:r>
          </a:p>
          <a:p>
            <a:pPr marL="365125" indent="-7938">
              <a:buNone/>
            </a:pPr>
            <a:r>
              <a:rPr lang="en-AU" sz="5000" dirty="0" smtClean="0">
                <a:solidFill>
                  <a:srgbClr val="7030A0"/>
                </a:solidFill>
              </a:rPr>
              <a:t>developed for your sustainability </a:t>
            </a:r>
          </a:p>
          <a:p>
            <a:pPr marL="365125" indent="-7938">
              <a:buNone/>
            </a:pPr>
            <a:r>
              <a:rPr lang="en-AU" sz="5000" dirty="0" smtClean="0">
                <a:solidFill>
                  <a:srgbClr val="7030A0"/>
                </a:solidFill>
              </a:rPr>
              <a:t>education provision?</a:t>
            </a:r>
          </a:p>
          <a:p>
            <a:endParaRPr lang="en-AU" dirty="0"/>
          </a:p>
          <a:p>
            <a:endParaRPr lang="en-AU" dirty="0"/>
          </a:p>
        </p:txBody>
      </p:sp>
      <p:sp>
        <p:nvSpPr>
          <p:cNvPr id="2" name="Title 1"/>
          <p:cNvSpPr>
            <a:spLocks noGrp="1"/>
          </p:cNvSpPr>
          <p:nvPr>
            <p:ph type="title"/>
          </p:nvPr>
        </p:nvSpPr>
        <p:spPr>
          <a:xfrm>
            <a:off x="858416" y="274638"/>
            <a:ext cx="7427168" cy="1143000"/>
          </a:xfrm>
          <a:prstGeom prst="roundRect">
            <a:avLst/>
          </a:prstGeom>
          <a:solidFill>
            <a:schemeClr val="accent5">
              <a:lumMod val="40000"/>
              <a:lumOff val="60000"/>
            </a:schemeClr>
          </a:solidFill>
          <a:ln>
            <a:solidFill>
              <a:schemeClr val="accent1">
                <a:lumMod val="75000"/>
              </a:schemeClr>
            </a:solidFill>
          </a:ln>
        </p:spPr>
        <p:txBody>
          <a:bodyPr>
            <a:normAutofit/>
          </a:bodyPr>
          <a:lstStyle/>
          <a:p>
            <a:pPr algn="ctr"/>
            <a:r>
              <a:rPr lang="en-AU" dirty="0" smtClean="0"/>
              <a:t>Partnerships for Change.....</a:t>
            </a:r>
            <a:endParaRPr lang="en-AU" dirty="0"/>
          </a:p>
        </p:txBody>
      </p:sp>
      <p:pic>
        <p:nvPicPr>
          <p:cNvPr id="4" name="Picture 3" descr="P1030795.JPG"/>
          <p:cNvPicPr>
            <a:picLocks noChangeAspect="1"/>
          </p:cNvPicPr>
          <p:nvPr/>
        </p:nvPicPr>
        <p:blipFill>
          <a:blip r:embed="rId2" cstate="screen"/>
          <a:srcRect/>
          <a:stretch>
            <a:fillRect/>
          </a:stretch>
        </p:blipFill>
        <p:spPr>
          <a:xfrm>
            <a:off x="5715008" y="3929066"/>
            <a:ext cx="3000396" cy="22860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AU" b="1" dirty="0" smtClean="0"/>
              <a:t>Organic food growing</a:t>
            </a:r>
            <a:r>
              <a:rPr lang="en-AU" dirty="0" smtClean="0"/>
              <a:t>, backyard chooks, fruit trees, bee keeping, composting, soil building, making bio char etc.</a:t>
            </a:r>
          </a:p>
          <a:p>
            <a:endParaRPr lang="en-AU" dirty="0" smtClean="0"/>
          </a:p>
          <a:p>
            <a:r>
              <a:rPr lang="en-AU" b="1" dirty="0" smtClean="0"/>
              <a:t>Natural resource management &amp; appreciation  </a:t>
            </a:r>
            <a:r>
              <a:rPr lang="en-AU" dirty="0" err="1" smtClean="0"/>
              <a:t>eg</a:t>
            </a:r>
            <a:r>
              <a:rPr lang="en-AU" dirty="0" smtClean="0"/>
              <a:t>. supporting wildlife, non chemical bush regeneration, birds &amp; butterflies, understanding local biodiversity.</a:t>
            </a:r>
          </a:p>
          <a:p>
            <a:endParaRPr lang="en-AU" dirty="0" smtClean="0"/>
          </a:p>
          <a:p>
            <a:r>
              <a:rPr lang="en-AU" b="1" dirty="0" smtClean="0"/>
              <a:t> Urban sustainability </a:t>
            </a:r>
            <a:r>
              <a:rPr lang="en-AU" dirty="0" err="1" smtClean="0"/>
              <a:t>eg</a:t>
            </a:r>
            <a:r>
              <a:rPr lang="en-AU" dirty="0" smtClean="0"/>
              <a:t>. green cleaning, energy efficiency, solar power, water saving, bike maintenance, ethical shopping, permaculture</a:t>
            </a:r>
          </a:p>
          <a:p>
            <a:endParaRPr lang="en-AU" dirty="0" smtClean="0"/>
          </a:p>
          <a:p>
            <a:r>
              <a:rPr lang="en-AU" b="1" dirty="0" smtClean="0"/>
              <a:t>House design &amp; new building materials </a:t>
            </a:r>
            <a:r>
              <a:rPr lang="en-AU" dirty="0" err="1" smtClean="0"/>
              <a:t>eg</a:t>
            </a:r>
            <a:r>
              <a:rPr lang="en-AU" dirty="0" smtClean="0"/>
              <a:t>. energy efficient house design for the subtropics, bamboo design &amp; construction, mud brick building etc</a:t>
            </a:r>
          </a:p>
          <a:p>
            <a:endParaRPr lang="en-AU" dirty="0" smtClean="0"/>
          </a:p>
          <a:p>
            <a:endParaRPr lang="en-AU" dirty="0" smtClean="0"/>
          </a:p>
          <a:p>
            <a:endParaRPr lang="en-AU" dirty="0" smtClean="0"/>
          </a:p>
          <a:p>
            <a:endParaRPr lang="en-AU" dirty="0"/>
          </a:p>
        </p:txBody>
      </p:sp>
      <p:sp>
        <p:nvSpPr>
          <p:cNvPr id="3" name="Title 2"/>
          <p:cNvSpPr>
            <a:spLocks noGrp="1"/>
          </p:cNvSpPr>
          <p:nvPr>
            <p:ph type="title"/>
          </p:nvPr>
        </p:nvSpPr>
        <p:spPr/>
        <p:txBody>
          <a:bodyPr/>
          <a:lstStyle/>
          <a:p>
            <a:r>
              <a:rPr lang="en-AU" dirty="0" smtClean="0"/>
              <a:t>Some  sustainability topic areas</a:t>
            </a:r>
            <a:endParaRPr lang="en-A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142984"/>
            <a:ext cx="8258204" cy="4864307"/>
          </a:xfrm>
        </p:spPr>
        <p:txBody>
          <a:bodyPr/>
          <a:lstStyle/>
          <a:p>
            <a:r>
              <a:rPr lang="en-AU" b="1" dirty="0" smtClean="0"/>
              <a:t>Tours</a:t>
            </a:r>
            <a:r>
              <a:rPr lang="en-AU" dirty="0" smtClean="0"/>
              <a:t> </a:t>
            </a:r>
            <a:r>
              <a:rPr lang="en-AU" dirty="0" err="1" smtClean="0"/>
              <a:t>eg</a:t>
            </a:r>
            <a:r>
              <a:rPr lang="en-AU" dirty="0" smtClean="0"/>
              <a:t> sustainable communities, houses, gardens, water facilities, community gardens..</a:t>
            </a:r>
          </a:p>
          <a:p>
            <a:r>
              <a:rPr lang="en-AU" b="1" dirty="0" smtClean="0"/>
              <a:t>Food events </a:t>
            </a:r>
            <a:r>
              <a:rPr lang="en-AU" dirty="0" err="1" smtClean="0"/>
              <a:t>eg</a:t>
            </a:r>
            <a:r>
              <a:rPr lang="en-AU" dirty="0" smtClean="0"/>
              <a:t>. </a:t>
            </a:r>
            <a:r>
              <a:rPr lang="en-AU" dirty="0" err="1" smtClean="0"/>
              <a:t>locavore</a:t>
            </a:r>
            <a:r>
              <a:rPr lang="en-AU" dirty="0" smtClean="0"/>
              <a:t> lunches, food preserving, local produce showcases...</a:t>
            </a:r>
          </a:p>
          <a:p>
            <a:pPr>
              <a:buNone/>
            </a:pPr>
            <a:r>
              <a:rPr lang="en-AU" dirty="0" smtClean="0"/>
              <a:t>	</a:t>
            </a:r>
            <a:r>
              <a:rPr lang="en-AU" sz="2400" b="1" dirty="0" smtClean="0"/>
              <a:t>Short taster courses can build interest with less commitment ...and keep the cost down.</a:t>
            </a:r>
            <a:endParaRPr lang="en-AU" b="1" dirty="0"/>
          </a:p>
        </p:txBody>
      </p:sp>
      <p:sp>
        <p:nvSpPr>
          <p:cNvPr id="3" name="Title 2"/>
          <p:cNvSpPr>
            <a:spLocks noGrp="1"/>
          </p:cNvSpPr>
          <p:nvPr>
            <p:ph type="title"/>
          </p:nvPr>
        </p:nvSpPr>
        <p:spPr/>
        <p:txBody>
          <a:bodyPr/>
          <a:lstStyle/>
          <a:p>
            <a:r>
              <a:rPr lang="en-AU" dirty="0" smtClean="0"/>
              <a:t>Other </a:t>
            </a:r>
            <a:r>
              <a:rPr lang="en-AU" dirty="0" err="1" smtClean="0"/>
              <a:t>p.opular</a:t>
            </a:r>
            <a:r>
              <a:rPr lang="en-AU" dirty="0" smtClean="0"/>
              <a:t> options...</a:t>
            </a:r>
            <a:endParaRPr lang="en-AU" dirty="0"/>
          </a:p>
        </p:txBody>
      </p:sp>
      <p:pic>
        <p:nvPicPr>
          <p:cNvPr id="48130" name="Picture 2" descr="Z:\ACE Files\ACE Projects\FOODLINKS 2010 - 2011\skilling community- foodlinks 2010\images\photos from events\Worm Farm in Wheelie bin\Wadzy Worm Farm Workshop.JPG"/>
          <p:cNvPicPr>
            <a:picLocks noChangeAspect="1" noChangeArrowheads="1"/>
          </p:cNvPicPr>
          <p:nvPr/>
        </p:nvPicPr>
        <p:blipFill>
          <a:blip r:embed="rId2" cstate="screen"/>
          <a:srcRect/>
          <a:stretch>
            <a:fillRect/>
          </a:stretch>
        </p:blipFill>
        <p:spPr bwMode="auto">
          <a:xfrm>
            <a:off x="4786314" y="4000504"/>
            <a:ext cx="4000528" cy="2571768"/>
          </a:xfrm>
          <a:prstGeom prst="rect">
            <a:avLst/>
          </a:prstGeom>
          <a:noFill/>
        </p:spPr>
      </p:pic>
      <p:pic>
        <p:nvPicPr>
          <p:cNvPr id="5" name="Picture 4" descr="water discovery tour 2.JPG"/>
          <p:cNvPicPr>
            <a:picLocks noChangeAspect="1"/>
          </p:cNvPicPr>
          <p:nvPr/>
        </p:nvPicPr>
        <p:blipFill>
          <a:blip r:embed="rId3" cstate="screen"/>
          <a:stretch>
            <a:fillRect/>
          </a:stretch>
        </p:blipFill>
        <p:spPr>
          <a:xfrm>
            <a:off x="928662" y="3786190"/>
            <a:ext cx="3357586" cy="235745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A taste of permaculture day...</a:t>
            </a:r>
            <a:endParaRPr lang="en-AU" dirty="0"/>
          </a:p>
        </p:txBody>
      </p:sp>
      <p:pic>
        <p:nvPicPr>
          <p:cNvPr id="49154" name="Picture 2" descr="Z:\ACE Files\ACE Projects\FOODLINKS 2010 - 2011\skilling community- foodlinks 2010\images\photos from events\Intro to Permaculture Murwillumbah\Herb Spiral 5.JPG"/>
          <p:cNvPicPr>
            <a:picLocks noChangeAspect="1" noChangeArrowheads="1"/>
          </p:cNvPicPr>
          <p:nvPr/>
        </p:nvPicPr>
        <p:blipFill>
          <a:blip r:embed="rId2" cstate="screen"/>
          <a:srcRect/>
          <a:stretch>
            <a:fillRect/>
          </a:stretch>
        </p:blipFill>
        <p:spPr bwMode="auto">
          <a:xfrm>
            <a:off x="571472" y="1928802"/>
            <a:ext cx="3714776" cy="2786082"/>
          </a:xfrm>
          <a:prstGeom prst="rect">
            <a:avLst/>
          </a:prstGeom>
          <a:noFill/>
        </p:spPr>
      </p:pic>
      <p:pic>
        <p:nvPicPr>
          <p:cNvPr id="49155" name="Picture 3" descr="Z:\ACE Files\ACE Projects\FOODLINKS 2010 - 2011\skilling community- foodlinks 2010\images\photos from events\Intro to Permaculture Murwillumbah\Herb Spiral 1.JPG"/>
          <p:cNvPicPr>
            <a:picLocks noGrp="1" noChangeAspect="1" noChangeArrowheads="1"/>
          </p:cNvPicPr>
          <p:nvPr>
            <p:ph idx="1"/>
          </p:nvPr>
        </p:nvPicPr>
        <p:blipFill>
          <a:blip r:embed="rId3" cstate="screen"/>
          <a:srcRect/>
          <a:stretch>
            <a:fillRect/>
          </a:stretch>
        </p:blipFill>
        <p:spPr bwMode="auto">
          <a:xfrm>
            <a:off x="4714876" y="3929066"/>
            <a:ext cx="3677162" cy="2757872"/>
          </a:xfrm>
          <a:prstGeom prst="rect">
            <a:avLst/>
          </a:prstGeom>
          <a:noFill/>
        </p:spPr>
      </p:pic>
      <p:pic>
        <p:nvPicPr>
          <p:cNvPr id="5" name="Picture 2" descr="Z:\ACE Files\Katrina\11 March Pictures from LWS\IMG_1791.JPG"/>
          <p:cNvPicPr>
            <a:picLocks noChangeAspect="1" noChangeArrowheads="1"/>
          </p:cNvPicPr>
          <p:nvPr/>
        </p:nvPicPr>
        <p:blipFill>
          <a:blip r:embed="rId4" cstate="screen"/>
          <a:srcRect/>
          <a:stretch>
            <a:fillRect/>
          </a:stretch>
        </p:blipFill>
        <p:spPr bwMode="auto">
          <a:xfrm>
            <a:off x="5072066" y="1214422"/>
            <a:ext cx="3571899" cy="246461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14282" y="1643050"/>
            <a:ext cx="4714908" cy="4007051"/>
          </a:xfrm>
        </p:spPr>
        <p:txBody>
          <a:bodyPr>
            <a:normAutofit/>
          </a:bodyPr>
          <a:lstStyle/>
          <a:p>
            <a:r>
              <a:rPr lang="en-AU" sz="2400" dirty="0" smtClean="0"/>
              <a:t>Include Social &amp; Economic dimensions such as:</a:t>
            </a:r>
          </a:p>
          <a:p>
            <a:r>
              <a:rPr lang="en-AU" sz="2400" dirty="0" smtClean="0"/>
              <a:t>Social justice and social inclusion</a:t>
            </a:r>
          </a:p>
          <a:p>
            <a:r>
              <a:rPr lang="en-AU" sz="2400" dirty="0" smtClean="0"/>
              <a:t>Supporting Aboriginal culture &amp; heritage</a:t>
            </a:r>
          </a:p>
          <a:p>
            <a:r>
              <a:rPr lang="en-AU" sz="2400" dirty="0" smtClean="0"/>
              <a:t>Strengthening community participation, building community resilience, local living economies.</a:t>
            </a:r>
          </a:p>
          <a:p>
            <a:endParaRPr lang="en-AU" dirty="0"/>
          </a:p>
        </p:txBody>
      </p:sp>
      <p:sp>
        <p:nvSpPr>
          <p:cNvPr id="4" name="Title 3"/>
          <p:cNvSpPr>
            <a:spLocks noGrp="1"/>
          </p:cNvSpPr>
          <p:nvPr>
            <p:ph type="title"/>
          </p:nvPr>
        </p:nvSpPr>
        <p:spPr>
          <a:xfrm>
            <a:off x="571472" y="1071546"/>
            <a:ext cx="8229600" cy="571504"/>
          </a:xfrm>
        </p:spPr>
        <p:txBody>
          <a:bodyPr>
            <a:normAutofit fontScale="90000"/>
          </a:bodyPr>
          <a:lstStyle/>
          <a:p>
            <a:r>
              <a:rPr lang="en-AU" sz="2700" dirty="0" smtClean="0"/>
              <a:t>Sustainability is not just about “the environment” </a:t>
            </a:r>
            <a:r>
              <a:rPr lang="en-AU" dirty="0" smtClean="0"/>
              <a:t/>
            </a:r>
            <a:br>
              <a:rPr lang="en-AU" dirty="0" smtClean="0"/>
            </a:br>
            <a:endParaRPr lang="en-AU" dirty="0"/>
          </a:p>
        </p:txBody>
      </p:sp>
      <p:grpSp>
        <p:nvGrpSpPr>
          <p:cNvPr id="5" name="Group 34"/>
          <p:cNvGrpSpPr>
            <a:grpSpLocks noGrp="1"/>
          </p:cNvGrpSpPr>
          <p:nvPr>
            <p:ph sz="half" idx="2"/>
          </p:nvPr>
        </p:nvGrpSpPr>
        <p:grpSpPr>
          <a:xfrm>
            <a:off x="5286380" y="1928802"/>
            <a:ext cx="3400420" cy="4078298"/>
            <a:chOff x="1896777" y="1196752"/>
            <a:chExt cx="3353438" cy="3556882"/>
          </a:xfrm>
          <a:effectLst>
            <a:outerShdw blurRad="50800" dist="38100" dir="5400000" algn="t" rotWithShape="0">
              <a:prstClr val="black">
                <a:alpha val="40000"/>
              </a:prstClr>
            </a:outerShdw>
          </a:effectLst>
        </p:grpSpPr>
        <p:grpSp>
          <p:nvGrpSpPr>
            <p:cNvPr id="6" name="Group 29"/>
            <p:cNvGrpSpPr/>
            <p:nvPr/>
          </p:nvGrpSpPr>
          <p:grpSpPr>
            <a:xfrm>
              <a:off x="2051716" y="1196752"/>
              <a:ext cx="3034822" cy="3456384"/>
              <a:chOff x="3203844" y="2708920"/>
              <a:chExt cx="3034822" cy="3456384"/>
            </a:xfrm>
          </p:grpSpPr>
          <p:grpSp>
            <p:nvGrpSpPr>
              <p:cNvPr id="10" name="Group 23"/>
              <p:cNvGrpSpPr/>
              <p:nvPr/>
            </p:nvGrpSpPr>
            <p:grpSpPr>
              <a:xfrm>
                <a:off x="3203844" y="2708920"/>
                <a:ext cx="3034822" cy="3456384"/>
                <a:chOff x="5508104" y="3933056"/>
                <a:chExt cx="2568843" cy="2925676"/>
              </a:xfrm>
            </p:grpSpPr>
            <p:sp>
              <p:nvSpPr>
                <p:cNvPr id="12" name="Parallelogram 11"/>
                <p:cNvSpPr/>
                <p:nvPr/>
              </p:nvSpPr>
              <p:spPr>
                <a:xfrm rot="21407605">
                  <a:off x="6723419" y="4589421"/>
                  <a:ext cx="360040" cy="2269311"/>
                </a:xfrm>
                <a:prstGeom prst="parallelogram">
                  <a:avLst/>
                </a:prstGeom>
                <a:solidFill>
                  <a:srgbClr val="92D050"/>
                </a:solidFill>
                <a:ln>
                  <a:solidFill>
                    <a:srgbClr val="00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Parallelogram 12"/>
                <p:cNvSpPr/>
                <p:nvPr/>
              </p:nvSpPr>
              <p:spPr>
                <a:xfrm rot="21049206" flipH="1">
                  <a:off x="7695795" y="4454780"/>
                  <a:ext cx="381152" cy="1988840"/>
                </a:xfrm>
                <a:prstGeom prst="parallelogram">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Parallelogram 13"/>
                <p:cNvSpPr/>
                <p:nvPr/>
              </p:nvSpPr>
              <p:spPr>
                <a:xfrm rot="627920">
                  <a:off x="5508104" y="4453269"/>
                  <a:ext cx="360040" cy="1988840"/>
                </a:xfrm>
                <a:prstGeom prst="parallelogram">
                  <a:avLst/>
                </a:prstGeom>
                <a:solidFill>
                  <a:schemeClr val="accent5">
                    <a:lumMod val="60000"/>
                    <a:lumOff val="40000"/>
                  </a:schemeClr>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 name="Group 17"/>
                <p:cNvGrpSpPr/>
                <p:nvPr/>
              </p:nvGrpSpPr>
              <p:grpSpPr>
                <a:xfrm>
                  <a:off x="5652120" y="3933056"/>
                  <a:ext cx="2376264" cy="728464"/>
                  <a:chOff x="5652120" y="4221088"/>
                  <a:chExt cx="2376264" cy="728464"/>
                </a:xfrm>
              </p:grpSpPr>
              <p:sp>
                <p:nvSpPr>
                  <p:cNvPr id="16" name="Oval 15"/>
                  <p:cNvSpPr/>
                  <p:nvPr/>
                </p:nvSpPr>
                <p:spPr>
                  <a:xfrm>
                    <a:off x="5660504" y="4229472"/>
                    <a:ext cx="2367880" cy="720080"/>
                  </a:xfrm>
                  <a:prstGeom prst="ellipse">
                    <a:avLst/>
                  </a:prstGeom>
                  <a:gradFill>
                    <a:gsLst>
                      <a:gs pos="0">
                        <a:srgbClr val="DDEBCF"/>
                      </a:gs>
                      <a:gs pos="50000">
                        <a:srgbClr val="9CB86E"/>
                      </a:gs>
                      <a:gs pos="100000">
                        <a:srgbClr val="156B13"/>
                      </a:gs>
                    </a:gsLst>
                    <a:lin ang="5400000" scaled="0"/>
                  </a:gradFill>
                  <a:ln>
                    <a:solidFill>
                      <a:srgbClr val="00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p:cNvSpPr/>
                  <p:nvPr/>
                </p:nvSpPr>
                <p:spPr>
                  <a:xfrm>
                    <a:off x="5652120" y="4221088"/>
                    <a:ext cx="2376264" cy="592832"/>
                  </a:xfrm>
                  <a:prstGeom prst="ellipse">
                    <a:avLst/>
                  </a:prstGeom>
                  <a:gradFill>
                    <a:gsLst>
                      <a:gs pos="0">
                        <a:srgbClr val="DDEBCF"/>
                      </a:gs>
                      <a:gs pos="50000">
                        <a:srgbClr val="9CB86E"/>
                      </a:gs>
                      <a:gs pos="100000">
                        <a:srgbClr val="156B13"/>
                      </a:gs>
                    </a:gsLst>
                    <a:lin ang="5400000" scaled="0"/>
                  </a:gradFill>
                  <a:ln>
                    <a:solidFill>
                      <a:srgbClr val="00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1" name="WordArt 10"/>
              <p:cNvSpPr>
                <a:spLocks noChangeArrowheads="1" noChangeShapeType="1" noTextEdit="1"/>
              </p:cNvSpPr>
              <p:nvPr/>
            </p:nvSpPr>
            <p:spPr bwMode="auto">
              <a:xfrm>
                <a:off x="3713148" y="3068961"/>
                <a:ext cx="2016224" cy="144015"/>
              </a:xfrm>
              <a:prstGeom prst="rect">
                <a:avLst/>
              </a:prstGeom>
            </p:spPr>
            <p:txBody>
              <a:bodyPr spcFirstLastPara="1" wrap="none" fromWordArt="1">
                <a:prstTxWarp prst="textArchUp">
                  <a:avLst>
                    <a:gd name="adj" fmla="val 10800004"/>
                  </a:avLst>
                </a:prstTxWarp>
              </a:bodyPr>
              <a:lstStyle/>
              <a:p>
                <a:pPr algn="ctr"/>
                <a:r>
                  <a:rPr lang="en-AU" sz="2800" kern="1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a:rPr>
                  <a:t>SUSTAINABILITY</a:t>
                </a:r>
              </a:p>
            </p:txBody>
          </p:sp>
        </p:grpSp>
        <p:sp>
          <p:nvSpPr>
            <p:cNvPr id="7" name="TextBox 6"/>
            <p:cNvSpPr txBox="1"/>
            <p:nvPr/>
          </p:nvSpPr>
          <p:spPr>
            <a:xfrm rot="11615656">
              <a:off x="1896777" y="2607872"/>
              <a:ext cx="461665" cy="1800200"/>
            </a:xfrm>
            <a:prstGeom prst="rect">
              <a:avLst/>
            </a:prstGeom>
            <a:noFill/>
          </p:spPr>
          <p:txBody>
            <a:bodyPr vert="vert270" wrap="square" rtlCol="0">
              <a:spAutoFit/>
            </a:bodyPr>
            <a:lstStyle/>
            <a:p>
              <a:r>
                <a:rPr lang="en-AU" dirty="0" smtClean="0">
                  <a:solidFill>
                    <a:srgbClr val="0070C0"/>
                  </a:solidFill>
                </a:rPr>
                <a:t>Economy</a:t>
              </a:r>
              <a:endParaRPr lang="en-AU" dirty="0">
                <a:solidFill>
                  <a:srgbClr val="0070C0"/>
                </a:solidFill>
              </a:endParaRPr>
            </a:p>
          </p:txBody>
        </p:sp>
        <p:sp>
          <p:nvSpPr>
            <p:cNvPr id="8" name="TextBox 7"/>
            <p:cNvSpPr txBox="1"/>
            <p:nvPr/>
          </p:nvSpPr>
          <p:spPr>
            <a:xfrm rot="10064356">
              <a:off x="4788550" y="2953434"/>
              <a:ext cx="461665" cy="1800200"/>
            </a:xfrm>
            <a:prstGeom prst="rect">
              <a:avLst/>
            </a:prstGeom>
            <a:noFill/>
          </p:spPr>
          <p:txBody>
            <a:bodyPr vert="vert270" wrap="square" rtlCol="0">
              <a:spAutoFit/>
            </a:bodyPr>
            <a:lstStyle/>
            <a:p>
              <a:r>
                <a:rPr lang="en-AU" dirty="0" smtClean="0">
                  <a:solidFill>
                    <a:schemeClr val="bg1">
                      <a:lumMod val="95000"/>
                    </a:schemeClr>
                  </a:solidFill>
                </a:rPr>
                <a:t>Social</a:t>
              </a:r>
              <a:endParaRPr lang="en-AU" dirty="0">
                <a:solidFill>
                  <a:schemeClr val="bg1">
                    <a:lumMod val="95000"/>
                  </a:schemeClr>
                </a:solidFill>
              </a:endParaRPr>
            </a:p>
          </p:txBody>
        </p:sp>
        <p:sp>
          <p:nvSpPr>
            <p:cNvPr id="9" name="TextBox 8"/>
            <p:cNvSpPr txBox="1"/>
            <p:nvPr/>
          </p:nvSpPr>
          <p:spPr>
            <a:xfrm rot="10800000">
              <a:off x="3462263" y="2924944"/>
              <a:ext cx="461665" cy="1800200"/>
            </a:xfrm>
            <a:prstGeom prst="rect">
              <a:avLst/>
            </a:prstGeom>
            <a:noFill/>
          </p:spPr>
          <p:txBody>
            <a:bodyPr vert="vert270" wrap="square" rtlCol="0">
              <a:spAutoFit/>
            </a:bodyPr>
            <a:lstStyle/>
            <a:p>
              <a:r>
                <a:rPr lang="en-AU" dirty="0" smtClean="0">
                  <a:solidFill>
                    <a:srgbClr val="003300"/>
                  </a:solidFill>
                </a:rPr>
                <a:t>Environment</a:t>
              </a:r>
              <a:endParaRPr lang="en-AU" dirty="0">
                <a:solidFill>
                  <a:srgbClr val="003300"/>
                </a:solidFill>
              </a:endParaRPr>
            </a:p>
          </p:txBody>
        </p:sp>
      </p:grpSp>
      <p:sp>
        <p:nvSpPr>
          <p:cNvPr id="18" name="Rectangle 17"/>
          <p:cNvSpPr/>
          <p:nvPr/>
        </p:nvSpPr>
        <p:spPr>
          <a:xfrm>
            <a:off x="714348" y="142852"/>
            <a:ext cx="8072494" cy="723275"/>
          </a:xfrm>
          <a:prstGeom prst="rect">
            <a:avLst/>
          </a:prstGeom>
        </p:spPr>
        <p:txBody>
          <a:bodyPr wrap="square">
            <a:spAutoFit/>
          </a:bodyPr>
          <a:lstStyle/>
          <a:p>
            <a:r>
              <a:rPr lang="en-AU" sz="3100" dirty="0" smtClean="0">
                <a:solidFill>
                  <a:srgbClr val="676A55"/>
                </a:solidFill>
                <a:effectLst>
                  <a:outerShdw blurRad="31750" dist="25400" dir="5400000" algn="tl" rotWithShape="0">
                    <a:srgbClr val="000000">
                      <a:alpha val="25000"/>
                    </a:srgbClr>
                  </a:outerShdw>
                </a:effectLst>
                <a:ea typeface="+mj-ea"/>
                <a:cs typeface="+mj-cs"/>
              </a:rPr>
              <a:t>The</a:t>
            </a:r>
            <a:r>
              <a:rPr lang="en-AU" sz="4100" b="1" dirty="0" smtClean="0">
                <a:solidFill>
                  <a:srgbClr val="676A55"/>
                </a:solidFill>
                <a:effectLst>
                  <a:outerShdw blurRad="31750" dist="25400" dir="5400000" algn="tl" rotWithShape="0">
                    <a:srgbClr val="000000">
                      <a:alpha val="25000"/>
                    </a:srgbClr>
                  </a:outerShdw>
                </a:effectLst>
                <a:ea typeface="+mj-ea"/>
                <a:cs typeface="+mj-cs"/>
              </a:rPr>
              <a:t> </a:t>
            </a:r>
            <a:r>
              <a:rPr lang="en-AU" sz="3100" b="1" dirty="0" smtClean="0">
                <a:solidFill>
                  <a:srgbClr val="676A55"/>
                </a:solidFill>
                <a:effectLst>
                  <a:outerShdw blurRad="31750" dist="25400" dir="5400000" algn="tl" rotWithShape="0">
                    <a:srgbClr val="000000">
                      <a:alpha val="25000"/>
                    </a:srgbClr>
                  </a:outerShdw>
                </a:effectLst>
                <a:ea typeface="+mj-ea"/>
                <a:cs typeface="+mj-cs"/>
              </a:rPr>
              <a:t>3 pillars of sustainability:</a:t>
            </a: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Adult education providers could play a important role in...</a:t>
            </a:r>
          </a:p>
          <a:p>
            <a:r>
              <a:rPr lang="en-AU" dirty="0" smtClean="0"/>
              <a:t>Disaster preparedness – for  bush fires, floods, extreme storm events, heat waves.</a:t>
            </a:r>
          </a:p>
          <a:p>
            <a:r>
              <a:rPr lang="en-AU" dirty="0" smtClean="0"/>
              <a:t>Lessening disruption to food supplies – increasing local food production  </a:t>
            </a:r>
          </a:p>
          <a:p>
            <a:r>
              <a:rPr lang="en-AU" dirty="0" smtClean="0"/>
              <a:t>Capacity building for community decision making, advocacy skills and local organising.</a:t>
            </a:r>
          </a:p>
        </p:txBody>
      </p:sp>
      <p:sp>
        <p:nvSpPr>
          <p:cNvPr id="3" name="Title 2"/>
          <p:cNvSpPr>
            <a:spLocks noGrp="1"/>
          </p:cNvSpPr>
          <p:nvPr>
            <p:ph type="title"/>
          </p:nvPr>
        </p:nvSpPr>
        <p:spPr/>
        <p:txBody>
          <a:bodyPr/>
          <a:lstStyle/>
          <a:p>
            <a:r>
              <a:rPr lang="en-AU" dirty="0" smtClean="0"/>
              <a:t>Living with climate change...</a:t>
            </a:r>
            <a:endParaRPr lang="en-A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AU" sz="2800" dirty="0" smtClean="0">
                <a:latin typeface="Segoe UI" pitchFamily="34" charset="0"/>
                <a:ea typeface="Segoe UI" pitchFamily="34" charset="0"/>
                <a:cs typeface="Segoe UI" pitchFamily="34" charset="0"/>
              </a:rPr>
              <a:t>Seek out tutors amongst the dedicated sustainability practitioners.</a:t>
            </a:r>
          </a:p>
          <a:p>
            <a:endParaRPr lang="en-AU" sz="2800" dirty="0" smtClean="0">
              <a:latin typeface="Segoe UI" pitchFamily="34" charset="0"/>
              <a:ea typeface="Segoe UI" pitchFamily="34" charset="0"/>
              <a:cs typeface="Segoe UI" pitchFamily="34" charset="0"/>
            </a:endParaRPr>
          </a:p>
          <a:p>
            <a:r>
              <a:rPr lang="en-AU" sz="2800" dirty="0" smtClean="0">
                <a:latin typeface="Segoe UI" pitchFamily="34" charset="0"/>
                <a:ea typeface="Segoe UI" pitchFamily="34" charset="0"/>
                <a:cs typeface="Segoe UI" pitchFamily="34" charset="0"/>
              </a:rPr>
              <a:t>Sometimes there are funded train the trainer opportunities.</a:t>
            </a:r>
          </a:p>
          <a:p>
            <a:endParaRPr lang="en-AU" sz="2800" dirty="0" smtClean="0">
              <a:latin typeface="Segoe UI" pitchFamily="34" charset="0"/>
              <a:ea typeface="Segoe UI" pitchFamily="34" charset="0"/>
              <a:cs typeface="Segoe UI" pitchFamily="34" charset="0"/>
            </a:endParaRPr>
          </a:p>
          <a:p>
            <a:r>
              <a:rPr lang="en-AU" sz="2800" dirty="0" smtClean="0">
                <a:latin typeface="Segoe UI" pitchFamily="34" charset="0"/>
                <a:ea typeface="Segoe UI" pitchFamily="34" charset="0"/>
                <a:cs typeface="Segoe UI" pitchFamily="34" charset="0"/>
              </a:rPr>
              <a:t>Support &amp; network new tutors - they may not be confident teachers.</a:t>
            </a:r>
          </a:p>
          <a:p>
            <a:endParaRPr lang="en-AU" sz="2800" dirty="0" smtClean="0">
              <a:latin typeface="Segoe UI" pitchFamily="34" charset="0"/>
              <a:ea typeface="Segoe UI" pitchFamily="34" charset="0"/>
              <a:cs typeface="Segoe UI" pitchFamily="34" charset="0"/>
            </a:endParaRPr>
          </a:p>
          <a:p>
            <a:r>
              <a:rPr lang="en-AU" sz="2800" dirty="0" smtClean="0">
                <a:latin typeface="Segoe UI" pitchFamily="34" charset="0"/>
                <a:ea typeface="Segoe UI" pitchFamily="34" charset="0"/>
                <a:cs typeface="Segoe UI" pitchFamily="34" charset="0"/>
              </a:rPr>
              <a:t>Provide inspiring venues (including tutors homes &amp; gardens) that demonstrate the principles  in action if you can.</a:t>
            </a:r>
          </a:p>
          <a:p>
            <a:endParaRPr lang="en-AU" dirty="0"/>
          </a:p>
        </p:txBody>
      </p:sp>
      <p:sp>
        <p:nvSpPr>
          <p:cNvPr id="3" name="Title 2"/>
          <p:cNvSpPr>
            <a:spLocks noGrp="1"/>
          </p:cNvSpPr>
          <p:nvPr>
            <p:ph type="title"/>
          </p:nvPr>
        </p:nvSpPr>
        <p:spPr/>
        <p:txBody>
          <a:bodyPr/>
          <a:lstStyle/>
          <a:p>
            <a:r>
              <a:rPr lang="en-AU" dirty="0" smtClean="0"/>
              <a:t>Finding &amp; supporting tutors</a:t>
            </a:r>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Catch the wave</a:t>
            </a:r>
            <a:endParaRPr lang="en-AU" dirty="0"/>
          </a:p>
        </p:txBody>
      </p:sp>
      <p:sp>
        <p:nvSpPr>
          <p:cNvPr id="3" name="Content Placeholder 2"/>
          <p:cNvSpPr>
            <a:spLocks noGrp="1"/>
          </p:cNvSpPr>
          <p:nvPr>
            <p:ph idx="1"/>
          </p:nvPr>
        </p:nvSpPr>
        <p:spPr/>
        <p:txBody>
          <a:bodyPr/>
          <a:lstStyle/>
          <a:p>
            <a:r>
              <a:rPr lang="en-AU" dirty="0" smtClean="0"/>
              <a:t>The move towards sustainability  and the low carbon economy is the biggest social movement since the industrial revolution.</a:t>
            </a:r>
          </a:p>
          <a:p>
            <a:r>
              <a:rPr lang="en-AU" dirty="0"/>
              <a:t> </a:t>
            </a:r>
            <a:r>
              <a:rPr lang="en-AU" dirty="0" smtClean="0"/>
              <a:t>You will not be alone.....it is only going to get bigger!</a:t>
            </a:r>
            <a:endParaRPr lang="en-AU" dirty="0"/>
          </a:p>
        </p:txBody>
      </p:sp>
      <p:sp>
        <p:nvSpPr>
          <p:cNvPr id="4" name="Footer Placeholder 3"/>
          <p:cNvSpPr>
            <a:spLocks noGrp="1"/>
          </p:cNvSpPr>
          <p:nvPr>
            <p:ph type="ftr" sz="quarter" idx="11"/>
          </p:nvPr>
        </p:nvSpPr>
        <p:spPr/>
        <p:txBody>
          <a:bodyPr/>
          <a:lstStyle/>
          <a:p>
            <a:r>
              <a:rPr lang="en-AU" smtClean="0"/>
              <a:t>Byron Region Community College</a:t>
            </a:r>
            <a:endParaRPr lang="en-AU"/>
          </a:p>
        </p:txBody>
      </p:sp>
      <p:pic>
        <p:nvPicPr>
          <p:cNvPr id="5122" name="Picture 2"/>
          <p:cNvPicPr>
            <a:picLocks noChangeAspect="1" noChangeArrowheads="1"/>
          </p:cNvPicPr>
          <p:nvPr/>
        </p:nvPicPr>
        <p:blipFill>
          <a:blip r:embed="rId2" cstate="screen"/>
          <a:srcRect/>
          <a:stretch>
            <a:fillRect/>
          </a:stretch>
        </p:blipFill>
        <p:spPr bwMode="auto">
          <a:xfrm>
            <a:off x="2285984" y="3857628"/>
            <a:ext cx="4214842" cy="222409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6192688" cy="1143000"/>
          </a:xfrm>
          <a:prstGeom prst="roundRect">
            <a:avLst/>
          </a:prstGeom>
          <a:solidFill>
            <a:schemeClr val="accent5">
              <a:lumMod val="40000"/>
              <a:lumOff val="60000"/>
            </a:schemeClr>
          </a:solidFill>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a:normAutofit/>
          </a:bodyPr>
          <a:lstStyle/>
          <a:p>
            <a:pPr algn="ctr"/>
            <a:r>
              <a:rPr lang="en-AU" dirty="0" smtClean="0"/>
              <a:t>Webinar topics</a:t>
            </a:r>
            <a:endParaRPr lang="en-AU" dirty="0"/>
          </a:p>
        </p:txBody>
      </p:sp>
      <p:sp>
        <p:nvSpPr>
          <p:cNvPr id="3" name="Content Placeholder 2"/>
          <p:cNvSpPr>
            <a:spLocks noGrp="1"/>
          </p:cNvSpPr>
          <p:nvPr>
            <p:ph idx="4294967295"/>
          </p:nvPr>
        </p:nvSpPr>
        <p:spPr>
          <a:xfrm>
            <a:off x="395536" y="1556792"/>
            <a:ext cx="8462744" cy="4248472"/>
          </a:xfrm>
        </p:spPr>
        <p:txBody>
          <a:bodyPr>
            <a:noAutofit/>
          </a:bodyPr>
          <a:lstStyle/>
          <a:p>
            <a:r>
              <a:rPr lang="en-AU" sz="3200" dirty="0" smtClean="0"/>
              <a:t>Why sustainability courses are needed </a:t>
            </a:r>
          </a:p>
          <a:p>
            <a:r>
              <a:rPr lang="en-AU" sz="3200" dirty="0" smtClean="0"/>
              <a:t>7 Principles of Education for Sustainability </a:t>
            </a:r>
          </a:p>
          <a:p>
            <a:r>
              <a:rPr lang="en-AU" sz="3200" dirty="0" smtClean="0"/>
              <a:t>Potential topic areas</a:t>
            </a:r>
          </a:p>
          <a:p>
            <a:r>
              <a:rPr lang="en-AU" sz="3200" dirty="0" smtClean="0"/>
              <a:t>Finding &amp; supporting tutors</a:t>
            </a:r>
          </a:p>
          <a:p>
            <a:r>
              <a:rPr lang="en-AU" sz="3200" dirty="0" smtClean="0"/>
              <a:t>Resources</a:t>
            </a:r>
          </a:p>
          <a:p>
            <a:r>
              <a:rPr lang="en-AU" sz="3200" dirty="0" smtClean="0"/>
              <a:t>Marketing your courses</a:t>
            </a:r>
          </a:p>
          <a:p>
            <a:r>
              <a:rPr lang="en-AU" sz="3200" dirty="0" smtClean="0"/>
              <a:t>Sharing stories...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876630"/>
          </a:xfrm>
        </p:spPr>
        <p:txBody>
          <a:bodyPr>
            <a:normAutofit lnSpcReduction="10000"/>
          </a:bodyPr>
          <a:lstStyle/>
          <a:p>
            <a:pPr>
              <a:buNone/>
            </a:pPr>
            <a:r>
              <a:rPr lang="en-AU" sz="2000" dirty="0" smtClean="0"/>
              <a:t>We use:</a:t>
            </a:r>
          </a:p>
          <a:p>
            <a:r>
              <a:rPr lang="en-AU" sz="2000" dirty="0" smtClean="0"/>
              <a:t>A lot of media stories - print and radio</a:t>
            </a:r>
          </a:p>
          <a:p>
            <a:r>
              <a:rPr lang="en-AU" sz="2000" dirty="0" smtClean="0"/>
              <a:t>Lucky door prize compost bin from Council</a:t>
            </a:r>
          </a:p>
          <a:p>
            <a:r>
              <a:rPr lang="en-AU" sz="2000" dirty="0" smtClean="0"/>
              <a:t>A special flyer</a:t>
            </a:r>
          </a:p>
          <a:p>
            <a:r>
              <a:rPr lang="en-AU" sz="2000" dirty="0" smtClean="0"/>
              <a:t>Posters around town</a:t>
            </a:r>
          </a:p>
          <a:p>
            <a:r>
              <a:rPr lang="en-AU" sz="2000" dirty="0" smtClean="0"/>
              <a:t>Email networking to target interest groups</a:t>
            </a:r>
          </a:p>
          <a:p>
            <a:r>
              <a:rPr lang="en-AU" sz="2000" dirty="0" smtClean="0"/>
              <a:t>Displays at community events</a:t>
            </a:r>
          </a:p>
          <a:p>
            <a:r>
              <a:rPr lang="en-AU" sz="2000" dirty="0" smtClean="0"/>
              <a:t>Work with partner organisations.</a:t>
            </a:r>
          </a:p>
          <a:p>
            <a:pPr>
              <a:buNone/>
            </a:pPr>
            <a:endParaRPr lang="en-AU" dirty="0" smtClean="0"/>
          </a:p>
          <a:p>
            <a:pPr>
              <a:buNone/>
            </a:pPr>
            <a:endParaRPr lang="en-AU" sz="2400" dirty="0" smtClean="0"/>
          </a:p>
          <a:p>
            <a:pPr marL="365125" indent="-7938">
              <a:buNone/>
            </a:pPr>
            <a:r>
              <a:rPr lang="en-AU" sz="2400" dirty="0" smtClean="0"/>
              <a:t>Reflection Question: </a:t>
            </a:r>
            <a:r>
              <a:rPr lang="en-AU" sz="2400" dirty="0" smtClean="0">
                <a:solidFill>
                  <a:srgbClr val="7030A0"/>
                </a:solidFill>
              </a:rPr>
              <a:t>What new or extra marketing strategies could you use to reach more people with education for sustainability?</a:t>
            </a:r>
          </a:p>
          <a:p>
            <a:endParaRPr lang="en-AU" dirty="0"/>
          </a:p>
        </p:txBody>
      </p:sp>
      <p:sp>
        <p:nvSpPr>
          <p:cNvPr id="2" name="Title 1"/>
          <p:cNvSpPr>
            <a:spLocks noGrp="1"/>
          </p:cNvSpPr>
          <p:nvPr>
            <p:ph type="title"/>
          </p:nvPr>
        </p:nvSpPr>
        <p:spPr>
          <a:prstGeom prst="roundRect">
            <a:avLst/>
          </a:prstGeom>
          <a:solidFill>
            <a:schemeClr val="accent5">
              <a:lumMod val="40000"/>
              <a:lumOff val="60000"/>
            </a:schemeClr>
          </a:solidFill>
          <a:ln>
            <a:solidFill>
              <a:schemeClr val="accent2">
                <a:lumMod val="75000"/>
              </a:schemeClr>
            </a:solidFill>
          </a:ln>
        </p:spPr>
        <p:txBody>
          <a:bodyPr>
            <a:normAutofit fontScale="90000"/>
          </a:bodyPr>
          <a:lstStyle/>
          <a:p>
            <a:pPr algn="ctr"/>
            <a:r>
              <a:rPr lang="en-AU" dirty="0" smtClean="0"/>
              <a:t>These courses may need extra or new forms of marketing</a:t>
            </a:r>
            <a:endParaRPr lang="en-AU" dirty="0"/>
          </a:p>
        </p:txBody>
      </p:sp>
      <p:pic>
        <p:nvPicPr>
          <p:cNvPr id="4" name="Picture 3" descr="L&amp;WS brochure.jpg"/>
          <p:cNvPicPr>
            <a:picLocks noChangeAspect="1"/>
          </p:cNvPicPr>
          <p:nvPr/>
        </p:nvPicPr>
        <p:blipFill>
          <a:blip r:embed="rId2" cstate="screen"/>
          <a:srcRect/>
          <a:stretch>
            <a:fillRect/>
          </a:stretch>
        </p:blipFill>
        <p:spPr>
          <a:xfrm>
            <a:off x="6357950" y="1500174"/>
            <a:ext cx="2428892" cy="32861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smtClean="0"/>
              <a:t>If the centre seems stuck or unchanging</a:t>
            </a:r>
            <a:endParaRPr lang="en-AU" dirty="0"/>
          </a:p>
        </p:txBody>
      </p:sp>
      <p:sp>
        <p:nvSpPr>
          <p:cNvPr id="3" name="Content Placeholder 2"/>
          <p:cNvSpPr>
            <a:spLocks noGrp="1"/>
          </p:cNvSpPr>
          <p:nvPr>
            <p:ph idx="1"/>
          </p:nvPr>
        </p:nvSpPr>
        <p:spPr/>
        <p:txBody>
          <a:bodyPr/>
          <a:lstStyle/>
          <a:p>
            <a:pPr>
              <a:buNone/>
            </a:pPr>
            <a:r>
              <a:rPr lang="en-AU" dirty="0" smtClean="0"/>
              <a:t>Look to the margins.....</a:t>
            </a:r>
          </a:p>
          <a:p>
            <a:r>
              <a:rPr lang="en-AU" dirty="0" smtClean="0"/>
              <a:t>Who are your allies?</a:t>
            </a:r>
          </a:p>
          <a:p>
            <a:r>
              <a:rPr lang="en-AU" dirty="0" smtClean="0"/>
              <a:t>Who might be doing something in your area?</a:t>
            </a:r>
          </a:p>
          <a:p>
            <a:r>
              <a:rPr lang="en-AU" dirty="0"/>
              <a:t> W</a:t>
            </a:r>
            <a:r>
              <a:rPr lang="en-AU" dirty="0" smtClean="0"/>
              <a:t>hat might be progress in this situation- even a little bit?</a:t>
            </a:r>
            <a:endParaRPr lang="en-AU" dirty="0"/>
          </a:p>
        </p:txBody>
      </p:sp>
      <p:sp>
        <p:nvSpPr>
          <p:cNvPr id="5" name="Footer Placeholder 4"/>
          <p:cNvSpPr>
            <a:spLocks noGrp="1"/>
          </p:cNvSpPr>
          <p:nvPr>
            <p:ph type="ftr" sz="quarter" idx="11"/>
          </p:nvPr>
        </p:nvSpPr>
        <p:spPr/>
        <p:txBody>
          <a:bodyPr/>
          <a:lstStyle/>
          <a:p>
            <a:r>
              <a:rPr lang="en-AU" smtClean="0"/>
              <a:t>Byron Region Community College</a:t>
            </a:r>
            <a:endParaRPr lang="en-AU"/>
          </a:p>
        </p:txBody>
      </p:sp>
      <p:pic>
        <p:nvPicPr>
          <p:cNvPr id="6" name="Picture 2"/>
          <p:cNvPicPr>
            <a:picLocks noChangeAspect="1" noChangeArrowheads="1"/>
          </p:cNvPicPr>
          <p:nvPr/>
        </p:nvPicPr>
        <p:blipFill>
          <a:blip r:embed="rId2" cstate="screen"/>
          <a:srcRect/>
          <a:stretch>
            <a:fillRect/>
          </a:stretch>
        </p:blipFill>
        <p:spPr bwMode="auto">
          <a:xfrm>
            <a:off x="3571868" y="3286124"/>
            <a:ext cx="4500594" cy="314327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736"/>
            <a:ext cx="7286676" cy="4668839"/>
          </a:xfrm>
        </p:spPr>
        <p:txBody>
          <a:bodyPr>
            <a:normAutofit/>
          </a:bodyPr>
          <a:lstStyle/>
          <a:p>
            <a:endParaRPr lang="en-AU" dirty="0" smtClean="0"/>
          </a:p>
          <a:p>
            <a:r>
              <a:rPr lang="en-AU" sz="2400" b="1" dirty="0" smtClean="0"/>
              <a:t>E newsletters</a:t>
            </a:r>
            <a:r>
              <a:rPr lang="en-AU" sz="2400" dirty="0" smtClean="0"/>
              <a:t>: </a:t>
            </a:r>
            <a:r>
              <a:rPr lang="en-AU" sz="2400" dirty="0" err="1" smtClean="0"/>
              <a:t>eg</a:t>
            </a:r>
            <a:r>
              <a:rPr lang="en-AU" sz="2400" dirty="0" smtClean="0"/>
              <a:t>. </a:t>
            </a:r>
            <a:r>
              <a:rPr lang="en-AU" sz="2400" i="1" dirty="0" smtClean="0"/>
              <a:t>ACF Green home e news</a:t>
            </a:r>
            <a:r>
              <a:rPr lang="en-AU" sz="2400" dirty="0" smtClean="0"/>
              <a:t>, </a:t>
            </a:r>
            <a:r>
              <a:rPr lang="en-AU" sz="2400" i="1" dirty="0" smtClean="0"/>
              <a:t>Landcare e news</a:t>
            </a:r>
            <a:r>
              <a:rPr lang="en-AU" sz="2400" dirty="0" smtClean="0"/>
              <a:t>, </a:t>
            </a:r>
            <a:r>
              <a:rPr lang="en-AU" sz="2400" i="1" dirty="0" smtClean="0"/>
              <a:t>Biological Farmers Association of Australia e news</a:t>
            </a:r>
            <a:r>
              <a:rPr lang="en-AU" sz="2400" dirty="0" smtClean="0"/>
              <a:t>. National Centre for Sustainability Swinburne e news</a:t>
            </a:r>
          </a:p>
          <a:p>
            <a:endParaRPr lang="en-AU" dirty="0"/>
          </a:p>
          <a:p>
            <a:r>
              <a:rPr lang="en-AU" sz="2400" b="1" dirty="0" smtClean="0"/>
              <a:t>Subscriptions to Magazines</a:t>
            </a:r>
            <a:r>
              <a:rPr lang="en-AU" sz="2400" dirty="0" smtClean="0"/>
              <a:t>: </a:t>
            </a:r>
            <a:r>
              <a:rPr lang="en-AU" sz="2400" dirty="0" err="1" smtClean="0"/>
              <a:t>eg</a:t>
            </a:r>
            <a:r>
              <a:rPr lang="en-AU" sz="2400" dirty="0" smtClean="0"/>
              <a:t> </a:t>
            </a:r>
            <a:r>
              <a:rPr lang="en-AU" sz="2400" i="1" dirty="0" smtClean="0"/>
              <a:t>G magazine</a:t>
            </a:r>
            <a:r>
              <a:rPr lang="en-AU" sz="2400" dirty="0" smtClean="0"/>
              <a:t>, </a:t>
            </a:r>
            <a:r>
              <a:rPr lang="en-AU" sz="2400" i="1" dirty="0" smtClean="0"/>
              <a:t>ABC Organic Gardener</a:t>
            </a:r>
            <a:r>
              <a:rPr lang="en-AU" sz="2400" dirty="0" smtClean="0"/>
              <a:t>, </a:t>
            </a:r>
            <a:r>
              <a:rPr lang="en-AU" sz="2400" i="1" dirty="0" smtClean="0"/>
              <a:t>Australian Alternative Technology Association magazine</a:t>
            </a:r>
            <a:r>
              <a:rPr lang="en-AU" sz="2400" dirty="0" smtClean="0"/>
              <a:t>.</a:t>
            </a:r>
          </a:p>
          <a:p>
            <a:pPr>
              <a:buNone/>
            </a:pPr>
            <a:endParaRPr lang="en-AU" dirty="0"/>
          </a:p>
          <a:p>
            <a:endParaRPr lang="en-AU" dirty="0"/>
          </a:p>
          <a:p>
            <a:endParaRPr lang="en-AU" dirty="0"/>
          </a:p>
        </p:txBody>
      </p:sp>
      <p:sp>
        <p:nvSpPr>
          <p:cNvPr id="4" name="Title 3"/>
          <p:cNvSpPr>
            <a:spLocks noGrp="1"/>
          </p:cNvSpPr>
          <p:nvPr>
            <p:ph type="title"/>
          </p:nvPr>
        </p:nvSpPr>
        <p:spPr>
          <a:prstGeom prst="roundRect">
            <a:avLst/>
          </a:prstGeom>
          <a:solidFill>
            <a:schemeClr val="accent5">
              <a:lumMod val="40000"/>
              <a:lumOff val="60000"/>
            </a:schemeClr>
          </a:solidFill>
          <a:ln>
            <a:solidFill>
              <a:schemeClr val="accent2">
                <a:lumMod val="75000"/>
              </a:schemeClr>
            </a:solidFill>
          </a:ln>
        </p:spPr>
        <p:txBody>
          <a:bodyPr>
            <a:normAutofit fontScale="90000"/>
          </a:bodyPr>
          <a:lstStyle/>
          <a:p>
            <a:pPr algn="ctr"/>
            <a:r>
              <a:rPr lang="en-AU" dirty="0" smtClean="0"/>
              <a:t>Greening up your information sources</a:t>
            </a:r>
            <a:endParaRPr lang="en-AU" dirty="0"/>
          </a:p>
        </p:txBody>
      </p:sp>
      <p:pic>
        <p:nvPicPr>
          <p:cNvPr id="5" name="Picture 4" descr="g mag.PNG"/>
          <p:cNvPicPr>
            <a:picLocks noChangeAspect="1"/>
          </p:cNvPicPr>
          <p:nvPr/>
        </p:nvPicPr>
        <p:blipFill>
          <a:blip r:embed="rId2" cstate="screen"/>
          <a:stretch>
            <a:fillRect/>
          </a:stretch>
        </p:blipFill>
        <p:spPr>
          <a:xfrm rot="222435">
            <a:off x="5881977" y="4718581"/>
            <a:ext cx="1608978" cy="2039324"/>
          </a:xfrm>
          <a:prstGeom prst="rect">
            <a:avLst/>
          </a:prstGeom>
          <a:ln>
            <a:noFill/>
          </a:ln>
          <a:effectLst>
            <a:outerShdw blurRad="190500" algn="tl" rotWithShape="0">
              <a:srgbClr val="000000">
                <a:alpha val="70000"/>
              </a:srgbClr>
            </a:outerShdw>
          </a:effectLst>
        </p:spPr>
      </p:pic>
      <p:pic>
        <p:nvPicPr>
          <p:cNvPr id="6" name="Picture 5" descr="abc.PNG"/>
          <p:cNvPicPr>
            <a:picLocks noChangeAspect="1"/>
          </p:cNvPicPr>
          <p:nvPr/>
        </p:nvPicPr>
        <p:blipFill>
          <a:blip r:embed="rId3" cstate="screen"/>
          <a:stretch>
            <a:fillRect/>
          </a:stretch>
        </p:blipFill>
        <p:spPr>
          <a:xfrm>
            <a:off x="7358082" y="2566615"/>
            <a:ext cx="1527024" cy="2161803"/>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greenhome.PNG"/>
          <p:cNvPicPr>
            <a:picLocks noChangeAspect="1"/>
          </p:cNvPicPr>
          <p:nvPr/>
        </p:nvPicPr>
        <p:blipFill>
          <a:blip r:embed="rId4" cstate="screen"/>
          <a:stretch>
            <a:fillRect/>
          </a:stretch>
        </p:blipFill>
        <p:spPr>
          <a:xfrm rot="365349">
            <a:off x="5450889" y="1465262"/>
            <a:ext cx="3413868" cy="589445"/>
          </a:xfrm>
          <a:prstGeom prst="rect">
            <a:avLst/>
          </a:prstGeom>
          <a:ln>
            <a:noFill/>
          </a:ln>
          <a:effectLst>
            <a:outerShdw blurRad="292100" dist="139700" dir="2700000" algn="tl" rotWithShape="0">
              <a:srgbClr val="333333">
                <a:alpha val="65000"/>
              </a:srgbClr>
            </a:outerShdw>
          </a:effectLst>
        </p:spPr>
      </p:pic>
      <p:pic>
        <p:nvPicPr>
          <p:cNvPr id="8" name="Picture 7" descr="logo.png"/>
          <p:cNvPicPr>
            <a:picLocks noChangeAspect="1"/>
          </p:cNvPicPr>
          <p:nvPr/>
        </p:nvPicPr>
        <p:blipFill>
          <a:blip r:embed="rId5" cstate="screen"/>
          <a:stretch>
            <a:fillRect/>
          </a:stretch>
        </p:blipFill>
        <p:spPr>
          <a:xfrm>
            <a:off x="2643174" y="5000636"/>
            <a:ext cx="1150988"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39750" y="357166"/>
            <a:ext cx="6119813" cy="338554"/>
          </a:xfrm>
          <a:prstGeom prst="rect">
            <a:avLst/>
          </a:prstGeom>
          <a:noFill/>
          <a:ln w="9525">
            <a:noFill/>
            <a:miter lim="800000"/>
            <a:headEnd/>
            <a:tailEnd/>
          </a:ln>
        </p:spPr>
        <p:txBody>
          <a:bodyPr wrap="square">
            <a:spAutoFit/>
          </a:bodyPr>
          <a:lstStyle/>
          <a:p>
            <a:r>
              <a:rPr lang="en-US" sz="1600" dirty="0" smtClean="0">
                <a:solidFill>
                  <a:srgbClr val="2D6026"/>
                </a:solidFill>
                <a:latin typeface="Verdana" pitchFamily="27" charset="0"/>
              </a:rPr>
              <a:t>RESOURCES:   Some </a:t>
            </a:r>
            <a:r>
              <a:rPr lang="en-US" sz="1600" dirty="0">
                <a:solidFill>
                  <a:srgbClr val="2D6026"/>
                </a:solidFill>
                <a:latin typeface="Verdana" pitchFamily="27" charset="0"/>
              </a:rPr>
              <a:t>useful websites…</a:t>
            </a:r>
            <a:endParaRPr lang="en-US" sz="1600" b="0" dirty="0">
              <a:solidFill>
                <a:srgbClr val="2D6026"/>
              </a:solidFill>
              <a:latin typeface="Verdana" pitchFamily="27" charset="0"/>
            </a:endParaRPr>
          </a:p>
        </p:txBody>
      </p:sp>
      <p:sp>
        <p:nvSpPr>
          <p:cNvPr id="4" name="TextBox 3"/>
          <p:cNvSpPr txBox="1"/>
          <p:nvPr/>
        </p:nvSpPr>
        <p:spPr>
          <a:xfrm>
            <a:off x="2500298" y="785795"/>
            <a:ext cx="6415102" cy="6494085"/>
          </a:xfrm>
          <a:prstGeom prst="rect">
            <a:avLst/>
          </a:prstGeom>
          <a:noFill/>
        </p:spPr>
        <p:txBody>
          <a:bodyPr wrap="square">
            <a:spAutoFit/>
          </a:bodyPr>
          <a:lstStyle/>
          <a:p>
            <a:r>
              <a:rPr lang="en-US" sz="1600" b="0" dirty="0">
                <a:solidFill>
                  <a:srgbClr val="000000"/>
                </a:solidFill>
                <a:latin typeface="Arial" charset="0"/>
              </a:rPr>
              <a:t>DET NSW - Green Skills</a:t>
            </a:r>
          </a:p>
          <a:p>
            <a:r>
              <a:rPr lang="en-US" sz="1600" b="0" dirty="0">
                <a:solidFill>
                  <a:srgbClr val="3366FF"/>
                </a:solidFill>
                <a:latin typeface="Arial" charset="0"/>
                <a:hlinkClick r:id="rId2"/>
              </a:rPr>
              <a:t>https://www.training.nsw.gov.au/programs_services/not_funded/greenskills/index.html</a:t>
            </a:r>
            <a:endParaRPr lang="en-US" sz="1600" b="0" dirty="0">
              <a:solidFill>
                <a:srgbClr val="3366FF"/>
              </a:solidFill>
              <a:latin typeface="Arial" charset="0"/>
            </a:endParaRPr>
          </a:p>
          <a:p>
            <a:endParaRPr lang="en-US" sz="1600" dirty="0">
              <a:solidFill>
                <a:srgbClr val="3366FF"/>
              </a:solidFill>
              <a:latin typeface="Arial" charset="0"/>
            </a:endParaRPr>
          </a:p>
          <a:p>
            <a:r>
              <a:rPr lang="en-US" sz="1600" b="0" dirty="0">
                <a:solidFill>
                  <a:srgbClr val="000000"/>
                </a:solidFill>
                <a:latin typeface="Arial" charset="0"/>
              </a:rPr>
              <a:t>DECCW – EETP including partnership funding</a:t>
            </a:r>
          </a:p>
          <a:p>
            <a:r>
              <a:rPr lang="en-US" sz="1600" b="0" dirty="0">
                <a:solidFill>
                  <a:srgbClr val="000000"/>
                </a:solidFill>
                <a:latin typeface="Arial" charset="0"/>
                <a:hlinkClick r:id="rId3"/>
              </a:rPr>
              <a:t>http://www.environment.nsw.gov.au/sustainbus/greenskills/eneftraining.htm</a:t>
            </a:r>
            <a:endParaRPr lang="en-US" sz="1600" b="0" dirty="0">
              <a:solidFill>
                <a:srgbClr val="000000"/>
              </a:solidFill>
              <a:latin typeface="Arial" charset="0"/>
            </a:endParaRPr>
          </a:p>
          <a:p>
            <a:endParaRPr lang="en-US" sz="1600" b="0" dirty="0">
              <a:solidFill>
                <a:srgbClr val="000000"/>
              </a:solidFill>
              <a:latin typeface="Arial" charset="0"/>
            </a:endParaRPr>
          </a:p>
          <a:p>
            <a:r>
              <a:rPr lang="en-US" sz="1600" b="0" dirty="0">
                <a:solidFill>
                  <a:srgbClr val="000000"/>
                </a:solidFill>
                <a:latin typeface="Arial" charset="0"/>
              </a:rPr>
              <a:t>TAFE – SI Sustainability Trainer Wiki</a:t>
            </a:r>
          </a:p>
          <a:p>
            <a:r>
              <a:rPr lang="en-US" sz="1600" b="0" dirty="0">
                <a:solidFill>
                  <a:srgbClr val="000000"/>
                </a:solidFill>
                <a:latin typeface="Arial" charset="0"/>
                <a:hlinkClick r:id="rId4"/>
              </a:rPr>
              <a:t>http://wiki.tafensw.edu.au/sydney/mylearning/index.php/Sustainability_Trainer_Program#Session_resources</a:t>
            </a:r>
            <a:endParaRPr lang="en-US" sz="1600" b="0" dirty="0">
              <a:solidFill>
                <a:srgbClr val="000000"/>
              </a:solidFill>
              <a:latin typeface="Arial" charset="0"/>
            </a:endParaRPr>
          </a:p>
          <a:p>
            <a:endParaRPr lang="en-US" sz="1600" b="0" dirty="0">
              <a:solidFill>
                <a:srgbClr val="000000"/>
              </a:solidFill>
              <a:latin typeface="Arial" charset="0"/>
            </a:endParaRPr>
          </a:p>
          <a:p>
            <a:r>
              <a:rPr lang="en-US" sz="1600" b="0" dirty="0">
                <a:solidFill>
                  <a:srgbClr val="000000"/>
                </a:solidFill>
                <a:latin typeface="Arial" charset="0"/>
              </a:rPr>
              <a:t>National Centre for Sustainability</a:t>
            </a:r>
          </a:p>
          <a:p>
            <a:r>
              <a:rPr lang="en-US" sz="1600" b="0" dirty="0">
                <a:solidFill>
                  <a:srgbClr val="3366FF"/>
                </a:solidFill>
                <a:latin typeface="Arial" charset="0"/>
                <a:hlinkClick r:id="rId5"/>
              </a:rPr>
              <a:t>http://www.ncsustainability.com.au/</a:t>
            </a:r>
            <a:endParaRPr lang="en-US" sz="1600" b="0" dirty="0">
              <a:solidFill>
                <a:srgbClr val="3366FF"/>
              </a:solidFill>
              <a:latin typeface="Arial" charset="0"/>
            </a:endParaRPr>
          </a:p>
          <a:p>
            <a:endParaRPr lang="en-US" sz="1600" dirty="0">
              <a:solidFill>
                <a:srgbClr val="3366FF"/>
              </a:solidFill>
              <a:latin typeface="Arial" charset="0"/>
            </a:endParaRPr>
          </a:p>
          <a:p>
            <a:r>
              <a:rPr lang="en-US" sz="1600" b="0" dirty="0">
                <a:latin typeface="Arial" charset="0"/>
              </a:rPr>
              <a:t>A great video on the underside of production and consumption</a:t>
            </a:r>
            <a:endParaRPr lang="en-AU" sz="1600" b="0" dirty="0">
              <a:latin typeface="Arial" charset="0"/>
            </a:endParaRPr>
          </a:p>
          <a:p>
            <a:r>
              <a:rPr lang="en-US" sz="1600" b="0" dirty="0">
                <a:latin typeface="Arial" charset="0"/>
                <a:hlinkClick r:id="rId6"/>
              </a:rPr>
              <a:t>www.thestoryofstuff.com</a:t>
            </a:r>
            <a:endParaRPr lang="en-US" sz="1600" b="0" dirty="0">
              <a:latin typeface="Arial" charset="0"/>
            </a:endParaRPr>
          </a:p>
          <a:p>
            <a:endParaRPr lang="en-US" sz="1600" dirty="0"/>
          </a:p>
          <a:p>
            <a:r>
              <a:rPr lang="en-US" sz="1600" b="0" dirty="0">
                <a:latin typeface="Arial" charset="0"/>
              </a:rPr>
              <a:t>Check-out your eco-footprint </a:t>
            </a:r>
            <a:endParaRPr lang="en-AU" sz="1600" b="0" dirty="0">
              <a:latin typeface="Arial" charset="0"/>
            </a:endParaRPr>
          </a:p>
          <a:p>
            <a:r>
              <a:rPr lang="en-US" sz="1600" b="0" dirty="0">
                <a:latin typeface="Arial" charset="0"/>
                <a:hlinkClick r:id="rId7"/>
              </a:rPr>
              <a:t>http://www.footprintnetwork.org/en/index.php/GFN/page/calculators/</a:t>
            </a:r>
            <a:endParaRPr lang="en-AU" sz="1600" b="0" dirty="0">
              <a:latin typeface="Arial" charset="0"/>
            </a:endParaRPr>
          </a:p>
          <a:p>
            <a:endParaRPr lang="en-US" sz="1600" b="0" dirty="0">
              <a:latin typeface="Arial" charset="0"/>
            </a:endParaRPr>
          </a:p>
          <a:p>
            <a:endParaRPr lang="en-US" sz="1600" b="0" dirty="0">
              <a:latin typeface="Arial" charset="0"/>
            </a:endParaRPr>
          </a:p>
          <a:p>
            <a:endParaRPr lang="en-AU" sz="1600" b="0" dirty="0">
              <a:latin typeface="Arial" charset="0"/>
            </a:endParaRPr>
          </a:p>
          <a:p>
            <a:endParaRPr lang="en-US" sz="1600" dirty="0">
              <a:solidFill>
                <a:srgbClr val="3366FF"/>
              </a:solidFill>
              <a:latin typeface="Arial" charset="0"/>
            </a:endParaRPr>
          </a:p>
          <a:p>
            <a:endParaRPr lang="en-US" sz="1600" dirty="0">
              <a:solidFill>
                <a:srgbClr val="3366FF"/>
              </a:solidFill>
              <a:latin typeface="Arial" charset="0"/>
            </a:endParaRPr>
          </a:p>
          <a:p>
            <a:endParaRPr lang="en-US" sz="1600" dirty="0">
              <a:solidFill>
                <a:srgbClr val="3366FF"/>
              </a:solidFill>
              <a:latin typeface="Arial" charset="0"/>
            </a:endParaRPr>
          </a:p>
        </p:txBody>
      </p:sp>
      <p:pic>
        <p:nvPicPr>
          <p:cNvPr id="55300" name="Picture 4"/>
          <p:cNvPicPr>
            <a:picLocks noChangeAspect="1" noChangeArrowheads="1"/>
          </p:cNvPicPr>
          <p:nvPr/>
        </p:nvPicPr>
        <p:blipFill>
          <a:blip r:embed="rId8" cstate="screen"/>
          <a:srcRect/>
          <a:stretch>
            <a:fillRect/>
          </a:stretch>
        </p:blipFill>
        <p:spPr bwMode="auto">
          <a:xfrm>
            <a:off x="285720" y="4500570"/>
            <a:ext cx="2209800" cy="571500"/>
          </a:xfrm>
          <a:prstGeom prst="rect">
            <a:avLst/>
          </a:prstGeom>
          <a:noFill/>
          <a:ln w="9525">
            <a:noFill/>
            <a:miter lim="800000"/>
            <a:headEnd/>
            <a:tailEnd/>
          </a:ln>
        </p:spPr>
      </p:pic>
      <p:pic>
        <p:nvPicPr>
          <p:cNvPr id="55301" name="Picture 5"/>
          <p:cNvPicPr>
            <a:picLocks noChangeAspect="1" noChangeArrowheads="1"/>
          </p:cNvPicPr>
          <p:nvPr/>
        </p:nvPicPr>
        <p:blipFill>
          <a:blip r:embed="rId9" cstate="screen"/>
          <a:srcRect/>
          <a:stretch>
            <a:fillRect/>
          </a:stretch>
        </p:blipFill>
        <p:spPr bwMode="auto">
          <a:xfrm>
            <a:off x="1285852" y="5286388"/>
            <a:ext cx="457200" cy="508000"/>
          </a:xfrm>
          <a:prstGeom prst="rect">
            <a:avLst/>
          </a:prstGeom>
          <a:noFill/>
          <a:ln w="9525">
            <a:noFill/>
            <a:miter lim="800000"/>
            <a:headEnd/>
            <a:tailEnd/>
          </a:ln>
        </p:spPr>
      </p:pic>
      <p:sp>
        <p:nvSpPr>
          <p:cNvPr id="55302" name="Text Box 2"/>
          <p:cNvSpPr txBox="1">
            <a:spLocks noChangeArrowheads="1"/>
          </p:cNvSpPr>
          <p:nvPr/>
        </p:nvSpPr>
        <p:spPr bwMode="auto">
          <a:xfrm>
            <a:off x="228600" y="3276600"/>
            <a:ext cx="2133600" cy="1008063"/>
          </a:xfrm>
          <a:prstGeom prst="rect">
            <a:avLst/>
          </a:prstGeom>
          <a:noFill/>
          <a:ln w="9525">
            <a:noFill/>
            <a:miter lim="800000"/>
            <a:headEnd/>
            <a:tailEnd/>
          </a:ln>
        </p:spPr>
        <p:txBody>
          <a:bodyPr tIns="91440" bIns="91440"/>
          <a:lstStyle/>
          <a:p>
            <a:endParaRPr lang="en-US" sz="1200" b="0">
              <a:latin typeface="Times New Roman" pitchFamily="27" charset="0"/>
              <a:cs typeface="Times New Roman" pitchFamily="27" charset="0"/>
            </a:endParaRPr>
          </a:p>
        </p:txBody>
      </p:sp>
      <p:pic>
        <p:nvPicPr>
          <p:cNvPr id="55303" name="Picture 7" descr="syd institute.jpg"/>
          <p:cNvPicPr>
            <a:picLocks noChangeAspect="1"/>
          </p:cNvPicPr>
          <p:nvPr/>
        </p:nvPicPr>
        <p:blipFill>
          <a:blip r:embed="rId10" cstate="screen"/>
          <a:srcRect/>
          <a:stretch>
            <a:fillRect/>
          </a:stretch>
        </p:blipFill>
        <p:spPr bwMode="auto">
          <a:xfrm>
            <a:off x="500034" y="2714620"/>
            <a:ext cx="1752600" cy="685800"/>
          </a:xfrm>
          <a:prstGeom prst="rect">
            <a:avLst/>
          </a:prstGeom>
          <a:noFill/>
          <a:ln w="9525">
            <a:noFill/>
            <a:miter lim="800000"/>
            <a:headEnd/>
            <a:tailEnd/>
          </a:ln>
        </p:spPr>
      </p:pic>
      <p:pic>
        <p:nvPicPr>
          <p:cNvPr id="55304" name="Picture 8" descr="STS logo.jpg"/>
          <p:cNvPicPr>
            <a:picLocks noChangeAspect="1"/>
          </p:cNvPicPr>
          <p:nvPr/>
        </p:nvPicPr>
        <p:blipFill>
          <a:blip r:embed="rId11" cstate="screen"/>
          <a:srcRect/>
          <a:stretch>
            <a:fillRect/>
          </a:stretch>
        </p:blipFill>
        <p:spPr bwMode="auto">
          <a:xfrm>
            <a:off x="500034" y="928670"/>
            <a:ext cx="1905000" cy="609600"/>
          </a:xfrm>
          <a:prstGeom prst="rect">
            <a:avLst/>
          </a:prstGeom>
          <a:noFill/>
          <a:ln w="9525">
            <a:noFill/>
            <a:miter lim="800000"/>
            <a:headEnd/>
            <a:tailEnd/>
          </a:ln>
        </p:spPr>
      </p:pic>
      <p:pic>
        <p:nvPicPr>
          <p:cNvPr id="55305" name="Picture 9" descr="DECCW LOGO.jpg"/>
          <p:cNvPicPr>
            <a:picLocks noChangeAspect="1"/>
          </p:cNvPicPr>
          <p:nvPr/>
        </p:nvPicPr>
        <p:blipFill>
          <a:blip r:embed="rId12" cstate="screen"/>
          <a:srcRect/>
          <a:stretch>
            <a:fillRect/>
          </a:stretch>
        </p:blipFill>
        <p:spPr bwMode="auto">
          <a:xfrm>
            <a:off x="500034" y="1785926"/>
            <a:ext cx="1676400" cy="638175"/>
          </a:xfrm>
          <a:prstGeom prst="rect">
            <a:avLst/>
          </a:prstGeom>
          <a:noFill/>
          <a:ln w="9525">
            <a:noFill/>
            <a:miter lim="800000"/>
            <a:headEnd/>
            <a:tailEnd/>
          </a:ln>
        </p:spPr>
      </p:pic>
      <p:pic>
        <p:nvPicPr>
          <p:cNvPr id="55306" name="Picture 10" descr="NCS logo.jpg"/>
          <p:cNvPicPr>
            <a:picLocks noChangeAspect="1"/>
          </p:cNvPicPr>
          <p:nvPr/>
        </p:nvPicPr>
        <p:blipFill>
          <a:blip r:embed="rId13" cstate="screen"/>
          <a:srcRect/>
          <a:stretch>
            <a:fillRect/>
          </a:stretch>
        </p:blipFill>
        <p:spPr bwMode="auto">
          <a:xfrm>
            <a:off x="500034" y="3714752"/>
            <a:ext cx="16764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screen"/>
          <a:srcRect/>
          <a:stretch>
            <a:fillRect/>
          </a:stretch>
        </p:blipFill>
        <p:spPr bwMode="auto">
          <a:xfrm>
            <a:off x="228600" y="1143000"/>
            <a:ext cx="3048000" cy="788894"/>
          </a:xfrm>
          <a:prstGeom prst="rect">
            <a:avLst/>
          </a:prstGeom>
          <a:noFill/>
          <a:ln w="9525">
            <a:noFill/>
            <a:miter lim="800000"/>
            <a:headEnd/>
            <a:tailEnd/>
          </a:ln>
        </p:spPr>
      </p:pic>
      <p:sp>
        <p:nvSpPr>
          <p:cNvPr id="2" name="Title 1"/>
          <p:cNvSpPr>
            <a:spLocks noGrp="1"/>
          </p:cNvSpPr>
          <p:nvPr>
            <p:ph type="title"/>
          </p:nvPr>
        </p:nvSpPr>
        <p:spPr>
          <a:xfrm>
            <a:off x="457200" y="71414"/>
            <a:ext cx="8229600" cy="1143000"/>
          </a:xfrm>
        </p:spPr>
        <p:txBody>
          <a:bodyPr/>
          <a:lstStyle/>
          <a:p>
            <a:pPr algn="ctr"/>
            <a:r>
              <a:rPr lang="en-AU" dirty="0" smtClean="0"/>
              <a:t>Green Office </a:t>
            </a:r>
            <a:r>
              <a:rPr lang="en-AU" dirty="0"/>
              <a:t>R</a:t>
            </a:r>
            <a:r>
              <a:rPr lang="en-AU" dirty="0" smtClean="0"/>
              <a:t>esources</a:t>
            </a:r>
            <a:endParaRPr lang="en-AU" dirty="0"/>
          </a:p>
        </p:txBody>
      </p:sp>
      <p:sp>
        <p:nvSpPr>
          <p:cNvPr id="5" name="TextBox 4"/>
          <p:cNvSpPr txBox="1"/>
          <p:nvPr/>
        </p:nvSpPr>
        <p:spPr>
          <a:xfrm>
            <a:off x="3810000" y="1219200"/>
            <a:ext cx="4800600" cy="523220"/>
          </a:xfrm>
          <a:prstGeom prst="rect">
            <a:avLst/>
          </a:prstGeom>
          <a:noFill/>
        </p:spPr>
        <p:txBody>
          <a:bodyPr wrap="square" rtlCol="0">
            <a:spAutoFit/>
          </a:bodyPr>
          <a:lstStyle/>
          <a:p>
            <a:r>
              <a:rPr lang="en-AU" sz="2800" dirty="0" smtClean="0"/>
              <a:t>www.greenbiz.com</a:t>
            </a:r>
            <a:endParaRPr lang="en-AU" sz="2800" dirty="0"/>
          </a:p>
        </p:txBody>
      </p:sp>
      <p:sp>
        <p:nvSpPr>
          <p:cNvPr id="7" name="Rectangle 6"/>
          <p:cNvSpPr/>
          <p:nvPr/>
        </p:nvSpPr>
        <p:spPr>
          <a:xfrm>
            <a:off x="3581400" y="2667000"/>
            <a:ext cx="5334000" cy="707886"/>
          </a:xfrm>
          <a:prstGeom prst="rect">
            <a:avLst/>
          </a:prstGeom>
        </p:spPr>
        <p:txBody>
          <a:bodyPr wrap="square">
            <a:spAutoFit/>
          </a:bodyPr>
          <a:lstStyle/>
          <a:p>
            <a:r>
              <a:rPr lang="en-AU" sz="2000" b="1" dirty="0" smtClean="0"/>
              <a:t>www.environment.nsw.gov.au/sustainbus/industryandsmallbusiness</a:t>
            </a:r>
            <a:endParaRPr lang="en-AU" sz="1600" b="1" dirty="0"/>
          </a:p>
        </p:txBody>
      </p:sp>
      <p:pic>
        <p:nvPicPr>
          <p:cNvPr id="8" name="Picture 2"/>
          <p:cNvPicPr>
            <a:picLocks noChangeAspect="1" noChangeArrowheads="1"/>
          </p:cNvPicPr>
          <p:nvPr/>
        </p:nvPicPr>
        <p:blipFill>
          <a:blip r:embed="rId3" cstate="screen"/>
          <a:srcRect/>
          <a:stretch>
            <a:fillRect/>
          </a:stretch>
        </p:blipFill>
        <p:spPr bwMode="auto">
          <a:xfrm>
            <a:off x="457200" y="2133600"/>
            <a:ext cx="2895599" cy="1503484"/>
          </a:xfrm>
          <a:prstGeom prst="rect">
            <a:avLst/>
          </a:prstGeom>
          <a:noFill/>
          <a:ln w="9525">
            <a:noFill/>
            <a:miter lim="800000"/>
            <a:headEnd/>
            <a:tailEnd/>
          </a:ln>
        </p:spPr>
      </p:pic>
      <p:pic>
        <p:nvPicPr>
          <p:cNvPr id="9" name="Picture 3"/>
          <p:cNvPicPr>
            <a:picLocks noChangeAspect="1" noChangeArrowheads="1"/>
          </p:cNvPicPr>
          <p:nvPr/>
        </p:nvPicPr>
        <p:blipFill>
          <a:blip r:embed="rId4" cstate="screen"/>
          <a:srcRect/>
          <a:stretch>
            <a:fillRect/>
          </a:stretch>
        </p:blipFill>
        <p:spPr bwMode="auto">
          <a:xfrm>
            <a:off x="2362200" y="2514600"/>
            <a:ext cx="1209668" cy="929788"/>
          </a:xfrm>
          <a:prstGeom prst="rect">
            <a:avLst/>
          </a:prstGeom>
          <a:noFill/>
          <a:ln w="9525">
            <a:noFill/>
            <a:miter lim="800000"/>
            <a:headEnd/>
            <a:tailEnd/>
          </a:ln>
        </p:spPr>
      </p:pic>
      <p:sp>
        <p:nvSpPr>
          <p:cNvPr id="10" name="Rectangle 9"/>
          <p:cNvSpPr/>
          <p:nvPr/>
        </p:nvSpPr>
        <p:spPr>
          <a:xfrm>
            <a:off x="3429000" y="3886200"/>
            <a:ext cx="5486400" cy="369332"/>
          </a:xfrm>
          <a:prstGeom prst="rect">
            <a:avLst/>
          </a:prstGeom>
        </p:spPr>
        <p:txBody>
          <a:bodyPr wrap="square">
            <a:spAutoFit/>
          </a:bodyPr>
          <a:lstStyle/>
          <a:p>
            <a:r>
              <a:rPr lang="en-AU" dirty="0" smtClean="0"/>
              <a:t>www.resourcesmart.vic.gov.au/for_businesses</a:t>
            </a:r>
            <a:endParaRPr lang="en-AU" dirty="0"/>
          </a:p>
        </p:txBody>
      </p:sp>
      <p:pic>
        <p:nvPicPr>
          <p:cNvPr id="1026" name="Picture 2"/>
          <p:cNvPicPr>
            <a:picLocks noChangeAspect="1" noChangeArrowheads="1"/>
          </p:cNvPicPr>
          <p:nvPr/>
        </p:nvPicPr>
        <p:blipFill>
          <a:blip r:embed="rId5" cstate="screen"/>
          <a:srcRect/>
          <a:stretch>
            <a:fillRect/>
          </a:stretch>
        </p:blipFill>
        <p:spPr bwMode="auto">
          <a:xfrm>
            <a:off x="304800" y="3733800"/>
            <a:ext cx="1905000" cy="609600"/>
          </a:xfrm>
          <a:prstGeom prst="rect">
            <a:avLst/>
          </a:prstGeom>
          <a:noFill/>
          <a:ln w="9525">
            <a:noFill/>
            <a:miter lim="800000"/>
            <a:headEnd/>
            <a:tailEnd/>
          </a:ln>
        </p:spPr>
      </p:pic>
      <p:pic>
        <p:nvPicPr>
          <p:cNvPr id="1027" name="Picture 3"/>
          <p:cNvPicPr>
            <a:picLocks noChangeAspect="1" noChangeArrowheads="1"/>
          </p:cNvPicPr>
          <p:nvPr/>
        </p:nvPicPr>
        <p:blipFill>
          <a:blip r:embed="rId6" cstate="screen"/>
          <a:srcRect/>
          <a:stretch>
            <a:fillRect/>
          </a:stretch>
        </p:blipFill>
        <p:spPr bwMode="auto">
          <a:xfrm>
            <a:off x="2286000" y="3886200"/>
            <a:ext cx="1066800" cy="549812"/>
          </a:xfrm>
          <a:prstGeom prst="rect">
            <a:avLst/>
          </a:prstGeom>
          <a:noFill/>
          <a:ln w="9525">
            <a:noFill/>
            <a:miter lim="800000"/>
            <a:headEnd/>
            <a:tailEnd/>
          </a:ln>
        </p:spPr>
      </p:pic>
      <p:sp>
        <p:nvSpPr>
          <p:cNvPr id="11" name="Rectangle 10"/>
          <p:cNvSpPr/>
          <p:nvPr/>
        </p:nvSpPr>
        <p:spPr>
          <a:xfrm>
            <a:off x="3352800" y="4800600"/>
            <a:ext cx="5410200" cy="646331"/>
          </a:xfrm>
          <a:prstGeom prst="rect">
            <a:avLst/>
          </a:prstGeom>
        </p:spPr>
        <p:txBody>
          <a:bodyPr wrap="square">
            <a:spAutoFit/>
          </a:bodyPr>
          <a:lstStyle/>
          <a:p>
            <a:r>
              <a:rPr lang="en-AU" dirty="0" smtClean="0"/>
              <a:t>www.health.qld.gov.au/carbon_management/green_office_guide.pdf</a:t>
            </a:r>
            <a:endParaRPr lang="en-AU" dirty="0"/>
          </a:p>
        </p:txBody>
      </p:sp>
      <p:sp>
        <p:nvSpPr>
          <p:cNvPr id="12" name="Rectangle 11"/>
          <p:cNvSpPr/>
          <p:nvPr/>
        </p:nvSpPr>
        <p:spPr>
          <a:xfrm>
            <a:off x="228600" y="4724400"/>
            <a:ext cx="2209800" cy="923330"/>
          </a:xfrm>
          <a:prstGeom prst="rect">
            <a:avLst/>
          </a:prstGeom>
        </p:spPr>
        <p:txBody>
          <a:bodyPr wrap="square">
            <a:spAutoFit/>
          </a:bodyPr>
          <a:lstStyle/>
          <a:p>
            <a:r>
              <a:rPr lang="en-AU" b="1" dirty="0" smtClean="0">
                <a:solidFill>
                  <a:srgbClr val="FF0000"/>
                </a:solidFill>
              </a:rPr>
              <a:t>Queensland Health Carbon Management Unit</a:t>
            </a:r>
            <a:endParaRPr lang="en-AU" b="1" dirty="0">
              <a:solidFill>
                <a:srgbClr val="FF0000"/>
              </a:solidFill>
            </a:endParaRPr>
          </a:p>
        </p:txBody>
      </p:sp>
      <p:sp>
        <p:nvSpPr>
          <p:cNvPr id="14" name="Rectangle 13"/>
          <p:cNvSpPr/>
          <p:nvPr/>
        </p:nvSpPr>
        <p:spPr>
          <a:xfrm>
            <a:off x="2133600" y="5715000"/>
            <a:ext cx="7010400" cy="369332"/>
          </a:xfrm>
          <a:prstGeom prst="rect">
            <a:avLst/>
          </a:prstGeom>
        </p:spPr>
        <p:txBody>
          <a:bodyPr wrap="square">
            <a:spAutoFit/>
          </a:bodyPr>
          <a:lstStyle/>
          <a:p>
            <a:r>
              <a:rPr lang="en-AU" b="1" dirty="0" smtClean="0"/>
              <a:t>www.energyrating.gov.au/library/pubs/greenofficeguide.pdf</a:t>
            </a:r>
            <a:endParaRPr lang="en-AU" b="1"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75000"/>
                <a:satMod val="400000"/>
                <a:alpha val="52000"/>
              </a:schemeClr>
            </a:gs>
            <a:gs pos="20000">
              <a:schemeClr val="bg2">
                <a:tint val="80000"/>
                <a:satMod val="355000"/>
              </a:schemeClr>
            </a:gs>
            <a:gs pos="100000">
              <a:schemeClr val="bg2">
                <a:tint val="95000"/>
                <a:shade val="55000"/>
                <a:satMod val="355000"/>
              </a:schemeClr>
            </a:gs>
          </a:gsLst>
          <a:lin ang="27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AU" dirty="0" smtClean="0"/>
              <a:t/>
            </a:r>
            <a:br>
              <a:rPr lang="en-AU" dirty="0" smtClean="0"/>
            </a:br>
            <a:r>
              <a:rPr lang="en-AU" dirty="0" smtClean="0">
                <a:solidFill>
                  <a:schemeClr val="tx1"/>
                </a:solidFill>
              </a:rPr>
              <a:t>Reflection Question: </a:t>
            </a:r>
            <a:endParaRPr lang="en-AU" dirty="0">
              <a:solidFill>
                <a:schemeClr val="tx1"/>
              </a:solidFill>
            </a:endParaRPr>
          </a:p>
        </p:txBody>
      </p:sp>
      <p:sp>
        <p:nvSpPr>
          <p:cNvPr id="2" name="Content Placeholder 1"/>
          <p:cNvSpPr>
            <a:spLocks noGrp="1"/>
          </p:cNvSpPr>
          <p:nvPr>
            <p:ph idx="1"/>
          </p:nvPr>
        </p:nvSpPr>
        <p:spPr/>
        <p:txBody>
          <a:bodyPr/>
          <a:lstStyle/>
          <a:p>
            <a:r>
              <a:rPr lang="en-AU" sz="2800" dirty="0" smtClean="0">
                <a:solidFill>
                  <a:srgbClr val="7030A0"/>
                </a:solidFill>
              </a:rPr>
              <a:t>Are there any sustainability courses that interest you and you have the resources to develop? </a:t>
            </a:r>
          </a:p>
          <a:p>
            <a:r>
              <a:rPr lang="en-AU" sz="2800" dirty="0" smtClean="0">
                <a:solidFill>
                  <a:srgbClr val="7030A0"/>
                </a:solidFill>
              </a:rPr>
              <a:t>What do you need to take the next step?</a:t>
            </a:r>
          </a:p>
          <a:p>
            <a:endParaRPr lang="en-AU" dirty="0"/>
          </a:p>
        </p:txBody>
      </p:sp>
      <p:pic>
        <p:nvPicPr>
          <p:cNvPr id="5" name="Picture 4"/>
          <p:cNvPicPr>
            <a:picLocks noChangeAspect="1" noChangeArrowheads="1"/>
          </p:cNvPicPr>
          <p:nvPr/>
        </p:nvPicPr>
        <p:blipFill>
          <a:blip r:embed="rId2" cstate="screen"/>
          <a:srcRect/>
          <a:stretch>
            <a:fillRect/>
          </a:stretch>
        </p:blipFill>
        <p:spPr bwMode="auto">
          <a:xfrm>
            <a:off x="2571736" y="3357562"/>
            <a:ext cx="3429024" cy="328614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AU" sz="3200" dirty="0" smtClean="0"/>
              <a:t> with Adult Learning Australia</a:t>
            </a:r>
          </a:p>
          <a:p>
            <a:pPr>
              <a:buNone/>
            </a:pPr>
            <a:endParaRPr lang="en-AU" dirty="0" smtClean="0">
              <a:solidFill>
                <a:schemeClr val="accent1">
                  <a:lumMod val="50000"/>
                </a:schemeClr>
              </a:solidFill>
            </a:endParaRPr>
          </a:p>
          <a:p>
            <a:pPr>
              <a:buNone/>
            </a:pPr>
            <a:r>
              <a:rPr lang="en-AU" dirty="0" smtClean="0">
                <a:solidFill>
                  <a:schemeClr val="accent1">
                    <a:lumMod val="50000"/>
                  </a:schemeClr>
                </a:solidFill>
              </a:rPr>
              <a:t>Greening your partnerships, projects, advocacy &amp; networks</a:t>
            </a:r>
            <a:endParaRPr lang="en-AU" dirty="0" smtClean="0"/>
          </a:p>
          <a:p>
            <a:endParaRPr lang="en-AU" dirty="0" smtClean="0">
              <a:solidFill>
                <a:srgbClr val="002060"/>
              </a:solidFill>
            </a:endParaRPr>
          </a:p>
          <a:p>
            <a:r>
              <a:rPr lang="en-AU" b="1" dirty="0" smtClean="0">
                <a:solidFill>
                  <a:srgbClr val="002060"/>
                </a:solidFill>
              </a:rPr>
              <a:t>Thursday 30 August</a:t>
            </a:r>
            <a:endParaRPr lang="en-AU" b="1" dirty="0">
              <a:solidFill>
                <a:srgbClr val="002060"/>
              </a:solidFill>
            </a:endParaRPr>
          </a:p>
        </p:txBody>
      </p:sp>
      <p:sp>
        <p:nvSpPr>
          <p:cNvPr id="3" name="Title 2"/>
          <p:cNvSpPr>
            <a:spLocks noGrp="1"/>
          </p:cNvSpPr>
          <p:nvPr>
            <p:ph type="title"/>
          </p:nvPr>
        </p:nvSpPr>
        <p:spPr/>
        <p:txBody>
          <a:bodyPr/>
          <a:lstStyle/>
          <a:p>
            <a:r>
              <a:rPr lang="en-AU" dirty="0" smtClean="0"/>
              <a:t>Future sustainability webinar</a:t>
            </a:r>
            <a:endParaRPr lang="en-AU" dirty="0"/>
          </a:p>
        </p:txBody>
      </p:sp>
      <p:grpSp>
        <p:nvGrpSpPr>
          <p:cNvPr id="5" name="Group 4"/>
          <p:cNvGrpSpPr/>
          <p:nvPr/>
        </p:nvGrpSpPr>
        <p:grpSpPr>
          <a:xfrm>
            <a:off x="4786314" y="2681478"/>
            <a:ext cx="4357686" cy="4834854"/>
            <a:chOff x="1474345" y="376451"/>
            <a:chExt cx="4753839" cy="5528949"/>
          </a:xfrm>
        </p:grpSpPr>
        <p:pic>
          <p:nvPicPr>
            <p:cNvPr id="6" name="Picture 5" descr="sus-quotes.png"/>
            <p:cNvPicPr>
              <a:picLocks noChangeAspect="1"/>
            </p:cNvPicPr>
            <p:nvPr/>
          </p:nvPicPr>
          <p:blipFill>
            <a:blip r:embed="rId2" cstate="screen"/>
            <a:stretch>
              <a:fillRect/>
            </a:stretch>
          </p:blipFill>
          <p:spPr>
            <a:xfrm>
              <a:off x="1474345" y="376451"/>
              <a:ext cx="4753839" cy="4776107"/>
            </a:xfrm>
            <a:prstGeom prst="rect">
              <a:avLst/>
            </a:prstGeom>
            <a:ln>
              <a:noFill/>
            </a:ln>
          </p:spPr>
        </p:pic>
        <p:sp>
          <p:nvSpPr>
            <p:cNvPr id="7" name="Ellipse 98"/>
            <p:cNvSpPr/>
            <p:nvPr/>
          </p:nvSpPr>
          <p:spPr bwMode="auto">
            <a:xfrm>
              <a:off x="2115066" y="5373216"/>
              <a:ext cx="3041660" cy="53218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a:outerShdw blurRad="50800" dist="50800" dir="5400000" algn="ctr" rotWithShape="0">
                <a:srgbClr val="003300"/>
              </a:outerShdw>
            </a:effectLst>
          </p:spPr>
          <p:txBody>
            <a:bodyPr anchor="ctr"/>
            <a:lstStyle/>
            <a:p>
              <a:pPr algn="ctr" defTabSz="457200">
                <a:defRPr/>
              </a:pPr>
              <a:endParaRPr lang="en-US">
                <a:solidFill>
                  <a:srgbClr val="FFFFFF"/>
                </a:solidFill>
                <a:latin typeface="Calibri" charset="0"/>
                <a:ea typeface="ＭＳ Ｐゴシック" charset="-128"/>
                <a:cs typeface="ＭＳ Ｐゴシック" charset="-128"/>
              </a:endParaRPr>
            </a:p>
          </p:txBody>
        </p:sp>
      </p:grpSp>
      <p:sp>
        <p:nvSpPr>
          <p:cNvPr id="9" name="Rectangle 8"/>
          <p:cNvSpPr/>
          <p:nvPr/>
        </p:nvSpPr>
        <p:spPr>
          <a:xfrm>
            <a:off x="500034" y="4929198"/>
            <a:ext cx="4572000" cy="646331"/>
          </a:xfrm>
          <a:prstGeom prst="rect">
            <a:avLst/>
          </a:prstGeom>
        </p:spPr>
        <p:txBody>
          <a:bodyPr>
            <a:spAutoFit/>
          </a:bodyPr>
          <a:lstStyle/>
          <a:p>
            <a:pPr algn="ctr"/>
            <a:r>
              <a:rPr lang="en-AU" b="1" dirty="0" smtClean="0"/>
              <a:t>Thanks for your participation today from Katrina, Patricia and Michael</a:t>
            </a:r>
            <a:endParaRPr lang="en-A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5"/>
            <a:ext cx="8229600" cy="4032448"/>
          </a:xfrm>
        </p:spPr>
        <p:txBody>
          <a:bodyPr>
            <a:normAutofit fontScale="92500" lnSpcReduction="10000"/>
          </a:bodyPr>
          <a:lstStyle/>
          <a:p>
            <a:pPr>
              <a:buNone/>
            </a:pPr>
            <a:endParaRPr lang="en-AU" dirty="0" smtClean="0"/>
          </a:p>
          <a:p>
            <a:r>
              <a:rPr lang="en-AU" dirty="0" smtClean="0"/>
              <a:t>The realities of the environmental crisis including climate change.</a:t>
            </a:r>
          </a:p>
          <a:p>
            <a:endParaRPr lang="en-AU" dirty="0"/>
          </a:p>
          <a:p>
            <a:r>
              <a:rPr lang="en-AU" dirty="0" smtClean="0"/>
              <a:t>The larger policy context – a shift to a lower carbon economy  and the urgent need for educational leadership.</a:t>
            </a:r>
          </a:p>
          <a:p>
            <a:endParaRPr lang="en-AU" dirty="0" smtClean="0"/>
          </a:p>
          <a:p>
            <a:r>
              <a:rPr lang="en-AU" dirty="0" smtClean="0"/>
              <a:t>Sustainability courses are not just more “hobby”, “leisure” or “general interest” courses.</a:t>
            </a:r>
          </a:p>
        </p:txBody>
      </p:sp>
      <p:sp>
        <p:nvSpPr>
          <p:cNvPr id="2" name="Title 1"/>
          <p:cNvSpPr>
            <a:spLocks noGrp="1"/>
          </p:cNvSpPr>
          <p:nvPr>
            <p:ph type="title"/>
          </p:nvPr>
        </p:nvSpPr>
        <p:spPr>
          <a:xfrm>
            <a:off x="467544" y="332656"/>
            <a:ext cx="8229600" cy="1215008"/>
          </a:xfrm>
          <a:prstGeom prst="roundRect">
            <a:avLst/>
          </a:prstGeom>
          <a:solidFill>
            <a:schemeClr val="accent5">
              <a:lumMod val="40000"/>
              <a:lumOff val="60000"/>
            </a:schemeClr>
          </a:solidFill>
          <a:ln>
            <a:solidFill>
              <a:schemeClr val="accent2">
                <a:lumMod val="75000"/>
              </a:schemeClr>
            </a:solidFill>
          </a:ln>
        </p:spPr>
        <p:txBody>
          <a:bodyPr>
            <a:normAutofit fontScale="90000"/>
          </a:bodyPr>
          <a:lstStyle/>
          <a:p>
            <a:pPr algn="ctr"/>
            <a:r>
              <a:rPr lang="en-AU" dirty="0" smtClean="0"/>
              <a:t>Greening up your knowledge</a:t>
            </a:r>
            <a:br>
              <a:rPr lang="en-AU" dirty="0" smtClean="0"/>
            </a:br>
            <a:r>
              <a:rPr lang="en-AU" dirty="0" smtClean="0"/>
              <a:t>Why bother?</a:t>
            </a: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pic>
        <p:nvPicPr>
          <p:cNvPr id="47106" name="Picture 2"/>
          <p:cNvPicPr>
            <a:picLocks noGrp="1" noChangeAspect="1" noChangeArrowheads="1"/>
          </p:cNvPicPr>
          <p:nvPr>
            <p:ph idx="1"/>
          </p:nvPr>
        </p:nvPicPr>
        <p:blipFill>
          <a:blip r:embed="rId2" cstate="screen"/>
          <a:srcRect/>
          <a:stretch>
            <a:fillRect/>
          </a:stretch>
        </p:blipFill>
        <p:spPr bwMode="auto">
          <a:xfrm>
            <a:off x="1714480" y="1214422"/>
            <a:ext cx="5072098" cy="489350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4525963"/>
          </a:xfrm>
        </p:spPr>
        <p:txBody>
          <a:bodyPr>
            <a:normAutofit fontScale="77500" lnSpcReduction="20000"/>
          </a:bodyPr>
          <a:lstStyle/>
          <a:p>
            <a:pPr indent="0">
              <a:buNone/>
            </a:pPr>
            <a:r>
              <a:rPr lang="en-AU" sz="2400" dirty="0" smtClean="0"/>
              <a:t>NSW Department of the Environment &amp; Climate Change (DECC) and University of NSW forecasts our area needs to prepare for:</a:t>
            </a:r>
          </a:p>
          <a:p>
            <a:pPr indent="0">
              <a:buNone/>
            </a:pPr>
            <a:endParaRPr lang="en-AU" dirty="0" smtClean="0"/>
          </a:p>
          <a:p>
            <a:pPr indent="0" algn="just">
              <a:buNone/>
            </a:pPr>
            <a:r>
              <a:rPr lang="en-AU" dirty="0" smtClean="0"/>
              <a:t> </a:t>
            </a:r>
            <a:r>
              <a:rPr lang="en-AU" dirty="0" smtClean="0">
                <a:solidFill>
                  <a:srgbClr val="C00000"/>
                </a:solidFill>
              </a:rPr>
              <a:t>“Higher temperatures (between 1-3 degrees), more frequent and severe droughts, and more extreme storms ...leading to flooding. </a:t>
            </a:r>
          </a:p>
          <a:p>
            <a:pPr indent="0" algn="just">
              <a:buNone/>
            </a:pPr>
            <a:r>
              <a:rPr lang="en-AU" dirty="0" smtClean="0">
                <a:solidFill>
                  <a:srgbClr val="C00000"/>
                </a:solidFill>
              </a:rPr>
              <a:t/>
            </a:r>
            <a:br>
              <a:rPr lang="en-AU" dirty="0" smtClean="0">
                <a:solidFill>
                  <a:srgbClr val="C00000"/>
                </a:solidFill>
              </a:rPr>
            </a:br>
            <a:r>
              <a:rPr lang="en-AU" dirty="0" smtClean="0">
                <a:solidFill>
                  <a:srgbClr val="C00000"/>
                </a:solidFill>
              </a:rPr>
              <a:t>..Likely sea level rises of at least 40 cm by 2050 leading to inundation of low lying coastal areas. These changes are likely to have significant impacts on agricultural production, water supply, settlements and infrastructure, natural resources, biodiversity and human health.” </a:t>
            </a:r>
          </a:p>
          <a:p>
            <a:pPr indent="0" algn="r">
              <a:buNone/>
            </a:pPr>
            <a:endParaRPr lang="en-AU" sz="1800" dirty="0" smtClean="0"/>
          </a:p>
          <a:p>
            <a:pPr indent="0">
              <a:buNone/>
            </a:pPr>
            <a:r>
              <a:rPr lang="en-AU" sz="1800" dirty="0" smtClean="0"/>
              <a:t>See </a:t>
            </a:r>
            <a:r>
              <a:rPr lang="en-AU" sz="1800" b="1" i="1" dirty="0" smtClean="0"/>
              <a:t>Summary of Climate Impacts – North Coast Region, NSW Climate Change Action Plan</a:t>
            </a:r>
            <a:r>
              <a:rPr lang="en-AU" sz="1800" dirty="0" smtClean="0"/>
              <a:t> Sept 2008 Department of Environment &amp; Climate Change NSW. </a:t>
            </a:r>
          </a:p>
          <a:p>
            <a:endParaRPr lang="en-AU" dirty="0"/>
          </a:p>
        </p:txBody>
      </p:sp>
      <p:sp>
        <p:nvSpPr>
          <p:cNvPr id="2" name="Title 1"/>
          <p:cNvSpPr>
            <a:spLocks noGrp="1"/>
          </p:cNvSpPr>
          <p:nvPr>
            <p:ph type="title"/>
          </p:nvPr>
        </p:nvSpPr>
        <p:spPr>
          <a:xfrm>
            <a:off x="791580" y="404664"/>
            <a:ext cx="7560840" cy="1008112"/>
          </a:xfrm>
          <a:prstGeom prst="roundRect">
            <a:avLst/>
          </a:prstGeom>
          <a:solidFill>
            <a:schemeClr val="accent5">
              <a:lumMod val="40000"/>
              <a:lumOff val="60000"/>
            </a:schemeClr>
          </a:solidFill>
          <a:ln>
            <a:solidFill>
              <a:schemeClr val="accent2">
                <a:lumMod val="75000"/>
              </a:schemeClr>
            </a:solidFill>
          </a:ln>
        </p:spPr>
        <p:txBody>
          <a:bodyPr>
            <a:normAutofit fontScale="90000"/>
          </a:bodyPr>
          <a:lstStyle/>
          <a:p>
            <a:pPr algn="ctr"/>
            <a:r>
              <a:rPr lang="en-AU" dirty="0" smtClean="0"/>
              <a:t>Climate change predictions</a:t>
            </a:r>
            <a:br>
              <a:rPr lang="en-AU" dirty="0" smtClean="0"/>
            </a:br>
            <a:r>
              <a:rPr lang="en-AU" sz="2700" dirty="0" smtClean="0"/>
              <a:t>coming to grips with your own region’s future</a:t>
            </a:r>
            <a:endParaRPr lang="en-AU"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214422"/>
            <a:ext cx="8429684" cy="5286412"/>
          </a:xfrm>
        </p:spPr>
        <p:txBody>
          <a:bodyPr>
            <a:normAutofit fontScale="85000" lnSpcReduction="20000"/>
          </a:bodyPr>
          <a:lstStyle/>
          <a:p>
            <a:endParaRPr lang="en-AU" dirty="0" smtClean="0"/>
          </a:p>
          <a:p>
            <a:r>
              <a:rPr lang="en-AU" dirty="0" smtClean="0"/>
              <a:t>UN Decade of Education for Sustainable development.</a:t>
            </a:r>
          </a:p>
          <a:p>
            <a:endParaRPr lang="en-AU" dirty="0" smtClean="0"/>
          </a:p>
          <a:p>
            <a:pPr>
              <a:buNone/>
            </a:pPr>
            <a:r>
              <a:rPr lang="en-AU" dirty="0" smtClean="0"/>
              <a:t>	There are International, national and state policies &amp; action strategies to mainstream education for sustainability into all sectors.</a:t>
            </a:r>
          </a:p>
          <a:p>
            <a:pPr>
              <a:buNone/>
            </a:pPr>
            <a:endParaRPr lang="en-AU" dirty="0" smtClean="0"/>
          </a:p>
          <a:p>
            <a:r>
              <a:rPr lang="en-AU" dirty="0" smtClean="0"/>
              <a:t>Widespread recognition that adult education will play a key role in bringing about sustainable development. The adult education sector and the VET sector has been recognised as  needing urgent up skilling &amp; mainstreaming of education for sustainability. </a:t>
            </a:r>
          </a:p>
          <a:p>
            <a:endParaRPr lang="en-AU" dirty="0" smtClean="0"/>
          </a:p>
          <a:p>
            <a:r>
              <a:rPr lang="en-AU" dirty="0" smtClean="0"/>
              <a:t>All training packages have been reviewed to embed sustainability skills, which will require professional development for trainers. There is a an opportunity     			and responsibility for RTO’s to walk the talk. </a:t>
            </a:r>
          </a:p>
        </p:txBody>
      </p:sp>
      <p:sp>
        <p:nvSpPr>
          <p:cNvPr id="2" name="Title 1"/>
          <p:cNvSpPr>
            <a:spLocks noGrp="1"/>
          </p:cNvSpPr>
          <p:nvPr>
            <p:ph type="title"/>
          </p:nvPr>
        </p:nvSpPr>
        <p:spPr>
          <a:xfrm>
            <a:off x="428596" y="214290"/>
            <a:ext cx="8229600" cy="922114"/>
          </a:xfrm>
          <a:prstGeom prst="roundRect">
            <a:avLst/>
          </a:prstGeom>
          <a:solidFill>
            <a:schemeClr val="accent5">
              <a:lumMod val="40000"/>
              <a:lumOff val="60000"/>
            </a:schemeClr>
          </a:solidFill>
          <a:ln>
            <a:solidFill>
              <a:schemeClr val="accent2">
                <a:lumMod val="75000"/>
              </a:schemeClr>
            </a:solidFill>
          </a:ln>
        </p:spPr>
        <p:txBody>
          <a:bodyPr/>
          <a:lstStyle/>
          <a:p>
            <a:r>
              <a:rPr lang="en-AU" dirty="0" smtClean="0"/>
              <a:t>The bigger educational picture</a:t>
            </a:r>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3998" cy="1143000"/>
          </a:xfrm>
        </p:spPr>
        <p:txBody>
          <a:bodyPr>
            <a:normAutofit fontScale="90000"/>
          </a:bodyPr>
          <a:lstStyle/>
          <a:p>
            <a:pPr algn="ctr"/>
            <a:r>
              <a:rPr lang="en-AU" dirty="0" smtClean="0"/>
              <a:t>The Carbon Tax</a:t>
            </a:r>
            <a:br>
              <a:rPr lang="en-AU" dirty="0" smtClean="0"/>
            </a:br>
            <a:r>
              <a:rPr lang="en-AU" sz="3100" dirty="0" smtClean="0"/>
              <a:t>What  influence might this have?</a:t>
            </a:r>
            <a:endParaRPr lang="en-AU" dirty="0"/>
          </a:p>
        </p:txBody>
      </p:sp>
      <p:sp>
        <p:nvSpPr>
          <p:cNvPr id="3" name="Content Placeholder 2"/>
          <p:cNvSpPr>
            <a:spLocks noGrp="1"/>
          </p:cNvSpPr>
          <p:nvPr>
            <p:ph idx="1"/>
          </p:nvPr>
        </p:nvSpPr>
        <p:spPr/>
        <p:txBody>
          <a:bodyPr>
            <a:normAutofit lnSpcReduction="10000"/>
          </a:bodyPr>
          <a:lstStyle/>
          <a:p>
            <a:r>
              <a:rPr lang="en-AU" dirty="0" smtClean="0"/>
              <a:t>Lots more focus on energy efficiency</a:t>
            </a:r>
          </a:p>
          <a:p>
            <a:r>
              <a:rPr lang="en-AU" dirty="0" smtClean="0"/>
              <a:t>New clean energy technologies </a:t>
            </a:r>
          </a:p>
          <a:p>
            <a:r>
              <a:rPr lang="en-AU" dirty="0" smtClean="0"/>
              <a:t>New jobs &amp; skills in green areas</a:t>
            </a:r>
          </a:p>
          <a:p>
            <a:r>
              <a:rPr lang="en-AU" dirty="0" smtClean="0"/>
              <a:t>Demand for more local food production</a:t>
            </a:r>
          </a:p>
          <a:p>
            <a:r>
              <a:rPr lang="en-AU" dirty="0" smtClean="0"/>
              <a:t>Higher expectations of eco literacy (including for trainers!)</a:t>
            </a:r>
          </a:p>
          <a:p>
            <a:r>
              <a:rPr lang="en-AU" dirty="0" smtClean="0"/>
              <a:t>Potential funding for community education projects to support these drivers</a:t>
            </a:r>
          </a:p>
          <a:p>
            <a:endParaRPr lang="en-AU" dirty="0" smtClean="0"/>
          </a:p>
          <a:p>
            <a:pPr algn="ctr"/>
            <a:r>
              <a:rPr lang="en-AU" dirty="0" smtClean="0"/>
              <a:t> </a:t>
            </a:r>
            <a:r>
              <a:rPr lang="en-AU" b="1" dirty="0" smtClean="0"/>
              <a:t>What role could your centre play? </a:t>
            </a:r>
            <a:endParaRPr lang="en-AU" b="1"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628800"/>
            <a:ext cx="8643998" cy="4657720"/>
          </a:xfrm>
        </p:spPr>
        <p:txBody>
          <a:bodyPr>
            <a:normAutofit/>
          </a:bodyPr>
          <a:lstStyle/>
          <a:p>
            <a:pPr marL="365125" indent="-101600" algn="just">
              <a:spcAft>
                <a:spcPts val="300"/>
              </a:spcAft>
              <a:buNone/>
            </a:pPr>
            <a:r>
              <a:rPr lang="en-US" dirty="0" smtClean="0">
                <a:latin typeface="Agency FB" pitchFamily="34" charset="0"/>
              </a:rPr>
              <a:t>“Sustainable development calls for additional and </a:t>
            </a:r>
            <a:r>
              <a:rPr lang="en-US" dirty="0" smtClean="0">
                <a:solidFill>
                  <a:srgbClr val="009900"/>
                </a:solidFill>
                <a:latin typeface="Agency FB" pitchFamily="34" charset="0"/>
              </a:rPr>
              <a:t>different processes </a:t>
            </a:r>
            <a:r>
              <a:rPr lang="en-US" dirty="0" smtClean="0">
                <a:latin typeface="Agency FB" pitchFamily="34" charset="0"/>
              </a:rPr>
              <a:t>than those traditionally thought of in education.</a:t>
            </a:r>
            <a:endParaRPr lang="en-US" sz="1000" dirty="0" smtClean="0">
              <a:latin typeface="Agency FB" pitchFamily="34" charset="0"/>
            </a:endParaRPr>
          </a:p>
          <a:p>
            <a:pPr marL="365125" indent="-101600" algn="just">
              <a:spcBef>
                <a:spcPts val="300"/>
              </a:spcBef>
              <a:spcAft>
                <a:spcPts val="300"/>
              </a:spcAft>
              <a:buNone/>
            </a:pPr>
            <a:r>
              <a:rPr lang="en-US" dirty="0" smtClean="0">
                <a:latin typeface="Agency FB" pitchFamily="34" charset="0"/>
              </a:rPr>
              <a:t> The quest for sustainability </a:t>
            </a:r>
            <a:r>
              <a:rPr lang="en-US" dirty="0" smtClean="0">
                <a:solidFill>
                  <a:srgbClr val="009900"/>
                </a:solidFill>
                <a:latin typeface="Agency FB" pitchFamily="34" charset="0"/>
              </a:rPr>
              <a:t>demands new approaches to involve people</a:t>
            </a:r>
            <a:r>
              <a:rPr lang="en-US" dirty="0" smtClean="0">
                <a:latin typeface="Agency FB" pitchFamily="34" charset="0"/>
              </a:rPr>
              <a:t>, rather than convey just a body of knowledge.” </a:t>
            </a:r>
          </a:p>
          <a:p>
            <a:pPr marL="365125" indent="-101600" algn="just">
              <a:buNone/>
            </a:pPr>
            <a:r>
              <a:rPr lang="en-US" dirty="0" smtClean="0">
                <a:latin typeface="Agency FB" pitchFamily="34" charset="0"/>
              </a:rPr>
              <a:t>	It requires more </a:t>
            </a:r>
            <a:r>
              <a:rPr lang="en-US" dirty="0" smtClean="0">
                <a:solidFill>
                  <a:srgbClr val="009900"/>
                </a:solidFill>
                <a:latin typeface="Agency FB" pitchFamily="34" charset="0"/>
              </a:rPr>
              <a:t>critical thinking </a:t>
            </a:r>
            <a:r>
              <a:rPr lang="en-US" dirty="0" smtClean="0">
                <a:latin typeface="Agency FB" pitchFamily="34" charset="0"/>
              </a:rPr>
              <a:t>skills, </a:t>
            </a:r>
            <a:r>
              <a:rPr lang="en-US" dirty="0" smtClean="0">
                <a:solidFill>
                  <a:srgbClr val="009900"/>
                </a:solidFill>
                <a:latin typeface="Agency FB" pitchFamily="34" charset="0"/>
              </a:rPr>
              <a:t>participation</a:t>
            </a:r>
            <a:r>
              <a:rPr lang="en-US" dirty="0" smtClean="0">
                <a:latin typeface="Agency FB" pitchFamily="34" charset="0"/>
              </a:rPr>
              <a:t> at all levels, </a:t>
            </a:r>
            <a:r>
              <a:rPr lang="en-US" dirty="0" smtClean="0">
                <a:solidFill>
                  <a:srgbClr val="009900"/>
                </a:solidFill>
                <a:latin typeface="Agency FB" pitchFamily="34" charset="0"/>
              </a:rPr>
              <a:t>innovation</a:t>
            </a:r>
            <a:r>
              <a:rPr lang="en-US" dirty="0" smtClean="0">
                <a:latin typeface="Agency FB" pitchFamily="34" charset="0"/>
              </a:rPr>
              <a:t>, new </a:t>
            </a:r>
            <a:r>
              <a:rPr lang="en-US" dirty="0" smtClean="0">
                <a:solidFill>
                  <a:srgbClr val="009900"/>
                </a:solidFill>
                <a:latin typeface="Agency FB" pitchFamily="34" charset="0"/>
              </a:rPr>
              <a:t>values</a:t>
            </a:r>
            <a:r>
              <a:rPr lang="en-US" dirty="0" smtClean="0">
                <a:latin typeface="Agency FB" pitchFamily="34" charset="0"/>
              </a:rPr>
              <a:t> and new </a:t>
            </a:r>
            <a:r>
              <a:rPr lang="en-US" dirty="0" smtClean="0">
                <a:solidFill>
                  <a:srgbClr val="009900"/>
                </a:solidFill>
                <a:latin typeface="Agency FB" pitchFamily="34" charset="0"/>
              </a:rPr>
              <a:t>behaviors</a:t>
            </a:r>
            <a:r>
              <a:rPr lang="en-US" dirty="0" smtClean="0">
                <a:latin typeface="Agency FB" pitchFamily="34" charset="0"/>
              </a:rPr>
              <a:t>.</a:t>
            </a:r>
            <a:r>
              <a:rPr lang="en-US" sz="2800" b="1" dirty="0" smtClean="0">
                <a:latin typeface="Agency FB" pitchFamily="34" charset="0"/>
              </a:rPr>
              <a:t>” </a:t>
            </a:r>
          </a:p>
          <a:p>
            <a:pPr>
              <a:buNone/>
            </a:pPr>
            <a:endParaRPr lang="en-US" sz="1300" dirty="0" smtClean="0"/>
          </a:p>
          <a:p>
            <a:pPr>
              <a:buNone/>
            </a:pPr>
            <a:r>
              <a:rPr lang="en-US" sz="2200" b="1" dirty="0" err="1" smtClean="0"/>
              <a:t>Daniella</a:t>
            </a:r>
            <a:r>
              <a:rPr lang="en-US" sz="2200" b="1" dirty="0" smtClean="0"/>
              <a:t> </a:t>
            </a:r>
            <a:r>
              <a:rPr lang="en-US" sz="2200" b="1" dirty="0" err="1" smtClean="0"/>
              <a:t>Tilbury</a:t>
            </a:r>
            <a:r>
              <a:rPr lang="en-US" sz="2200" b="1" dirty="0" smtClean="0"/>
              <a:t> et al in the National Review of Environmental Education and its contribution to Sustainability 2005</a:t>
            </a:r>
            <a:r>
              <a:rPr lang="en-US" sz="1700" b="1" dirty="0" smtClean="0"/>
              <a:t>….</a:t>
            </a:r>
            <a:endParaRPr lang="en-AU" sz="1700" b="1" dirty="0" smtClean="0"/>
          </a:p>
          <a:p>
            <a:endParaRPr lang="en-AU" dirty="0"/>
          </a:p>
        </p:txBody>
      </p:sp>
      <p:sp>
        <p:nvSpPr>
          <p:cNvPr id="2" name="Title 1"/>
          <p:cNvSpPr>
            <a:spLocks noGrp="1"/>
          </p:cNvSpPr>
          <p:nvPr>
            <p:ph type="title"/>
          </p:nvPr>
        </p:nvSpPr>
        <p:spPr>
          <a:xfrm>
            <a:off x="683568" y="274638"/>
            <a:ext cx="7776864" cy="1143000"/>
          </a:xfrm>
          <a:prstGeom prst="roundRect">
            <a:avLst/>
          </a:prstGeom>
          <a:solidFill>
            <a:schemeClr val="accent5">
              <a:lumMod val="40000"/>
              <a:lumOff val="60000"/>
            </a:schemeClr>
          </a:solidFill>
          <a:ln>
            <a:solidFill>
              <a:schemeClr val="accent2">
                <a:lumMod val="75000"/>
              </a:schemeClr>
            </a:solidFill>
          </a:ln>
        </p:spPr>
        <p:txBody>
          <a:bodyPr>
            <a:normAutofit fontScale="90000"/>
          </a:bodyPr>
          <a:lstStyle/>
          <a:p>
            <a:pPr algn="ctr"/>
            <a:r>
              <a:rPr lang="en-AU" dirty="0" smtClean="0"/>
              <a:t>Education </a:t>
            </a:r>
            <a:r>
              <a:rPr lang="en-AU" u="sng" dirty="0" smtClean="0"/>
              <a:t>for </a:t>
            </a:r>
            <a:r>
              <a:rPr lang="en-AU" dirty="0" smtClean="0"/>
              <a:t>sustainability</a:t>
            </a:r>
            <a:br>
              <a:rPr lang="en-AU" dirty="0" smtClean="0"/>
            </a:br>
            <a:r>
              <a:rPr lang="en-AU" dirty="0" smtClean="0"/>
              <a:t>rather than </a:t>
            </a:r>
            <a:r>
              <a:rPr lang="en-AU" u="sng" dirty="0" smtClean="0"/>
              <a:t>about</a:t>
            </a:r>
            <a:r>
              <a:rPr lang="en-AU" dirty="0" smtClean="0"/>
              <a:t> sustainability</a:t>
            </a:r>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AU" sz="2400" b="1" dirty="0" smtClean="0"/>
              <a:t>1.Transformation &amp; </a:t>
            </a:r>
            <a:r>
              <a:rPr lang="en-AU" sz="2400" b="1" dirty="0" err="1" smtClean="0"/>
              <a:t>Change:</a:t>
            </a:r>
            <a:r>
              <a:rPr lang="en-AU" sz="2400" dirty="0" err="1" smtClean="0"/>
              <a:t>EfS</a:t>
            </a:r>
            <a:r>
              <a:rPr lang="en-AU" sz="2400" dirty="0" smtClean="0"/>
              <a:t> not simply about providing information, but involves equipping people with the skills, capacity and motivation to plan &amp; manage change towards sustainability- within an organisation, industry or community</a:t>
            </a:r>
            <a:r>
              <a:rPr lang="en-AU" sz="1800" dirty="0" smtClean="0"/>
              <a:t>.</a:t>
            </a:r>
          </a:p>
          <a:p>
            <a:endParaRPr lang="en-AU" dirty="0" smtClean="0"/>
          </a:p>
          <a:p>
            <a:r>
              <a:rPr lang="en-AU" sz="2400" b="1" dirty="0" smtClean="0"/>
              <a:t>2.Education for all &amp; lifelong learning: </a:t>
            </a:r>
            <a:r>
              <a:rPr lang="en-AU" sz="2600" dirty="0" err="1" smtClean="0"/>
              <a:t>EfS</a:t>
            </a:r>
            <a:r>
              <a:rPr lang="en-AU" sz="2600" dirty="0" smtClean="0"/>
              <a:t> is driven by a broad understanding of education that includes people of all ages &amp; backgrounds &amp; at all stages of life &amp; takes place within all possible learning spaces, formal &amp; informal, in schools, workplaces, homes &amp; communities</a:t>
            </a:r>
            <a:r>
              <a:rPr lang="en-AU" sz="1900" dirty="0" smtClean="0"/>
              <a:t>.</a:t>
            </a:r>
          </a:p>
          <a:p>
            <a:endParaRPr lang="en-AU" sz="1900" dirty="0" smtClean="0"/>
          </a:p>
          <a:p>
            <a:r>
              <a:rPr lang="en-AU" sz="2400" b="1" dirty="0" smtClean="0"/>
              <a:t>3.Systems thinking</a:t>
            </a:r>
            <a:r>
              <a:rPr lang="en-AU" sz="2400" dirty="0" smtClean="0"/>
              <a:t>: </a:t>
            </a:r>
            <a:r>
              <a:rPr lang="en-AU" sz="2800" dirty="0" err="1" smtClean="0"/>
              <a:t>EfS</a:t>
            </a:r>
            <a:r>
              <a:rPr lang="en-AU" sz="2800" dirty="0" smtClean="0"/>
              <a:t> aims to equip people to understand connections between environmental, economic, social &amp; political systems.</a:t>
            </a:r>
          </a:p>
          <a:p>
            <a:endParaRPr lang="en-AU" sz="2000" b="1" dirty="0" smtClean="0"/>
          </a:p>
          <a:p>
            <a:r>
              <a:rPr lang="en-AU" sz="2400" b="1" dirty="0" smtClean="0"/>
              <a:t>4.Envisioning a better future</a:t>
            </a:r>
            <a:r>
              <a:rPr lang="en-AU" sz="1800" b="1" dirty="0" smtClean="0"/>
              <a:t>: </a:t>
            </a:r>
            <a:r>
              <a:rPr lang="en-AU" sz="2800" dirty="0" err="1" smtClean="0"/>
              <a:t>EfS</a:t>
            </a:r>
            <a:r>
              <a:rPr lang="en-AU" sz="2800" dirty="0" smtClean="0"/>
              <a:t> engages people in developing a visions for a sustainable future. </a:t>
            </a:r>
          </a:p>
          <a:p>
            <a:endParaRPr lang="en-AU" sz="1800" dirty="0" smtClean="0"/>
          </a:p>
          <a:p>
            <a:endParaRPr lang="en-AU" dirty="0"/>
          </a:p>
        </p:txBody>
      </p:sp>
      <p:sp>
        <p:nvSpPr>
          <p:cNvPr id="3" name="Title 2"/>
          <p:cNvSpPr>
            <a:spLocks noGrp="1"/>
          </p:cNvSpPr>
          <p:nvPr>
            <p:ph type="title"/>
          </p:nvPr>
        </p:nvSpPr>
        <p:spPr>
          <a:xfrm>
            <a:off x="285720" y="285728"/>
            <a:ext cx="8572560" cy="1000132"/>
          </a:xfrm>
        </p:spPr>
        <p:txBody>
          <a:bodyPr>
            <a:noAutofit/>
          </a:bodyPr>
          <a:lstStyle/>
          <a:p>
            <a:pPr algn="ctr"/>
            <a:r>
              <a:rPr lang="en-AU" sz="3200" dirty="0" smtClean="0"/>
              <a:t>7 Principles of Education </a:t>
            </a:r>
            <a:r>
              <a:rPr lang="en-AU" sz="3200" u="sng" dirty="0" smtClean="0"/>
              <a:t>for</a:t>
            </a:r>
            <a:r>
              <a:rPr lang="en-AU" sz="3200" dirty="0" smtClean="0"/>
              <a:t> Sustainability (</a:t>
            </a:r>
            <a:r>
              <a:rPr lang="en-AU" sz="3200" dirty="0" err="1" smtClean="0"/>
              <a:t>EfS</a:t>
            </a:r>
            <a:r>
              <a:rPr lang="en-AU" sz="3200" dirty="0" smtClean="0"/>
              <a:t>)</a:t>
            </a:r>
            <a:endParaRPr lang="en-AU"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oundr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1491</TotalTime>
  <Words>1210</Words>
  <Application>Microsoft Office PowerPoint</Application>
  <PresentationFormat>On-screen Show (4:3)</PresentationFormat>
  <Paragraphs>183</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Concourse</vt:lpstr>
      <vt:lpstr>Foundry</vt:lpstr>
      <vt:lpstr>Greening up your   Courses &amp; Marketing</vt:lpstr>
      <vt:lpstr>Webinar topics</vt:lpstr>
      <vt:lpstr>Greening up your knowledge Why bother?</vt:lpstr>
      <vt:lpstr>Slide 4</vt:lpstr>
      <vt:lpstr>Climate change predictions coming to grips with your own region’s future</vt:lpstr>
      <vt:lpstr>The bigger educational picture</vt:lpstr>
      <vt:lpstr>The Carbon Tax What  influence might this have?</vt:lpstr>
      <vt:lpstr>Education for sustainability rather than about sustainability</vt:lpstr>
      <vt:lpstr>7 Principles of Education for Sustainability (EfS)</vt:lpstr>
      <vt:lpstr>7 Principles of Education for Sustainability </vt:lpstr>
      <vt:lpstr>Slide 11</vt:lpstr>
      <vt:lpstr>Partnerships for Change.....</vt:lpstr>
      <vt:lpstr>Some  sustainability topic areas</vt:lpstr>
      <vt:lpstr>Other p.opular options...</vt:lpstr>
      <vt:lpstr>A taste of permaculture day...</vt:lpstr>
      <vt:lpstr>Sustainability is not just about “the environment”  </vt:lpstr>
      <vt:lpstr>Living with climate change...</vt:lpstr>
      <vt:lpstr>Finding &amp; supporting tutors</vt:lpstr>
      <vt:lpstr>Catch the wave</vt:lpstr>
      <vt:lpstr>These courses may need extra or new forms of marketing</vt:lpstr>
      <vt:lpstr>If the centre seems stuck or unchanging</vt:lpstr>
      <vt:lpstr>Greening up your information sources</vt:lpstr>
      <vt:lpstr>Slide 23</vt:lpstr>
      <vt:lpstr>Green Office Resources</vt:lpstr>
      <vt:lpstr> Reflection Question: </vt:lpstr>
      <vt:lpstr>Future sustainability webinar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Greening up your centre</dc:title>
  <dc:creator>Katrina Shields</dc:creator>
  <cp:lastModifiedBy>Katrina Shields</cp:lastModifiedBy>
  <cp:revision>200</cp:revision>
  <dcterms:created xsi:type="dcterms:W3CDTF">2010-11-15T04:33:58Z</dcterms:created>
  <dcterms:modified xsi:type="dcterms:W3CDTF">2011-07-27T03:55:56Z</dcterms:modified>
</cp:coreProperties>
</file>